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3"/>
  </p:notesMasterIdLst>
  <p:sldIdLst>
    <p:sldId id="257" r:id="rId4"/>
    <p:sldId id="270" r:id="rId5"/>
    <p:sldId id="366" r:id="rId6"/>
    <p:sldId id="313" r:id="rId7"/>
    <p:sldId id="367" r:id="rId8"/>
    <p:sldId id="362" r:id="rId9"/>
    <p:sldId id="360" r:id="rId10"/>
    <p:sldId id="262" r:id="rId11"/>
    <p:sldId id="261" r:id="rId12"/>
    <p:sldId id="315" r:id="rId13"/>
    <p:sldId id="361" r:id="rId14"/>
    <p:sldId id="301" r:id="rId15"/>
    <p:sldId id="364" r:id="rId16"/>
    <p:sldId id="302" r:id="rId17"/>
    <p:sldId id="303" r:id="rId18"/>
    <p:sldId id="363" r:id="rId19"/>
    <p:sldId id="281" r:id="rId20"/>
    <p:sldId id="267" r:id="rId21"/>
    <p:sldId id="268" r:id="rId22"/>
    <p:sldId id="365" r:id="rId23"/>
    <p:sldId id="269" r:id="rId24"/>
    <p:sldId id="288" r:id="rId25"/>
    <p:sldId id="317" r:id="rId26"/>
    <p:sldId id="286" r:id="rId27"/>
    <p:sldId id="316" r:id="rId28"/>
    <p:sldId id="319" r:id="rId29"/>
    <p:sldId id="369" r:id="rId30"/>
    <p:sldId id="258" r:id="rId31"/>
    <p:sldId id="322" r:id="rId32"/>
    <p:sldId id="321" r:id="rId33"/>
    <p:sldId id="323" r:id="rId34"/>
    <p:sldId id="328" r:id="rId35"/>
    <p:sldId id="368" r:id="rId36"/>
    <p:sldId id="337" r:id="rId37"/>
    <p:sldId id="352" r:id="rId38"/>
    <p:sldId id="335" r:id="rId39"/>
    <p:sldId id="332" r:id="rId40"/>
    <p:sldId id="331" r:id="rId41"/>
    <p:sldId id="339" r:id="rId42"/>
    <p:sldId id="338" r:id="rId43"/>
    <p:sldId id="340" r:id="rId44"/>
    <p:sldId id="342" r:id="rId45"/>
    <p:sldId id="341" r:id="rId46"/>
    <p:sldId id="344" r:id="rId47"/>
    <p:sldId id="346" r:id="rId48"/>
    <p:sldId id="345" r:id="rId49"/>
    <p:sldId id="349" r:id="rId50"/>
    <p:sldId id="355" r:id="rId51"/>
    <p:sldId id="3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ugHKuWkWK6/BfrtkhxG7A==" hashData="vf95YTPwisUpLL9GDO9Xyha4fXIQyfj5KZB5OtHBKKYhxWcfKa+fLvCwn8WPMUc+Zh9vTLyK5ZYqH/umYXyv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67773" autoAdjust="0"/>
  </p:normalViewPr>
  <p:slideViewPr>
    <p:cSldViewPr snapToGrid="0">
      <p:cViewPr varScale="1">
        <p:scale>
          <a:sx n="77" d="100"/>
          <a:sy n="77" d="100"/>
        </p:scale>
        <p:origin x="1936"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Formal Adjudication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Understanding The Role of a Title IX Investigator</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D7F2967A-8BFA-4897-AA25-269DC78F35BD}">
      <dgm:prSet/>
      <dgm:spPr>
        <a:xfrm>
          <a:off x="981026" y="3337784"/>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Investigation Considerations </a:t>
          </a:r>
        </a:p>
      </dgm:t>
    </dgm:pt>
    <dgm:pt modelId="{1B238DBD-0624-4644-B7EC-3B70E5321810}" type="sibTrans" cxnId="{53726B22-11C7-4663-9A91-6586BBA6A2B2}">
      <dgm:prSet/>
      <dgm:spPr/>
      <dgm:t>
        <a:bodyPr/>
        <a:lstStyle/>
        <a:p>
          <a:endParaRPr lang="en-US"/>
        </a:p>
      </dgm:t>
    </dgm:pt>
    <dgm:pt modelId="{BCF0CB7D-87A2-4427-8F1E-427C59A4CDBD}" type="parTrans" cxnId="{53726B22-11C7-4663-9A91-6586BBA6A2B2}">
      <dgm:prSet/>
      <dgm:spPr/>
      <dgm:t>
        <a:bodyPr/>
        <a:lstStyle/>
        <a:p>
          <a:endParaRPr lang="en-US"/>
        </a:p>
      </dgm:t>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F63137D6-2FE4-4940-BE19-F42E57EB4AB0}" type="pres">
      <dgm:prSet presAssocID="{D7F2967A-8BFA-4897-AA25-269DC78F35BD}" presName="text_4" presStyleLbl="node1" presStyleIdx="3" presStyleCnt="5">
        <dgm:presLayoutVars>
          <dgm:bulletEnabled val="1"/>
        </dgm:presLayoutVars>
      </dgm:prSet>
      <dgm:spPr/>
    </dgm:pt>
    <dgm:pt modelId="{3CB5D557-02DD-4EFD-93BA-D6B9968330FB}" type="pres">
      <dgm:prSet presAssocID="{D7F2967A-8BFA-4897-AA25-269DC78F35BD}" presName="accent_4" presStyleCnt="0"/>
      <dgm:spPr/>
    </dgm:pt>
    <dgm:pt modelId="{F25AD71C-858B-4A7E-A5DB-84CDB44474F1}" type="pres">
      <dgm:prSet presAssocID="{D7F2967A-8BFA-4897-AA25-269DC78F35BD}" presName="accentRepeatNode" presStyleLbl="solidFgAcc1" presStyleIdx="3" presStyleCnt="5"/>
      <dgm: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87332984-496B-485A-BA5C-55B14AB02F55}" type="pres">
      <dgm:prSet presAssocID="{C6310CDF-6917-4B38-8278-E3DC6556B0A8}" presName="text_5" presStyleLbl="node1" presStyleIdx="4" presStyleCnt="5">
        <dgm:presLayoutVars>
          <dgm:bulletEnabled val="1"/>
        </dgm:presLayoutVars>
      </dgm:prSet>
      <dgm:spPr/>
    </dgm:pt>
    <dgm:pt modelId="{917E4D1A-30D3-4654-9BA3-2CC1139BB5F0}" type="pres">
      <dgm:prSet presAssocID="{C6310CDF-6917-4B38-8278-E3DC6556B0A8}" presName="accent_5" presStyleCnt="0"/>
      <dgm:spPr/>
    </dgm:pt>
    <dgm:pt modelId="{18EF701D-9F86-4890-BE67-C7434D32EE15}" type="pres">
      <dgm:prSet presAssocID="{C6310CDF-6917-4B38-8278-E3DC6556B0A8}" presName="accentRepeatNode" presStyleLbl="solidFgAcc1" presStyleIdx="4"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Lst>
  <dgm:cxnLst>
    <dgm:cxn modelId="{07263701-A3F7-4F24-A523-BDE82EEE5099}" type="presOf" srcId="{D7F2967A-8BFA-4897-AA25-269DC78F35BD}" destId="{F63137D6-2FE4-4940-BE19-F42E57EB4AB0}" srcOrd="0" destOrd="0" presId="urn:microsoft.com/office/officeart/2008/layout/VerticalCurvedList"/>
    <dgm:cxn modelId="{94FBBA09-CDD8-4CF6-B854-E0D06832F581}" srcId="{0A74FB26-A399-4E39-AE95-292292BF7D3D}" destId="{C6310CDF-6917-4B38-8278-E3DC6556B0A8}" srcOrd="4"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53726B22-11C7-4663-9A91-6586BBA6A2B2}" srcId="{0A74FB26-A399-4E39-AE95-292292BF7D3D}" destId="{D7F2967A-8BFA-4897-AA25-269DC78F35BD}" srcOrd="3" destOrd="0" parTransId="{BCF0CB7D-87A2-4427-8F1E-427C59A4CDBD}" sibTransId="{1B238DBD-0624-4644-B7EC-3B70E5321810}"/>
    <dgm:cxn modelId="{D995FC38-0812-4D6B-AA76-77981AE65EFE}" srcId="{0A74FB26-A399-4E39-AE95-292292BF7D3D}" destId="{B28B3F7A-2434-4D8D-B8BD-807ED78E6541}" srcOrd="0" destOrd="0" parTransId="{C34832A7-69B9-4839-A60D-DEB8A0BB9518}" sibTransId="{DF90ED43-9053-423A-8A94-FBA54D2AA162}"/>
    <dgm:cxn modelId="{3FD6155A-65F4-48EC-BF3C-945632144F1E}" type="presOf" srcId="{C6310CDF-6917-4B38-8278-E3DC6556B0A8}" destId="{87332984-496B-485A-BA5C-55B14AB02F55}"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4BF32447-A91B-4083-B681-AF9B1D85A4E3}" type="presParOf" srcId="{AFA4297E-70B7-4E7F-A7FC-9FCCAA4E8428}" destId="{F63137D6-2FE4-4940-BE19-F42E57EB4AB0}" srcOrd="7" destOrd="0" presId="urn:microsoft.com/office/officeart/2008/layout/VerticalCurvedList"/>
    <dgm:cxn modelId="{507B608F-C987-4FD6-B1CA-666FC920F168}" type="presParOf" srcId="{AFA4297E-70B7-4E7F-A7FC-9FCCAA4E8428}" destId="{3CB5D557-02DD-4EFD-93BA-D6B9968330FB}" srcOrd="8" destOrd="0" presId="urn:microsoft.com/office/officeart/2008/layout/VerticalCurvedList"/>
    <dgm:cxn modelId="{4B64E6BA-6F0D-4554-82F6-8DB090C9CD63}" type="presParOf" srcId="{3CB5D557-02DD-4EFD-93BA-D6B9968330FB}" destId="{F25AD71C-858B-4A7E-A5DB-84CDB44474F1}" srcOrd="0" destOrd="0" presId="urn:microsoft.com/office/officeart/2008/layout/VerticalCurvedList"/>
    <dgm:cxn modelId="{15FF04C6-9ABA-4492-B2BE-44E2F5D40043}" type="presParOf" srcId="{AFA4297E-70B7-4E7F-A7FC-9FCCAA4E8428}" destId="{87332984-496B-485A-BA5C-55B14AB02F55}" srcOrd="9" destOrd="0" presId="urn:microsoft.com/office/officeart/2008/layout/VerticalCurvedList"/>
    <dgm:cxn modelId="{BBA2394C-6296-4A40-A4E8-DEFE7EEEC0C0}" type="presParOf" srcId="{AFA4297E-70B7-4E7F-A7FC-9FCCAA4E8428}" destId="{917E4D1A-30D3-4654-9BA3-2CC1139BB5F0}" srcOrd="10" destOrd="0" presId="urn:microsoft.com/office/officeart/2008/layout/VerticalCurvedList"/>
    <dgm:cxn modelId="{A7EE6A5B-6E82-4E3C-BA4D-9561D47E3C9B}" type="presParOf" srcId="{917E4D1A-30D3-4654-9BA3-2CC1139BB5F0}" destId="{18EF701D-9F86-4890-BE67-C7434D32E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F6CB3541-499C-4F8B-85C1-9E35EF63D409}" type="presOf" srcId="{F7E425FD-5543-4F5C-8D3D-7567BCA4D10D}" destId="{3692605F-B398-4E5C-8205-9B0E9133AC28}" srcOrd="1" destOrd="0" presId="urn:microsoft.com/office/officeart/2005/8/layout/orgChart1"/>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5A27A646-45E2-402A-975A-5800EDFDE93C}" srcId="{18A3F06E-5A9F-4392-A4F4-430011167532}" destId="{5653B013-19CF-4988-A62B-E0FC1B5FA9FB}" srcOrd="0" destOrd="0" parTransId="{AE9A4EC3-6C8C-4A07-B6BB-B34E57213FDC}" sibTransId="{5273D125-7AA6-4BBC-82FD-D01EA1C58A97}"/>
    <dgm:cxn modelId="{8F808764-04FE-4F1E-8ADF-B50F6E0CFE94}" srcId="{18A3F06E-5A9F-4392-A4F4-430011167532}" destId="{53620566-A175-4217-8D9F-ADA113079B4B}" srcOrd="6" destOrd="0" parTransId="{89C44597-CDAD-4C41-8BB2-E67D2C44254B}" sibTransId="{094DF712-44C0-4686-95AF-DD1C411E3BBA}"/>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Understanding The Role of a Title IX Investigator</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63137D6-2FE4-4940-BE19-F42E57EB4AB0}">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Investigation Considerations </a:t>
          </a:r>
        </a:p>
      </dsp:txBody>
      <dsp:txXfrm>
        <a:off x="981026" y="3337784"/>
        <a:ext cx="8900424" cy="667791"/>
      </dsp:txXfrm>
    </dsp:sp>
    <dsp:sp modelId="{F25AD71C-858B-4A7E-A5DB-84CDB44474F1}">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7332984-496B-485A-BA5C-55B14AB02F55}">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Formal Adjudication </a:t>
          </a:r>
        </a:p>
      </dsp:txBody>
      <dsp:txXfrm>
        <a:off x="502506" y="4339151"/>
        <a:ext cx="9378944" cy="667791"/>
      </dsp:txXfrm>
    </dsp:sp>
    <dsp:sp modelId="{18EF701D-9F86-4890-BE67-C7434D32EE15}">
      <dsp:nvSpPr>
        <dsp:cNvPr id="0" name=""/>
        <dsp:cNvSpPr/>
      </dsp:nvSpPr>
      <dsp: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2E845-2592-4A5C-A06B-DE0C580B3540}"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1A207-CB57-4152-8FFF-432479C82455}" type="slidenum">
              <a:rPr lang="en-US" smtClean="0"/>
              <a:t>‹#›</a:t>
            </a:fld>
            <a:endParaRPr lang="en-US"/>
          </a:p>
        </p:txBody>
      </p:sp>
    </p:spTree>
    <p:extLst>
      <p:ext uri="{BB962C8B-B14F-4D97-AF65-F5344CB8AC3E}">
        <p14:creationId xmlns:p14="http://schemas.microsoft.com/office/powerpoint/2010/main" val="305179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11</a:t>
            </a:fld>
            <a:endParaRPr lang="en-US"/>
          </a:p>
        </p:txBody>
      </p:sp>
    </p:spTree>
    <p:extLst>
      <p:ext uri="{BB962C8B-B14F-4D97-AF65-F5344CB8AC3E}">
        <p14:creationId xmlns:p14="http://schemas.microsoft.com/office/powerpoint/2010/main" val="293542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13</a:t>
            </a:fld>
            <a:endParaRPr lang="en-US"/>
          </a:p>
        </p:txBody>
      </p:sp>
    </p:spTree>
    <p:extLst>
      <p:ext uri="{BB962C8B-B14F-4D97-AF65-F5344CB8AC3E}">
        <p14:creationId xmlns:p14="http://schemas.microsoft.com/office/powerpoint/2010/main" val="396143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18</a:t>
            </a:fld>
            <a:endParaRPr lang="en-US"/>
          </a:p>
        </p:txBody>
      </p:sp>
    </p:spTree>
    <p:extLst>
      <p:ext uri="{BB962C8B-B14F-4D97-AF65-F5344CB8AC3E}">
        <p14:creationId xmlns:p14="http://schemas.microsoft.com/office/powerpoint/2010/main" val="162411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19</a:t>
            </a:fld>
            <a:endParaRPr lang="en-US"/>
          </a:p>
        </p:txBody>
      </p:sp>
    </p:spTree>
    <p:extLst>
      <p:ext uri="{BB962C8B-B14F-4D97-AF65-F5344CB8AC3E}">
        <p14:creationId xmlns:p14="http://schemas.microsoft.com/office/powerpoint/2010/main" val="58201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20</a:t>
            </a:fld>
            <a:endParaRPr lang="en-US"/>
          </a:p>
        </p:txBody>
      </p:sp>
    </p:spTree>
    <p:extLst>
      <p:ext uri="{BB962C8B-B14F-4D97-AF65-F5344CB8AC3E}">
        <p14:creationId xmlns:p14="http://schemas.microsoft.com/office/powerpoint/2010/main" val="305791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Today’s training will highlight: </a:t>
            </a:r>
          </a:p>
          <a:p>
            <a:r>
              <a:rPr lang="en-US"/>
              <a:t>Why we must address certain behavior on our campuses as we discuss the Administrative Actions that the Department of Education has taken as it relates to Title IX </a:t>
            </a:r>
          </a:p>
          <a:p>
            <a:endParaRPr lang="en-US"/>
          </a:p>
          <a:p>
            <a:r>
              <a:rPr lang="en-US"/>
              <a:t>We’ll then discuss what are those certain behaviors that we address and when we address them as we discuss updates we’ve made to the Sexual Misconduct Policy </a:t>
            </a:r>
          </a:p>
          <a:p>
            <a:endParaRPr lang="en-US"/>
          </a:p>
          <a:p>
            <a:r>
              <a:rPr lang="en-US"/>
              <a:t>And we’ll round out our time discussing how we address prohibited conduct under our Policy through our discussion on the investigation and adjudication of complaints. </a:t>
            </a:r>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21</a:t>
            </a:fld>
            <a:endParaRPr lang="en-US"/>
          </a:p>
        </p:txBody>
      </p:sp>
    </p:spTree>
    <p:extLst>
      <p:ext uri="{BB962C8B-B14F-4D97-AF65-F5344CB8AC3E}">
        <p14:creationId xmlns:p14="http://schemas.microsoft.com/office/powerpoint/2010/main" val="92792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27</a:t>
            </a:fld>
            <a:endParaRPr lang="en-US"/>
          </a:p>
        </p:txBody>
      </p:sp>
    </p:spTree>
    <p:extLst>
      <p:ext uri="{BB962C8B-B14F-4D97-AF65-F5344CB8AC3E}">
        <p14:creationId xmlns:p14="http://schemas.microsoft.com/office/powerpoint/2010/main" val="381827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251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0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3</a:t>
            </a:fld>
            <a:endParaRPr lang="en-US"/>
          </a:p>
        </p:txBody>
      </p:sp>
    </p:spTree>
    <p:extLst>
      <p:ext uri="{BB962C8B-B14F-4D97-AF65-F5344CB8AC3E}">
        <p14:creationId xmlns:p14="http://schemas.microsoft.com/office/powerpoint/2010/main" val="153587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0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33</a:t>
            </a:fld>
            <a:endParaRPr lang="en-US"/>
          </a:p>
        </p:txBody>
      </p:sp>
    </p:spTree>
    <p:extLst>
      <p:ext uri="{BB962C8B-B14F-4D97-AF65-F5344CB8AC3E}">
        <p14:creationId xmlns:p14="http://schemas.microsoft.com/office/powerpoint/2010/main" val="2321464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055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34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25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8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54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71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8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610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534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5</a:t>
            </a:fld>
            <a:endParaRPr lang="en-US"/>
          </a:p>
        </p:txBody>
      </p:sp>
    </p:spTree>
    <p:extLst>
      <p:ext uri="{BB962C8B-B14F-4D97-AF65-F5344CB8AC3E}">
        <p14:creationId xmlns:p14="http://schemas.microsoft.com/office/powerpoint/2010/main" val="145510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1A207-CB57-4152-8FFF-432479C82455}" type="slidenum">
              <a:rPr lang="en-US" smtClean="0"/>
              <a:t>6</a:t>
            </a:fld>
            <a:endParaRPr lang="en-US"/>
          </a:p>
        </p:txBody>
      </p:sp>
    </p:spTree>
    <p:extLst>
      <p:ext uri="{BB962C8B-B14F-4D97-AF65-F5344CB8AC3E}">
        <p14:creationId xmlns:p14="http://schemas.microsoft.com/office/powerpoint/2010/main" val="405810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64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14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4037120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1653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91900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63590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528372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85113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3695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5203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323914381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961330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1158406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investitwisely.com/when-do-you-need-to-formalize-contracts-with-your-significant-oth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ww.muli.com.au/project-review-cost-proces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397046"/>
            <a:ext cx="10515600" cy="1905162"/>
          </a:xfrm>
        </p:spPr>
        <p:txBody>
          <a:bodyPr>
            <a:normAutofit/>
          </a:bodyPr>
          <a:lstStyle/>
          <a:p>
            <a:r>
              <a:rPr lang="en-US" b="1" dirty="0"/>
              <a:t>Title IX Investigator Refresher Training</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fld id="{64336152-522D-534E-A387-BE770A7CAF94}" type="slidenum">
              <a:rPr lang="en-US" smtClean="0"/>
              <a:pPr/>
              <a:t>11</a:t>
            </a:fld>
            <a:endParaRPr lang="en-US" dirty="0"/>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r>
              <a:rPr lang="en-US" sz="900" dirty="0">
                <a:hlinkClick r:id="rId4" tooltip="http://www.physicaltherapistalliance.com/physical-therapy-boundaries/"/>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381129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extLst>
              <p:ext uri="{D42A27DB-BD31-4B8C-83A1-F6EECF244321}">
                <p14:modId xmlns:p14="http://schemas.microsoft.com/office/powerpoint/2010/main" val="519359692"/>
              </p:ext>
            </p:extLst>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fld id="{64336152-522D-534E-A387-BE770A7CAF94}" type="slidenum">
              <a:rPr lang="en-US" smtClean="0"/>
              <a:pPr/>
              <a:t>13</a:t>
            </a:fld>
            <a:endParaRPr lang="en-US" dirty="0"/>
          </a:p>
        </p:txBody>
      </p:sp>
    </p:spTree>
    <p:extLst>
      <p:ext uri="{BB962C8B-B14F-4D97-AF65-F5344CB8AC3E}">
        <p14:creationId xmlns:p14="http://schemas.microsoft.com/office/powerpoint/2010/main" val="16179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128371"/>
              </p:ext>
            </p:extLst>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2500" dirty="0">
                <a:solidFill>
                  <a:prstClr val="black"/>
                </a:solidFill>
                <a:latin typeface="Georgia" charset="0"/>
              </a:rPr>
              <a:t>The existence of a covered relationship is based on the totality of the circumstances </a:t>
            </a: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278567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extLst>
              <p:ext uri="{D42A27DB-BD31-4B8C-83A1-F6EECF244321}">
                <p14:modId xmlns:p14="http://schemas.microsoft.com/office/powerpoint/2010/main" val="2351563685"/>
              </p:ext>
            </p:extLst>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 in violation of Title IX.</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26585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94CD-0085-4F81-889D-0B0C78197695}"/>
              </a:ext>
            </a:extLst>
          </p:cNvPr>
          <p:cNvSpPr>
            <a:spLocks noGrp="1"/>
          </p:cNvSpPr>
          <p:nvPr>
            <p:ph type="title"/>
          </p:nvPr>
        </p:nvSpPr>
        <p:spPr/>
        <p:txBody>
          <a:bodyPr/>
          <a:lstStyle/>
          <a:p>
            <a:r>
              <a:rPr lang="en-US" b="1" dirty="0"/>
              <a:t>The Complaint Process </a:t>
            </a:r>
          </a:p>
        </p:txBody>
      </p:sp>
    </p:spTree>
    <p:extLst>
      <p:ext uri="{BB962C8B-B14F-4D97-AF65-F5344CB8AC3E}">
        <p14:creationId xmlns:p14="http://schemas.microsoft.com/office/powerpoint/2010/main" val="366881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D05-0CE6-4D49-BB22-FFF3112779D2}"/>
              </a:ext>
            </a:extLst>
          </p:cNvPr>
          <p:cNvSpPr>
            <a:spLocks noGrp="1"/>
          </p:cNvSpPr>
          <p:nvPr>
            <p:ph type="title"/>
          </p:nvPr>
        </p:nvSpPr>
        <p:spPr/>
        <p:txBody>
          <a:bodyPr/>
          <a:lstStyle/>
          <a:p>
            <a:r>
              <a:rPr lang="en-US" b="1" dirty="0"/>
              <a:t>Title IX Coordinator Initiated Complaints </a:t>
            </a:r>
          </a:p>
        </p:txBody>
      </p:sp>
      <p:sp>
        <p:nvSpPr>
          <p:cNvPr id="3" name="Content Placeholder 2">
            <a:extLst>
              <a:ext uri="{FF2B5EF4-FFF2-40B4-BE49-F238E27FC236}">
                <a16:creationId xmlns:a16="http://schemas.microsoft.com/office/drawing/2014/main" id="{B6CBB1AE-2DA1-4DD6-AD21-0664B2D06C31}"/>
              </a:ext>
            </a:extLst>
          </p:cNvPr>
          <p:cNvSpPr>
            <a:spLocks noGrp="1"/>
          </p:cNvSpPr>
          <p:nvPr>
            <p:ph sz="half" idx="1"/>
          </p:nvPr>
        </p:nvSpPr>
        <p:spPr>
          <a:xfrm>
            <a:off x="1100667" y="1600201"/>
            <a:ext cx="5198533" cy="4343400"/>
          </a:xfrm>
        </p:spPr>
        <p:txBody>
          <a:bodyPr>
            <a:normAutofit fontScale="92500" lnSpcReduction="20000"/>
          </a:bodyPr>
          <a:lstStyle/>
          <a:p>
            <a:r>
              <a:rPr lang="en-US" dirty="0"/>
              <a:t>TIXC does NOT become the Complainant </a:t>
            </a:r>
          </a:p>
          <a:p>
            <a:pPr marL="0" indent="0">
              <a:buNone/>
            </a:pPr>
            <a:endParaRPr lang="en-US" dirty="0"/>
          </a:p>
          <a:p>
            <a:r>
              <a:rPr lang="en-US" dirty="0"/>
              <a:t>When to sign? (Permissible)</a:t>
            </a:r>
          </a:p>
          <a:p>
            <a:pPr lvl="1"/>
            <a:r>
              <a:rPr lang="en-US" dirty="0"/>
              <a:t>Multiple reports against the same Respondent  </a:t>
            </a:r>
          </a:p>
          <a:p>
            <a:pPr lvl="1"/>
            <a:r>
              <a:rPr lang="en-US" dirty="0"/>
              <a:t>Violent behavior or use of a weapon </a:t>
            </a:r>
          </a:p>
          <a:p>
            <a:pPr marL="457200" lvl="1" indent="0">
              <a:buNone/>
            </a:pPr>
            <a:endParaRPr lang="en-US" dirty="0"/>
          </a:p>
          <a:p>
            <a:r>
              <a:rPr lang="en-US" b="1" dirty="0">
                <a:solidFill>
                  <a:srgbClr val="FF0000"/>
                </a:solidFill>
              </a:rPr>
              <a:t>Caution</a:t>
            </a:r>
            <a:r>
              <a:rPr lang="en-US" dirty="0"/>
              <a:t>: Be mindful of bias and conflicts of interest claims  </a:t>
            </a:r>
          </a:p>
        </p:txBody>
      </p:sp>
      <p:pic>
        <p:nvPicPr>
          <p:cNvPr id="7" name="Content Placeholder 6" descr="A picture containing drawing&#10;&#10;Description automatically generated">
            <a:extLst>
              <a:ext uri="{FF2B5EF4-FFF2-40B4-BE49-F238E27FC236}">
                <a16:creationId xmlns:a16="http://schemas.microsoft.com/office/drawing/2014/main" id="{1B258429-7BC9-4368-8BBD-0889CA218B4B}"/>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13618" y="2185194"/>
            <a:ext cx="4753399" cy="2487612"/>
          </a:xfrm>
        </p:spPr>
      </p:pic>
      <p:sp>
        <p:nvSpPr>
          <p:cNvPr id="5" name="Slide Number Placeholder 4">
            <a:extLst>
              <a:ext uri="{FF2B5EF4-FFF2-40B4-BE49-F238E27FC236}">
                <a16:creationId xmlns:a16="http://schemas.microsoft.com/office/drawing/2014/main" id="{D017B670-4AD2-426E-80EC-2C6435F584E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762AA50-864A-4AC3-9BDF-F36ACEF56564}"/>
              </a:ext>
            </a:extLst>
          </p:cNvPr>
          <p:cNvSpPr txBox="1"/>
          <p:nvPr/>
        </p:nvSpPr>
        <p:spPr>
          <a:xfrm>
            <a:off x="8253531" y="4697899"/>
            <a:ext cx="305435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investitwisely.com/when-do-you-need-to-formalize-contracts-with-your-significant-other/"/>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3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4360-72A3-4718-8174-4CF2F222C408}"/>
              </a:ext>
            </a:extLst>
          </p:cNvPr>
          <p:cNvSpPr>
            <a:spLocks noGrp="1"/>
          </p:cNvSpPr>
          <p:nvPr>
            <p:ph type="title"/>
          </p:nvPr>
        </p:nvSpPr>
        <p:spPr/>
        <p:txBody>
          <a:bodyPr/>
          <a:lstStyle/>
          <a:p>
            <a:r>
              <a:rPr lang="en-US" b="1" dirty="0"/>
              <a:t>Understanding the Role of an Investigator </a:t>
            </a:r>
          </a:p>
        </p:txBody>
      </p:sp>
    </p:spTree>
    <p:extLst>
      <p:ext uri="{BB962C8B-B14F-4D97-AF65-F5344CB8AC3E}">
        <p14:creationId xmlns:p14="http://schemas.microsoft.com/office/powerpoint/2010/main" val="3766053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A99F-3A21-4C28-B0DC-9B6CB07C695C}"/>
              </a:ext>
            </a:extLst>
          </p:cNvPr>
          <p:cNvSpPr>
            <a:spLocks noGrp="1"/>
          </p:cNvSpPr>
          <p:nvPr>
            <p:ph type="title"/>
          </p:nvPr>
        </p:nvSpPr>
        <p:spPr>
          <a:xfrm>
            <a:off x="1321684" y="276520"/>
            <a:ext cx="9956800" cy="1143000"/>
          </a:xfrm>
        </p:spPr>
        <p:txBody>
          <a:bodyPr/>
          <a:lstStyle/>
          <a:p>
            <a:r>
              <a:rPr lang="en-US" b="1" dirty="0"/>
              <a:t>Complaint Process </a:t>
            </a:r>
          </a:p>
        </p:txBody>
      </p:sp>
      <p:sp>
        <p:nvSpPr>
          <p:cNvPr id="3" name="Content Placeholder 2">
            <a:extLst>
              <a:ext uri="{FF2B5EF4-FFF2-40B4-BE49-F238E27FC236}">
                <a16:creationId xmlns:a16="http://schemas.microsoft.com/office/drawing/2014/main" id="{823FA05B-E5DC-4D54-AB79-FEB1BD6D0437}"/>
              </a:ext>
            </a:extLst>
          </p:cNvPr>
          <p:cNvSpPr>
            <a:spLocks noGrp="1"/>
          </p:cNvSpPr>
          <p:nvPr>
            <p:ph idx="1"/>
          </p:nvPr>
        </p:nvSpPr>
        <p:spPr>
          <a:xfrm>
            <a:off x="863600" y="1286933"/>
            <a:ext cx="10464800" cy="4504268"/>
          </a:xfrm>
        </p:spPr>
        <p:txBody>
          <a:bodyPr>
            <a:normAutofit/>
          </a:bodyPr>
          <a:lstStyle/>
          <a:p>
            <a:r>
              <a:rPr lang="en-US" dirty="0"/>
              <a:t>If not a Formal Complaint under Title IX may be a complaint under Sexual Misconduct</a:t>
            </a:r>
          </a:p>
          <a:p>
            <a:pPr marL="0" indent="0">
              <a:buNone/>
            </a:pPr>
            <a:endParaRPr lang="en-US" dirty="0"/>
          </a:p>
          <a:p>
            <a:r>
              <a:rPr lang="en-US" dirty="0">
                <a:solidFill>
                  <a:srgbClr val="FF0000"/>
                </a:solidFill>
              </a:rPr>
              <a:t>Recommended</a:t>
            </a:r>
            <a:r>
              <a:rPr lang="en-US" dirty="0"/>
              <a:t>: Confirm with the Complainant (in writing) that they wish to investigate their claims</a:t>
            </a:r>
          </a:p>
          <a:p>
            <a:endParaRPr lang="en-US" dirty="0"/>
          </a:p>
          <a:p>
            <a:r>
              <a:rPr lang="en-US" dirty="0"/>
              <a:t>Once a complaint is filed the timeframe for completion begins  </a:t>
            </a:r>
          </a:p>
          <a:p>
            <a:endParaRPr lang="en-US" dirty="0"/>
          </a:p>
        </p:txBody>
      </p:sp>
      <p:sp>
        <p:nvSpPr>
          <p:cNvPr id="4" name="Slide Number Placeholder 3">
            <a:extLst>
              <a:ext uri="{FF2B5EF4-FFF2-40B4-BE49-F238E27FC236}">
                <a16:creationId xmlns:a16="http://schemas.microsoft.com/office/drawing/2014/main" id="{BB50213E-8247-4351-A827-F53CFF73D4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101509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30E-747C-4FC9-A4D4-14DD316F0B20}"/>
              </a:ext>
            </a:extLst>
          </p:cNvPr>
          <p:cNvSpPr>
            <a:spLocks noGrp="1"/>
          </p:cNvSpPr>
          <p:nvPr>
            <p:ph type="title"/>
          </p:nvPr>
        </p:nvSpPr>
        <p:spPr/>
        <p:txBody>
          <a:bodyPr/>
          <a:lstStyle/>
          <a:p>
            <a:r>
              <a:rPr lang="en-US" b="1" dirty="0"/>
              <a:t>Support Services &amp; Interim Measures  </a:t>
            </a:r>
            <a:r>
              <a:rPr lang="en-US" sz="2400" dirty="0"/>
              <a:t>§106.30</a:t>
            </a:r>
            <a:endParaRPr lang="en-US" dirty="0"/>
          </a:p>
        </p:txBody>
      </p:sp>
      <p:sp>
        <p:nvSpPr>
          <p:cNvPr id="3" name="Content Placeholder 2">
            <a:extLst>
              <a:ext uri="{FF2B5EF4-FFF2-40B4-BE49-F238E27FC236}">
                <a16:creationId xmlns:a16="http://schemas.microsoft.com/office/drawing/2014/main" id="{E517D6E1-C6C7-45EC-8834-F8F317C61D4C}"/>
              </a:ext>
            </a:extLst>
          </p:cNvPr>
          <p:cNvSpPr>
            <a:spLocks noGrp="1"/>
          </p:cNvSpPr>
          <p:nvPr>
            <p:ph idx="1"/>
          </p:nvPr>
        </p:nvSpPr>
        <p:spPr>
          <a:xfrm>
            <a:off x="914401" y="1230923"/>
            <a:ext cx="10668000" cy="4560278"/>
          </a:xfrm>
        </p:spPr>
        <p:txBody>
          <a:bodyPr/>
          <a:lstStyle/>
          <a:p>
            <a:r>
              <a:rPr lang="en-US" dirty="0"/>
              <a:t>Non-disciplinary, non-punitive individualized services must be offered to the Complainant </a:t>
            </a:r>
          </a:p>
          <a:p>
            <a:pPr lvl="1"/>
            <a:r>
              <a:rPr lang="en-US" dirty="0"/>
              <a:t>USG policy requires offering support services to Respondents as well </a:t>
            </a:r>
          </a:p>
          <a:p>
            <a:r>
              <a:rPr lang="en-US" dirty="0"/>
              <a:t>Offered upon receiving a report [no Formal Complaint is required] </a:t>
            </a:r>
          </a:p>
          <a:p>
            <a:r>
              <a:rPr lang="en-US" dirty="0"/>
              <a:t>Ex: counseling, modifications to work or class schedules, mutual no contact directives </a:t>
            </a:r>
          </a:p>
        </p:txBody>
      </p:sp>
      <p:sp>
        <p:nvSpPr>
          <p:cNvPr id="4" name="Slide Number Placeholder 3">
            <a:extLst>
              <a:ext uri="{FF2B5EF4-FFF2-40B4-BE49-F238E27FC236}">
                <a16:creationId xmlns:a16="http://schemas.microsoft.com/office/drawing/2014/main" id="{299AE2E0-EA16-41A3-808E-B79D7CFCA51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1035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16D0-B299-4FF7-BB99-20A0AA306FCB}"/>
              </a:ext>
            </a:extLst>
          </p:cNvPr>
          <p:cNvSpPr>
            <a:spLocks noGrp="1"/>
          </p:cNvSpPr>
          <p:nvPr>
            <p:ph type="title"/>
          </p:nvPr>
        </p:nvSpPr>
        <p:spPr/>
        <p:txBody>
          <a:bodyPr/>
          <a:lstStyle/>
          <a:p>
            <a:r>
              <a:rPr lang="en-US" b="1" dirty="0"/>
              <a:t>The Investigation Process </a:t>
            </a:r>
          </a:p>
        </p:txBody>
      </p:sp>
    </p:spTree>
    <p:extLst>
      <p:ext uri="{BB962C8B-B14F-4D97-AF65-F5344CB8AC3E}">
        <p14:creationId xmlns:p14="http://schemas.microsoft.com/office/powerpoint/2010/main" val="1367344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 </a:t>
            </a:r>
            <a:r>
              <a:rPr lang="en-US" sz="2400" dirty="0"/>
              <a:t>§106.45(b)(5)</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fontScale="85000" lnSpcReduction="20000"/>
          </a:bodyPr>
          <a:lstStyle/>
          <a:p>
            <a:r>
              <a:rPr lang="en-US" dirty="0"/>
              <a:t>The burden of proof AND burden of gathering evidence is on the institution </a:t>
            </a:r>
          </a:p>
          <a:p>
            <a:pPr marL="0" indent="0">
              <a:buNone/>
            </a:pPr>
            <a:endParaRPr lang="en-US" dirty="0"/>
          </a:p>
          <a:p>
            <a:r>
              <a:rPr lang="en-US" dirty="0"/>
              <a:t>Information protected by legal privilege, may not be accessed, disclosed or relied upon unless a waiver is obtained </a:t>
            </a:r>
          </a:p>
          <a:p>
            <a:pPr marL="0" indent="0">
              <a:buNone/>
            </a:pPr>
            <a:endParaRPr lang="en-US" dirty="0"/>
          </a:p>
          <a:p>
            <a:r>
              <a:rPr lang="en-US" dirty="0"/>
              <a:t>Questions and evidence regarding the Complainant’s sexual predisposition or prior sexual behavior are not relevant, UNLESS used to prove: </a:t>
            </a:r>
          </a:p>
          <a:p>
            <a:pPr lvl="1"/>
            <a:r>
              <a:rPr lang="en-US" dirty="0"/>
              <a:t>Someone other than the Respondent committed the conduct OR </a:t>
            </a:r>
          </a:p>
          <a:p>
            <a:pPr lvl="1"/>
            <a:r>
              <a:rPr lang="en-US" dirty="0"/>
              <a:t>Offered to prove consent between the parties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117600" y="261703"/>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267521"/>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7F4-0B7C-4F78-B2AE-DEA7DFEC91F9}"/>
              </a:ext>
            </a:extLst>
          </p:cNvPr>
          <p:cNvSpPr>
            <a:spLocks noGrp="1"/>
          </p:cNvSpPr>
          <p:nvPr>
            <p:ph type="title"/>
          </p:nvPr>
        </p:nvSpPr>
        <p:spPr>
          <a:xfrm>
            <a:off x="1320800" y="261703"/>
            <a:ext cx="9956800" cy="1143000"/>
          </a:xfrm>
        </p:spPr>
        <p:txBody>
          <a:bodyPr/>
          <a:lstStyle/>
          <a:p>
            <a:r>
              <a:rPr lang="en-US" b="1" dirty="0"/>
              <a:t>Advisors </a:t>
            </a:r>
            <a:r>
              <a:rPr lang="en-US" dirty="0"/>
              <a:t> </a:t>
            </a:r>
          </a:p>
        </p:txBody>
      </p:sp>
      <p:sp>
        <p:nvSpPr>
          <p:cNvPr id="7" name="Content Placeholder 6">
            <a:extLst>
              <a:ext uri="{FF2B5EF4-FFF2-40B4-BE49-F238E27FC236}">
                <a16:creationId xmlns:a16="http://schemas.microsoft.com/office/drawing/2014/main" id="{D23941C4-8F6A-47A6-BE73-5BDEDDCAC0E3}"/>
              </a:ext>
            </a:extLst>
          </p:cNvPr>
          <p:cNvSpPr>
            <a:spLocks noGrp="1"/>
          </p:cNvSpPr>
          <p:nvPr>
            <p:ph sz="half" idx="1"/>
          </p:nvPr>
        </p:nvSpPr>
        <p:spPr>
          <a:xfrm>
            <a:off x="914400" y="1230923"/>
            <a:ext cx="5384800" cy="4712678"/>
          </a:xfrm>
        </p:spPr>
        <p:txBody>
          <a:bodyPr>
            <a:normAutofit/>
          </a:bodyPr>
          <a:lstStyle/>
          <a:p>
            <a:pPr marL="0" indent="0" algn="ctr">
              <a:buNone/>
            </a:pPr>
            <a:r>
              <a:rPr lang="en-US" sz="2400" dirty="0">
                <a:solidFill>
                  <a:srgbClr val="FF0000"/>
                </a:solidFill>
              </a:rPr>
              <a:t>Title IX Complaints </a:t>
            </a:r>
          </a:p>
          <a:p>
            <a:r>
              <a:rPr lang="en-US" sz="2400" dirty="0"/>
              <a:t>Parties have a right to an advisor of their choice </a:t>
            </a:r>
          </a:p>
          <a:p>
            <a:r>
              <a:rPr lang="en-US" sz="2400" dirty="0"/>
              <a:t>Advisor may accompany party to all meetings and hearings </a:t>
            </a:r>
          </a:p>
          <a:p>
            <a:r>
              <a:rPr lang="en-US" sz="2400" dirty="0"/>
              <a:t>Provided a copy of the investigation report and directly related information </a:t>
            </a:r>
          </a:p>
          <a:p>
            <a:r>
              <a:rPr lang="en-US" sz="2400" dirty="0"/>
              <a:t>All communication will be between the institution and the party </a:t>
            </a:r>
          </a:p>
          <a:p>
            <a:pPr marL="0" indent="0">
              <a:buNone/>
            </a:pPr>
            <a:endParaRPr lang="en-US" sz="2400" dirty="0">
              <a:solidFill>
                <a:srgbClr val="0070C0"/>
              </a:solidFill>
            </a:endParaRPr>
          </a:p>
          <a:p>
            <a:endParaRPr lang="en-US" sz="2400" dirty="0">
              <a:solidFill>
                <a:srgbClr val="FF0000"/>
              </a:solidFill>
            </a:endParaRPr>
          </a:p>
        </p:txBody>
      </p:sp>
      <p:sp>
        <p:nvSpPr>
          <p:cNvPr id="8" name="Content Placeholder 7">
            <a:extLst>
              <a:ext uri="{FF2B5EF4-FFF2-40B4-BE49-F238E27FC236}">
                <a16:creationId xmlns:a16="http://schemas.microsoft.com/office/drawing/2014/main" id="{C6DA35CB-6C77-41A2-A74B-6FA8DC519F5F}"/>
              </a:ext>
            </a:extLst>
          </p:cNvPr>
          <p:cNvSpPr>
            <a:spLocks noGrp="1"/>
          </p:cNvSpPr>
          <p:nvPr>
            <p:ph sz="half" idx="2"/>
          </p:nvPr>
        </p:nvSpPr>
        <p:spPr>
          <a:xfrm>
            <a:off x="6299200" y="1230922"/>
            <a:ext cx="5283200" cy="4712678"/>
          </a:xfrm>
        </p:spPr>
        <p:txBody>
          <a:bodyPr>
            <a:normAutofit/>
          </a:bodyPr>
          <a:lstStyle/>
          <a:p>
            <a:pPr marL="0" indent="0" algn="ctr">
              <a:buNone/>
            </a:pPr>
            <a:r>
              <a:rPr lang="en-US" sz="2400" dirty="0">
                <a:solidFill>
                  <a:srgbClr val="0070C0"/>
                </a:solidFill>
              </a:rPr>
              <a:t>Sexual Misconduct Complaints</a:t>
            </a:r>
          </a:p>
          <a:p>
            <a:r>
              <a:rPr lang="en-US" sz="2400" dirty="0"/>
              <a:t> Parties have a right to an advisor of their choice</a:t>
            </a:r>
          </a:p>
          <a:p>
            <a:pPr marL="0" indent="0">
              <a:buNone/>
            </a:pPr>
            <a:endParaRPr lang="en-US" sz="2400" dirty="0"/>
          </a:p>
          <a:p>
            <a:r>
              <a:rPr lang="en-US" sz="2400" dirty="0"/>
              <a:t>Advisor may accompany party to all meetings and hearings </a:t>
            </a:r>
          </a:p>
          <a:p>
            <a:pPr marL="0" indent="0">
              <a:buNone/>
            </a:pPr>
            <a:endParaRPr lang="en-US" sz="2400" dirty="0"/>
          </a:p>
          <a:p>
            <a:r>
              <a:rPr lang="en-US" sz="2400" dirty="0"/>
              <a:t>All communication will be between the institution and the party </a:t>
            </a:r>
          </a:p>
          <a:p>
            <a:endParaRPr lang="en-US" sz="2400" dirty="0">
              <a:solidFill>
                <a:srgbClr val="0070C0"/>
              </a:solidFill>
            </a:endParaRPr>
          </a:p>
          <a:p>
            <a:endParaRPr lang="en-US" dirty="0">
              <a:solidFill>
                <a:srgbClr val="0070C0"/>
              </a:solidFill>
            </a:endParaRPr>
          </a:p>
        </p:txBody>
      </p:sp>
      <p:sp>
        <p:nvSpPr>
          <p:cNvPr id="4" name="Slide Number Placeholder 3">
            <a:extLst>
              <a:ext uri="{FF2B5EF4-FFF2-40B4-BE49-F238E27FC236}">
                <a16:creationId xmlns:a16="http://schemas.microsoft.com/office/drawing/2014/main" id="{C768580F-E52F-4D3B-9480-7F1B18D2CA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731230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68343-6005-40DE-ACC2-17E06FCC8DBB}"/>
              </a:ext>
            </a:extLst>
          </p:cNvPr>
          <p:cNvSpPr>
            <a:spLocks noGrp="1"/>
          </p:cNvSpPr>
          <p:nvPr>
            <p:ph sz="half" idx="1"/>
          </p:nvPr>
        </p:nvSpPr>
        <p:spPr>
          <a:xfrm>
            <a:off x="1017954" y="1600201"/>
            <a:ext cx="4876800" cy="4343400"/>
          </a:xfrm>
        </p:spPr>
        <p:txBody>
          <a:bodyPr/>
          <a:lstStyle/>
          <a:p>
            <a:pPr marL="0" indent="0" algn="ctr">
              <a:buNone/>
            </a:pPr>
            <a:r>
              <a:rPr lang="en-US" b="1" dirty="0">
                <a:solidFill>
                  <a:srgbClr val="FF0000"/>
                </a:solidFill>
              </a:rPr>
              <a:t>False Statements </a:t>
            </a:r>
          </a:p>
          <a:p>
            <a:pPr marL="0" indent="0">
              <a:buNone/>
            </a:pPr>
            <a:endParaRPr lang="en-US" dirty="0"/>
          </a:p>
          <a:p>
            <a:pPr marL="0" indent="0" algn="ctr">
              <a:buNone/>
            </a:pPr>
            <a:r>
              <a:rPr lang="en-US" dirty="0"/>
              <a:t>Updated standard to cover false statements knowingly made to an institution official </a:t>
            </a:r>
          </a:p>
        </p:txBody>
      </p:sp>
      <p:sp>
        <p:nvSpPr>
          <p:cNvPr id="4" name="Content Placeholder 3">
            <a:extLst>
              <a:ext uri="{FF2B5EF4-FFF2-40B4-BE49-F238E27FC236}">
                <a16:creationId xmlns:a16="http://schemas.microsoft.com/office/drawing/2014/main" id="{49DEB55B-F892-4F58-AD1F-F0C4F3E39B42}"/>
              </a:ext>
            </a:extLst>
          </p:cNvPr>
          <p:cNvSpPr>
            <a:spLocks noGrp="1"/>
          </p:cNvSpPr>
          <p:nvPr>
            <p:ph sz="half" idx="2"/>
          </p:nvPr>
        </p:nvSpPr>
        <p:spPr>
          <a:xfrm>
            <a:off x="6096000" y="1600200"/>
            <a:ext cx="5486400" cy="4343400"/>
          </a:xfrm>
        </p:spPr>
        <p:txBody>
          <a:bodyPr/>
          <a:lstStyle/>
          <a:p>
            <a:pPr marL="0" indent="0" algn="ctr">
              <a:buNone/>
            </a:pPr>
            <a:r>
              <a:rPr lang="en-US" b="1" dirty="0">
                <a:solidFill>
                  <a:srgbClr val="0070C0"/>
                </a:solidFill>
              </a:rPr>
              <a:t>Amnesty</a:t>
            </a:r>
          </a:p>
          <a:p>
            <a:pPr marL="0" indent="0" algn="ctr">
              <a:buNone/>
            </a:pPr>
            <a:endParaRPr lang="en-US" dirty="0"/>
          </a:p>
          <a:p>
            <a:pPr marL="0" indent="0" algn="ctr">
              <a:buNone/>
            </a:pPr>
            <a:r>
              <a:rPr lang="en-US" dirty="0"/>
              <a:t>Updated to explicitly only apply to information regarding student consumption of drugs or alcohol </a:t>
            </a:r>
          </a:p>
        </p:txBody>
      </p:sp>
      <p:sp>
        <p:nvSpPr>
          <p:cNvPr id="5" name="Slide Number Placeholder 4">
            <a:extLst>
              <a:ext uri="{FF2B5EF4-FFF2-40B4-BE49-F238E27FC236}">
                <a16:creationId xmlns:a16="http://schemas.microsoft.com/office/drawing/2014/main" id="{26CA4412-B3D0-4F04-88C3-B96B34312B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7" name="Title 6">
            <a:extLst>
              <a:ext uri="{FF2B5EF4-FFF2-40B4-BE49-F238E27FC236}">
                <a16:creationId xmlns:a16="http://schemas.microsoft.com/office/drawing/2014/main" id="{6BA81469-BEBD-4DE2-AE7C-84B75D5408A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10092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FC2748-2FF6-4217-A72F-1F7F5FAB0307}"/>
              </a:ext>
            </a:extLst>
          </p:cNvPr>
          <p:cNvSpPr>
            <a:spLocks noGrp="1"/>
          </p:cNvSpPr>
          <p:nvPr>
            <p:ph type="title"/>
          </p:nvPr>
        </p:nvSpPr>
        <p:spPr/>
        <p:txBody>
          <a:bodyPr/>
          <a:lstStyle/>
          <a:p>
            <a:r>
              <a:rPr lang="en-US" b="1" dirty="0"/>
              <a:t>The Investigation Report </a:t>
            </a:r>
            <a:r>
              <a:rPr lang="en-US" sz="2400" dirty="0"/>
              <a:t>§106.45(5)(vii) </a:t>
            </a:r>
            <a:endParaRPr lang="en-US" dirty="0"/>
          </a:p>
        </p:txBody>
      </p:sp>
      <p:sp>
        <p:nvSpPr>
          <p:cNvPr id="7" name="Content Placeholder 6">
            <a:extLst>
              <a:ext uri="{FF2B5EF4-FFF2-40B4-BE49-F238E27FC236}">
                <a16:creationId xmlns:a16="http://schemas.microsoft.com/office/drawing/2014/main" id="{ED233E3A-DE92-4128-82D1-E251EA0826EC}"/>
              </a:ext>
            </a:extLst>
          </p:cNvPr>
          <p:cNvSpPr>
            <a:spLocks noGrp="1"/>
          </p:cNvSpPr>
          <p:nvPr>
            <p:ph idx="1"/>
          </p:nvPr>
        </p:nvSpPr>
        <p:spPr>
          <a:xfrm>
            <a:off x="773723" y="1266092"/>
            <a:ext cx="10808677" cy="4659923"/>
          </a:xfrm>
        </p:spPr>
        <p:txBody>
          <a:bodyPr>
            <a:normAutofit fontScale="92500" lnSpcReduction="20000"/>
          </a:bodyPr>
          <a:lstStyle/>
          <a:p>
            <a:r>
              <a:rPr lang="en-US" dirty="0"/>
              <a:t>Must fairly summarize relevant evidence </a:t>
            </a:r>
          </a:p>
          <a:p>
            <a:pPr marL="0" indent="0">
              <a:buNone/>
            </a:pPr>
            <a:endParaRPr lang="en-US" dirty="0"/>
          </a:p>
          <a:p>
            <a:r>
              <a:rPr lang="en-US" dirty="0"/>
              <a:t>An objective evaluation of the information [inculpatory and exculpatory] </a:t>
            </a:r>
          </a:p>
          <a:p>
            <a:pPr lvl="1"/>
            <a:r>
              <a:rPr lang="en-US" dirty="0"/>
              <a:t>Credibility assessments cannot be based on a person’s status</a:t>
            </a:r>
          </a:p>
          <a:p>
            <a:pPr marL="0" indent="0">
              <a:buNone/>
            </a:pPr>
            <a:endParaRPr lang="en-US" dirty="0"/>
          </a:p>
          <a:p>
            <a:r>
              <a:rPr lang="en-US" dirty="0"/>
              <a:t>Sample report sections still apply</a:t>
            </a:r>
          </a:p>
          <a:p>
            <a:pPr marL="0" indent="0">
              <a:buNone/>
            </a:pPr>
            <a:r>
              <a:rPr lang="en-US" dirty="0"/>
              <a:t> </a:t>
            </a:r>
          </a:p>
          <a:p>
            <a:r>
              <a:rPr lang="en-US" dirty="0"/>
              <a:t>Final report provided to the parties at least 10 days calendar days prior to the hearing </a:t>
            </a:r>
          </a:p>
          <a:p>
            <a:endParaRPr lang="en-US" dirty="0"/>
          </a:p>
        </p:txBody>
      </p:sp>
      <p:sp>
        <p:nvSpPr>
          <p:cNvPr id="5" name="Slide Number Placeholder 4">
            <a:extLst>
              <a:ext uri="{FF2B5EF4-FFF2-40B4-BE49-F238E27FC236}">
                <a16:creationId xmlns:a16="http://schemas.microsoft.com/office/drawing/2014/main" id="{550594B8-4717-4E81-A272-604DE0C6521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8748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313544"/>
            <a:ext cx="9956800" cy="1143000"/>
          </a:xfrm>
        </p:spPr>
        <p:txBody>
          <a:bodyPr/>
          <a:lstStyle/>
          <a:p>
            <a:r>
              <a:rPr lang="en-US" b="1" dirty="0"/>
              <a:t>Role of the Investigator </a:t>
            </a:r>
          </a:p>
        </p:txBody>
      </p:sp>
      <p:sp>
        <p:nvSpPr>
          <p:cNvPr id="3" name="Content Placeholder 2"/>
          <p:cNvSpPr>
            <a:spLocks noGrp="1"/>
          </p:cNvSpPr>
          <p:nvPr>
            <p:ph sz="half" idx="1"/>
          </p:nvPr>
        </p:nvSpPr>
        <p:spPr>
          <a:xfrm>
            <a:off x="809469" y="1319134"/>
            <a:ext cx="5878202" cy="4624467"/>
          </a:xfrm>
        </p:spPr>
        <p:txBody>
          <a:bodyPr>
            <a:normAutofit fontScale="92500" lnSpcReduction="10000"/>
          </a:bodyPr>
          <a:lstStyle/>
          <a:p>
            <a:r>
              <a:rPr lang="en-US" dirty="0"/>
              <a:t>A neutral institutional fact finder and gatherer  </a:t>
            </a:r>
          </a:p>
          <a:p>
            <a:pPr lvl="1"/>
            <a:r>
              <a:rPr lang="en-US" dirty="0"/>
              <a:t>Fair and unbiased review of matter </a:t>
            </a:r>
          </a:p>
          <a:p>
            <a:pPr marL="0" indent="0">
              <a:buNone/>
            </a:pPr>
            <a:endParaRPr lang="en-US" sz="1600" dirty="0"/>
          </a:p>
          <a:p>
            <a:r>
              <a:rPr lang="en-US" dirty="0"/>
              <a:t>Follow the Policy </a:t>
            </a:r>
          </a:p>
          <a:p>
            <a:pPr lvl="1"/>
            <a:r>
              <a:rPr lang="en-US" dirty="0"/>
              <a:t>Standard of proof</a:t>
            </a:r>
          </a:p>
          <a:p>
            <a:pPr lvl="1"/>
            <a:r>
              <a:rPr lang="en-US" dirty="0"/>
              <a:t>Avoid burden shifting</a:t>
            </a:r>
          </a:p>
          <a:p>
            <a:pPr marL="457200" lvl="1" indent="0">
              <a:buNone/>
            </a:pPr>
            <a:endParaRPr lang="en-US" sz="1800" dirty="0"/>
          </a:p>
          <a:p>
            <a:r>
              <a:rPr lang="en-US" dirty="0"/>
              <a:t>Make a preliminary determination regarding the charge(s) and recommendations for the parties to consider </a:t>
            </a:r>
          </a:p>
        </p:txBody>
      </p:sp>
      <p:pic>
        <p:nvPicPr>
          <p:cNvPr id="6" name="Content Placeholder 5" descr="Miss Hutton's Class Page - *Student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2400" y="2058416"/>
            <a:ext cx="3289300" cy="2894584"/>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736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92-2D9E-42DD-AF04-788F3767ACDE}"/>
              </a:ext>
            </a:extLst>
          </p:cNvPr>
          <p:cNvSpPr>
            <a:spLocks noGrp="1"/>
          </p:cNvSpPr>
          <p:nvPr>
            <p:ph type="title"/>
          </p:nvPr>
        </p:nvSpPr>
        <p:spPr/>
        <p:txBody>
          <a:bodyPr/>
          <a:lstStyle/>
          <a:p>
            <a:r>
              <a:rPr lang="en-US" b="1" dirty="0"/>
              <a:t>Access to Information </a:t>
            </a:r>
            <a:r>
              <a:rPr lang="en-US" sz="2400" dirty="0"/>
              <a:t>§106.45(b)(5)(vi) </a:t>
            </a:r>
            <a:endParaRPr lang="en-US" dirty="0"/>
          </a:p>
        </p:txBody>
      </p:sp>
      <p:sp>
        <p:nvSpPr>
          <p:cNvPr id="3" name="Content Placeholder 2">
            <a:extLst>
              <a:ext uri="{FF2B5EF4-FFF2-40B4-BE49-F238E27FC236}">
                <a16:creationId xmlns:a16="http://schemas.microsoft.com/office/drawing/2014/main" id="{F8E5E558-A55C-4CA8-8E8D-977442A299A9}"/>
              </a:ext>
            </a:extLst>
          </p:cNvPr>
          <p:cNvSpPr>
            <a:spLocks noGrp="1"/>
          </p:cNvSpPr>
          <p:nvPr>
            <p:ph sz="half" idx="1"/>
          </p:nvPr>
        </p:nvSpPr>
        <p:spPr>
          <a:xfrm>
            <a:off x="609600" y="1213338"/>
            <a:ext cx="5689600" cy="4730263"/>
          </a:xfrm>
        </p:spPr>
        <p:txBody>
          <a:bodyPr>
            <a:normAutofit fontScale="92500" lnSpcReduction="20000"/>
          </a:bodyPr>
          <a:lstStyle/>
          <a:p>
            <a:r>
              <a:rPr lang="en-US" dirty="0"/>
              <a:t>Parties have a right to review the investigation report prior to its finalization </a:t>
            </a:r>
          </a:p>
          <a:p>
            <a:pPr marL="0" indent="0">
              <a:buNone/>
            </a:pPr>
            <a:endParaRPr lang="en-US" dirty="0"/>
          </a:p>
          <a:p>
            <a:r>
              <a:rPr lang="en-US" dirty="0"/>
              <a:t>Parties have a right to receive a copy of all directly related information</a:t>
            </a:r>
          </a:p>
          <a:p>
            <a:pPr marL="0" indent="0">
              <a:buNone/>
            </a:pPr>
            <a:endParaRPr lang="en-US" dirty="0"/>
          </a:p>
          <a:p>
            <a:r>
              <a:rPr lang="en-US" dirty="0"/>
              <a:t>Procedurally can occur simultaneously or at different times </a:t>
            </a:r>
          </a:p>
          <a:p>
            <a:pPr marL="0" indent="0">
              <a:buNone/>
            </a:pPr>
            <a:endParaRPr lang="en-US" dirty="0"/>
          </a:p>
          <a:p>
            <a:r>
              <a:rPr lang="en-US" dirty="0"/>
              <a:t>10 calendar days to review </a:t>
            </a:r>
          </a:p>
        </p:txBody>
      </p:sp>
      <p:pic>
        <p:nvPicPr>
          <p:cNvPr id="7" name="Content Placeholder 6" descr="A picture containing small, dark, holding, standing&#10;&#10;Description automatically generated">
            <a:extLst>
              <a:ext uri="{FF2B5EF4-FFF2-40B4-BE49-F238E27FC236}">
                <a16:creationId xmlns:a16="http://schemas.microsoft.com/office/drawing/2014/main" id="{B5EE649E-FDAA-4546-96EC-27A106F5282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37625" y="1483793"/>
            <a:ext cx="4406349" cy="4393651"/>
          </a:xfrm>
        </p:spPr>
      </p:pic>
      <p:sp>
        <p:nvSpPr>
          <p:cNvPr id="5" name="Slide Number Placeholder 4">
            <a:extLst>
              <a:ext uri="{FF2B5EF4-FFF2-40B4-BE49-F238E27FC236}">
                <a16:creationId xmlns:a16="http://schemas.microsoft.com/office/drawing/2014/main" id="{53A2424B-1717-4BA7-A948-D91B988A63F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C95B2B2-C7F1-4F14-9DF5-22B723DA78C7}"/>
              </a:ext>
            </a:extLst>
          </p:cNvPr>
          <p:cNvSpPr txBox="1"/>
          <p:nvPr/>
        </p:nvSpPr>
        <p:spPr>
          <a:xfrm>
            <a:off x="6737625" y="5877444"/>
            <a:ext cx="440634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muli.com.au/project-review-cost-process"/>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983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71ED-7133-4368-99B3-FEDB62B1773E}"/>
              </a:ext>
            </a:extLst>
          </p:cNvPr>
          <p:cNvSpPr>
            <a:spLocks noGrp="1"/>
          </p:cNvSpPr>
          <p:nvPr>
            <p:ph type="title"/>
          </p:nvPr>
        </p:nvSpPr>
        <p:spPr/>
        <p:txBody>
          <a:bodyPr/>
          <a:lstStyle/>
          <a:p>
            <a:r>
              <a:rPr lang="en-US" b="1" dirty="0"/>
              <a:t>Informal Resolution </a:t>
            </a:r>
          </a:p>
        </p:txBody>
      </p:sp>
    </p:spTree>
    <p:extLst>
      <p:ext uri="{BB962C8B-B14F-4D97-AF65-F5344CB8AC3E}">
        <p14:creationId xmlns:p14="http://schemas.microsoft.com/office/powerpoint/2010/main" val="270370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C43D-9C28-4975-91E0-6D717B8C2A09}"/>
              </a:ext>
            </a:extLst>
          </p:cNvPr>
          <p:cNvSpPr>
            <a:spLocks noGrp="1"/>
          </p:cNvSpPr>
          <p:nvPr>
            <p:ph type="title"/>
          </p:nvPr>
        </p:nvSpPr>
        <p:spPr>
          <a:xfrm>
            <a:off x="1072662" y="261703"/>
            <a:ext cx="9956800" cy="1143000"/>
          </a:xfrm>
        </p:spPr>
        <p:txBody>
          <a:bodyPr/>
          <a:lstStyle/>
          <a:p>
            <a:r>
              <a:rPr lang="en-US" b="1" dirty="0"/>
              <a:t>Considerations</a:t>
            </a:r>
            <a:r>
              <a:rPr lang="en-US" dirty="0"/>
              <a:t> </a:t>
            </a:r>
          </a:p>
        </p:txBody>
      </p:sp>
      <p:sp>
        <p:nvSpPr>
          <p:cNvPr id="3" name="Content Placeholder 2">
            <a:extLst>
              <a:ext uri="{FF2B5EF4-FFF2-40B4-BE49-F238E27FC236}">
                <a16:creationId xmlns:a16="http://schemas.microsoft.com/office/drawing/2014/main" id="{FED5584E-6CEB-437A-B16C-90909360A2B4}"/>
              </a:ext>
            </a:extLst>
          </p:cNvPr>
          <p:cNvSpPr>
            <a:spLocks noGrp="1"/>
          </p:cNvSpPr>
          <p:nvPr>
            <p:ph idx="1"/>
          </p:nvPr>
        </p:nvSpPr>
        <p:spPr>
          <a:xfrm>
            <a:off x="1072662" y="1397701"/>
            <a:ext cx="10509738" cy="4373562"/>
          </a:xfrm>
        </p:spPr>
        <p:txBody>
          <a:bodyPr/>
          <a:lstStyle/>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pPr marL="457200" lvl="1" indent="0">
              <a:buNone/>
            </a:pPr>
            <a:endParaRPr lang="en-US" dirty="0"/>
          </a:p>
          <a:p>
            <a:r>
              <a:rPr lang="en-US" dirty="0"/>
              <a:t>Parties must engage in the process voluntary</a:t>
            </a:r>
          </a:p>
          <a:p>
            <a:pPr marL="0" indent="0">
              <a:buNone/>
            </a:pPr>
            <a:endParaRPr lang="en-US" dirty="0"/>
          </a:p>
          <a:p>
            <a:r>
              <a:rPr lang="en-US" dirty="0"/>
              <a:t>Parties may end the informal resolution process any time prior to reaching the terms </a:t>
            </a:r>
          </a:p>
        </p:txBody>
      </p:sp>
      <p:sp>
        <p:nvSpPr>
          <p:cNvPr id="4" name="Slide Number Placeholder 3">
            <a:extLst>
              <a:ext uri="{FF2B5EF4-FFF2-40B4-BE49-F238E27FC236}">
                <a16:creationId xmlns:a16="http://schemas.microsoft.com/office/drawing/2014/main" id="{30F14E57-7444-4DC3-A479-5B1BE661799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25575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 under Title IX </a:t>
            </a:r>
            <a:r>
              <a:rPr lang="en-US" sz="2400" dirty="0"/>
              <a:t>§106.45(b)(9)</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213338"/>
            <a:ext cx="5892800" cy="5016775"/>
          </a:xfrm>
        </p:spPr>
        <p:txBody>
          <a:bodyPr>
            <a:normAutofit fontScale="92500" lnSpcReduction="10000"/>
          </a:bodyPr>
          <a:lstStyle/>
          <a:p>
            <a:r>
              <a:rPr lang="en-US" dirty="0"/>
              <a:t>Not permissible for student allegations against employees </a:t>
            </a:r>
          </a:p>
          <a:p>
            <a:pPr marL="0" indent="0">
              <a:buNone/>
            </a:pPr>
            <a:endParaRPr lang="en-US" dirty="0"/>
          </a:p>
          <a:p>
            <a:r>
              <a:rPr lang="en-US" dirty="0"/>
              <a:t>A Formal Complaint must be filed </a:t>
            </a:r>
          </a:p>
          <a:p>
            <a:pPr marL="0" indent="0">
              <a:buNone/>
            </a:pPr>
            <a:endParaRPr lang="en-US" dirty="0"/>
          </a:p>
          <a:p>
            <a:r>
              <a:rPr lang="en-US" dirty="0"/>
              <a:t>The parties have received notice and explanation of the process and consequences of informal resolution</a:t>
            </a:r>
          </a:p>
          <a:p>
            <a:pPr marL="0" indent="0">
              <a:buNone/>
            </a:pPr>
            <a:r>
              <a:rPr lang="en-US" dirty="0"/>
              <a:t> </a:t>
            </a:r>
          </a:p>
          <a:p>
            <a:r>
              <a:rPr lang="en-US" dirty="0"/>
              <a:t>The parties have voluntary agreed to engage in the process </a:t>
            </a:r>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41C9-E71B-45F6-BED5-75C41F770A74}"/>
              </a:ext>
            </a:extLst>
          </p:cNvPr>
          <p:cNvSpPr>
            <a:spLocks noGrp="1"/>
          </p:cNvSpPr>
          <p:nvPr>
            <p:ph type="title"/>
          </p:nvPr>
        </p:nvSpPr>
        <p:spPr/>
        <p:txBody>
          <a:bodyPr/>
          <a:lstStyle/>
          <a:p>
            <a:r>
              <a:rPr lang="en-US" b="1" dirty="0"/>
              <a:t>Formal Adjudication </a:t>
            </a:r>
          </a:p>
        </p:txBody>
      </p:sp>
    </p:spTree>
    <p:extLst>
      <p:ext uri="{BB962C8B-B14F-4D97-AF65-F5344CB8AC3E}">
        <p14:creationId xmlns:p14="http://schemas.microsoft.com/office/powerpoint/2010/main" val="1259647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lnSpcReduction="1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extLst>
              <p:ext uri="{D42A27DB-BD31-4B8C-83A1-F6EECF244321}">
                <p14:modId xmlns:p14="http://schemas.microsoft.com/office/powerpoint/2010/main" val="578262524"/>
              </p:ext>
            </p:extLst>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959636218"/>
              </p:ext>
            </p:extLst>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2230</Words>
  <Application>Microsoft Macintosh PowerPoint</Application>
  <PresentationFormat>Widescreen</PresentationFormat>
  <Paragraphs>397</Paragraphs>
  <Slides>49</Slides>
  <Notes>48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Title IX Investigator Refresher Training Fall 2020  </vt:lpstr>
      <vt:lpstr>PowerPoint Presentation</vt:lpstr>
      <vt:lpstr>Understanding the Role of an Investigator </vt:lpstr>
      <vt:lpstr>Role of the Investigator </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Updated Sexual Misconduct Policy</vt:lpstr>
      <vt:lpstr>PowerPoint Presentation</vt:lpstr>
      <vt:lpstr>What Has Changed?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The Complaint Process </vt:lpstr>
      <vt:lpstr>Formal Complaint §106.30</vt:lpstr>
      <vt:lpstr>Title IX Coordinator Initiated Complaints </vt:lpstr>
      <vt:lpstr>Complaint Process </vt:lpstr>
      <vt:lpstr>Complaint Consolidation </vt:lpstr>
      <vt:lpstr>Support Services &amp; Interim Measures  §106.30</vt:lpstr>
      <vt:lpstr>The Investigation Process </vt:lpstr>
      <vt:lpstr>Evidentiary Considerations §106.45(b)(5)</vt:lpstr>
      <vt:lpstr>Standard of Evidence </vt:lpstr>
      <vt:lpstr>Advisors  </vt:lpstr>
      <vt:lpstr>PowerPoint Presentation</vt:lpstr>
      <vt:lpstr>Retaliation §106.71</vt:lpstr>
      <vt:lpstr>The Investigation Report §106.45(5)(vii) </vt:lpstr>
      <vt:lpstr>Access to Information §106.45(b)(5)(vi) </vt:lpstr>
      <vt:lpstr>Informal Resolution </vt:lpstr>
      <vt:lpstr>Considerations </vt:lpstr>
      <vt:lpstr>Informal Resolution under Title IX §106.45(b)(9)</vt:lpstr>
      <vt:lpstr>Formal Adjudication </vt:lpstr>
      <vt:lpstr>Live Hearing §106.45(b)(6)</vt:lpstr>
      <vt:lpstr>Adjudication Processes </vt:lpstr>
      <vt:lpstr>The Written Decision §106.45(b)(7)</vt:lpstr>
      <vt:lpstr>Appeals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Investigator Refresher Training Fall 2020</dc:title>
  <dc:creator>Na'Tasha Webb-Prather</dc:creator>
  <cp:lastModifiedBy>Terrell, Patrice</cp:lastModifiedBy>
  <cp:revision>44</cp:revision>
  <dcterms:created xsi:type="dcterms:W3CDTF">2020-08-13T17:29:24Z</dcterms:created>
  <dcterms:modified xsi:type="dcterms:W3CDTF">2020-09-30T12:34:22Z</dcterms:modified>
</cp:coreProperties>
</file>