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7"/>
  </p:notesMasterIdLst>
  <p:sldIdLst>
    <p:sldId id="423" r:id="rId2"/>
    <p:sldId id="424" r:id="rId3"/>
    <p:sldId id="304" r:id="rId4"/>
    <p:sldId id="272" r:id="rId5"/>
    <p:sldId id="372" r:id="rId6"/>
    <p:sldId id="371" r:id="rId7"/>
    <p:sldId id="367" r:id="rId8"/>
    <p:sldId id="368" r:id="rId9"/>
    <p:sldId id="315" r:id="rId10"/>
    <p:sldId id="316" r:id="rId11"/>
    <p:sldId id="314" r:id="rId12"/>
    <p:sldId id="317" r:id="rId13"/>
    <p:sldId id="340" r:id="rId14"/>
    <p:sldId id="366" r:id="rId15"/>
    <p:sldId id="305" r:id="rId16"/>
    <p:sldId id="318" r:id="rId17"/>
    <p:sldId id="426" r:id="rId18"/>
    <p:sldId id="266" r:id="rId19"/>
    <p:sldId id="322" r:id="rId20"/>
    <p:sldId id="270" r:id="rId21"/>
    <p:sldId id="323" r:id="rId22"/>
    <p:sldId id="319" r:id="rId23"/>
    <p:sldId id="365" r:id="rId24"/>
    <p:sldId id="320" r:id="rId25"/>
    <p:sldId id="374" r:id="rId26"/>
    <p:sldId id="375" r:id="rId27"/>
    <p:sldId id="321" r:id="rId28"/>
    <p:sldId id="324" r:id="rId29"/>
    <p:sldId id="369" r:id="rId30"/>
    <p:sldId id="370" r:id="rId31"/>
    <p:sldId id="329" r:id="rId32"/>
    <p:sldId id="373" r:id="rId33"/>
    <p:sldId id="429" r:id="rId34"/>
    <p:sldId id="427" r:id="rId35"/>
    <p:sldId id="428" r:id="rId3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ks, Carolyn" initials="B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1199" autoAdjust="0"/>
  </p:normalViewPr>
  <p:slideViewPr>
    <p:cSldViewPr snapToGrid="0">
      <p:cViewPr varScale="1">
        <p:scale>
          <a:sx n="76" d="100"/>
          <a:sy n="76" d="100"/>
        </p:scale>
        <p:origin x="348" y="39"/>
      </p:cViewPr>
      <p:guideLst/>
    </p:cSldViewPr>
  </p:slideViewPr>
  <p:outlineViewPr>
    <p:cViewPr>
      <p:scale>
        <a:sx n="33" d="100"/>
        <a:sy n="33" d="100"/>
      </p:scale>
      <p:origin x="0" y="-8898"/>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23B32-B131-4E61-AD0A-800539CF3455}" type="doc">
      <dgm:prSet loTypeId="urn:microsoft.com/office/officeart/2005/8/layout/hProcess9" loCatId="process" qsTypeId="urn:microsoft.com/office/officeart/2005/8/quickstyle/simple1" qsCatId="simple" csTypeId="urn:microsoft.com/office/officeart/2005/8/colors/accent1_2" csCatId="accent1" phldr="1"/>
      <dgm:spPr/>
    </dgm:pt>
    <dgm:pt modelId="{9D17E265-2261-4F3D-B483-B5DF230B3060}">
      <dgm:prSet phldrT="[Text]"/>
      <dgm:spPr/>
      <dgm:t>
        <a:bodyPr/>
        <a:lstStyle/>
        <a:p>
          <a:r>
            <a:rPr lang="en-US" b="1" dirty="0">
              <a:solidFill>
                <a:schemeClr val="bg1"/>
              </a:solidFill>
              <a:latin typeface="Avenir LT Std 45 Book" panose="020B0502020203020204" pitchFamily="34" charset="0"/>
              <a:ea typeface="ＭＳ Ｐゴシック" pitchFamily="84" charset="-128"/>
            </a:rPr>
            <a:t>Step 1:</a:t>
          </a:r>
          <a:r>
            <a:rPr lang="en-US" dirty="0">
              <a:solidFill>
                <a:schemeClr val="bg1"/>
              </a:solidFill>
              <a:latin typeface="Avenir LT Std 45 Book" panose="020B0502020203020204" pitchFamily="34" charset="0"/>
              <a:ea typeface="ＭＳ Ｐゴシック" pitchFamily="84" charset="-128"/>
            </a:rPr>
            <a:t> </a:t>
          </a:r>
        </a:p>
        <a:p>
          <a:r>
            <a:rPr lang="en-US" dirty="0">
              <a:solidFill>
                <a:schemeClr val="bg1"/>
              </a:solidFill>
              <a:latin typeface="Avenir LT Std 45 Book" panose="020B0502020203020204" pitchFamily="34" charset="0"/>
              <a:ea typeface="ＭＳ Ｐゴシック" pitchFamily="84" charset="-128"/>
            </a:rPr>
            <a:t>List your debts from smallest to largest regardless of interest rate.</a:t>
          </a:r>
          <a:endParaRPr lang="en-US" dirty="0">
            <a:solidFill>
              <a:schemeClr val="bg1"/>
            </a:solidFill>
          </a:endParaRPr>
        </a:p>
      </dgm:t>
    </dgm:pt>
    <dgm:pt modelId="{940E29D3-AA4A-4F7E-A9A2-E1C53B7DF22E}" type="parTrans" cxnId="{A94E354B-E055-45DB-B94F-57CD531D7C2E}">
      <dgm:prSet/>
      <dgm:spPr/>
      <dgm:t>
        <a:bodyPr/>
        <a:lstStyle/>
        <a:p>
          <a:endParaRPr lang="en-US">
            <a:solidFill>
              <a:schemeClr val="bg1"/>
            </a:solidFill>
          </a:endParaRPr>
        </a:p>
      </dgm:t>
    </dgm:pt>
    <dgm:pt modelId="{07E015FB-F1C1-4006-B364-5541B3AF4338}" type="sibTrans" cxnId="{A94E354B-E055-45DB-B94F-57CD531D7C2E}">
      <dgm:prSet/>
      <dgm:spPr/>
      <dgm:t>
        <a:bodyPr/>
        <a:lstStyle/>
        <a:p>
          <a:endParaRPr lang="en-US">
            <a:solidFill>
              <a:schemeClr val="bg1"/>
            </a:solidFill>
          </a:endParaRPr>
        </a:p>
      </dgm:t>
    </dgm:pt>
    <dgm:pt modelId="{F1256139-74FC-4F71-A9F1-701C0EFAA9C0}">
      <dgm:prSet phldrT="[Text]"/>
      <dgm:spPr/>
      <dgm:t>
        <a:bodyPr/>
        <a:lstStyle/>
        <a:p>
          <a:r>
            <a:rPr lang="en-US" b="1" dirty="0">
              <a:solidFill>
                <a:schemeClr val="bg1"/>
              </a:solidFill>
              <a:latin typeface="Avenir LT Std 45 Book" panose="020B0502020203020204" pitchFamily="34" charset="0"/>
              <a:ea typeface="ＭＳ Ｐゴシック" pitchFamily="84" charset="-128"/>
            </a:rPr>
            <a:t>Step 2:</a:t>
          </a:r>
          <a:r>
            <a:rPr lang="en-US" dirty="0">
              <a:solidFill>
                <a:schemeClr val="bg1"/>
              </a:solidFill>
              <a:latin typeface="Avenir LT Std 45 Book" panose="020B0502020203020204" pitchFamily="34" charset="0"/>
              <a:ea typeface="ＭＳ Ｐゴシック" pitchFamily="84" charset="-128"/>
            </a:rPr>
            <a:t> </a:t>
          </a:r>
        </a:p>
        <a:p>
          <a:r>
            <a:rPr lang="en-US" dirty="0">
              <a:solidFill>
                <a:schemeClr val="bg1"/>
              </a:solidFill>
              <a:latin typeface="Avenir LT Std 45 Book" panose="020B0502020203020204" pitchFamily="34" charset="0"/>
              <a:ea typeface="ＭＳ Ｐゴシック" pitchFamily="84" charset="-128"/>
            </a:rPr>
            <a:t>Make minimum payments on all your debts except the smallest.</a:t>
          </a:r>
          <a:endParaRPr lang="en-US" dirty="0">
            <a:solidFill>
              <a:schemeClr val="bg1"/>
            </a:solidFill>
          </a:endParaRPr>
        </a:p>
      </dgm:t>
    </dgm:pt>
    <dgm:pt modelId="{DADB15EC-7186-4E36-BFC1-E8840D4C809B}" type="parTrans" cxnId="{A452AB90-29BF-49E3-89D4-6C9EBA1F11F9}">
      <dgm:prSet/>
      <dgm:spPr/>
      <dgm:t>
        <a:bodyPr/>
        <a:lstStyle/>
        <a:p>
          <a:endParaRPr lang="en-US">
            <a:solidFill>
              <a:schemeClr val="bg1"/>
            </a:solidFill>
          </a:endParaRPr>
        </a:p>
      </dgm:t>
    </dgm:pt>
    <dgm:pt modelId="{1FE7EEF2-218A-4F3C-8A89-70DB0C75DE44}" type="sibTrans" cxnId="{A452AB90-29BF-49E3-89D4-6C9EBA1F11F9}">
      <dgm:prSet/>
      <dgm:spPr/>
      <dgm:t>
        <a:bodyPr/>
        <a:lstStyle/>
        <a:p>
          <a:endParaRPr lang="en-US">
            <a:solidFill>
              <a:schemeClr val="bg1"/>
            </a:solidFill>
          </a:endParaRPr>
        </a:p>
      </dgm:t>
    </dgm:pt>
    <dgm:pt modelId="{9119FE9A-32B4-440B-AFC6-2892A5E61E4C}">
      <dgm:prSet phldrT="[Text]"/>
      <dgm:spPr/>
      <dgm:t>
        <a:bodyPr/>
        <a:lstStyle/>
        <a:p>
          <a:r>
            <a:rPr lang="en-US" b="1" dirty="0">
              <a:solidFill>
                <a:schemeClr val="bg1"/>
              </a:solidFill>
              <a:latin typeface="Avenir LT Std 45 Book" panose="020B0502020203020204" pitchFamily="34" charset="0"/>
              <a:ea typeface="ＭＳ Ｐゴシック" pitchFamily="84" charset="-128"/>
            </a:rPr>
            <a:t>Step 3:</a:t>
          </a:r>
          <a:r>
            <a:rPr lang="en-US" dirty="0">
              <a:solidFill>
                <a:schemeClr val="bg1"/>
              </a:solidFill>
              <a:latin typeface="Avenir LT Std 45 Book" panose="020B0502020203020204" pitchFamily="34" charset="0"/>
              <a:ea typeface="ＭＳ Ｐゴシック" pitchFamily="84" charset="-128"/>
            </a:rPr>
            <a:t> </a:t>
          </a:r>
        </a:p>
        <a:p>
          <a:r>
            <a:rPr lang="en-US" dirty="0">
              <a:solidFill>
                <a:schemeClr val="bg1"/>
              </a:solidFill>
              <a:latin typeface="Avenir LT Std 45 Book" panose="020B0502020203020204" pitchFamily="34" charset="0"/>
              <a:ea typeface="ＭＳ Ｐゴシック" pitchFamily="84" charset="-128"/>
            </a:rPr>
            <a:t>Pay as much as possible on your smallest debt.</a:t>
          </a:r>
          <a:endParaRPr lang="en-US" dirty="0">
            <a:solidFill>
              <a:schemeClr val="bg1"/>
            </a:solidFill>
          </a:endParaRPr>
        </a:p>
      </dgm:t>
    </dgm:pt>
    <dgm:pt modelId="{6718019E-49F5-4FB6-880F-5CB626A9843B}" type="parTrans" cxnId="{BA644B76-6B79-4DAF-B0C9-B11448A274E2}">
      <dgm:prSet/>
      <dgm:spPr/>
      <dgm:t>
        <a:bodyPr/>
        <a:lstStyle/>
        <a:p>
          <a:endParaRPr lang="en-US">
            <a:solidFill>
              <a:schemeClr val="bg1"/>
            </a:solidFill>
          </a:endParaRPr>
        </a:p>
      </dgm:t>
    </dgm:pt>
    <dgm:pt modelId="{631D6AB8-5F57-421D-8281-C6738569C9F1}" type="sibTrans" cxnId="{BA644B76-6B79-4DAF-B0C9-B11448A274E2}">
      <dgm:prSet/>
      <dgm:spPr/>
      <dgm:t>
        <a:bodyPr/>
        <a:lstStyle/>
        <a:p>
          <a:endParaRPr lang="en-US">
            <a:solidFill>
              <a:schemeClr val="bg1"/>
            </a:solidFill>
          </a:endParaRPr>
        </a:p>
      </dgm:t>
    </dgm:pt>
    <dgm:pt modelId="{0DAEE205-43A2-4F49-A248-52F96519DC6D}">
      <dgm:prSet phldrT="[Text]"/>
      <dgm:spPr/>
      <dgm:t>
        <a:bodyPr/>
        <a:lstStyle/>
        <a:p>
          <a:r>
            <a:rPr lang="en-US" b="1" dirty="0">
              <a:solidFill>
                <a:schemeClr val="bg1"/>
              </a:solidFill>
              <a:latin typeface="Avenir LT Std 45 Book" panose="020B0502020203020204" pitchFamily="34" charset="0"/>
              <a:ea typeface="ＭＳ Ｐゴシック" pitchFamily="84" charset="-128"/>
            </a:rPr>
            <a:t>Step 4: </a:t>
          </a:r>
        </a:p>
        <a:p>
          <a:r>
            <a:rPr lang="en-US" dirty="0">
              <a:solidFill>
                <a:schemeClr val="bg1"/>
              </a:solidFill>
              <a:latin typeface="Avenir LT Std 45 Book" panose="020B0502020203020204" pitchFamily="34" charset="0"/>
              <a:ea typeface="ＭＳ Ｐゴシック" pitchFamily="84" charset="-128"/>
            </a:rPr>
            <a:t>Repeat until each debt is paid in full.</a:t>
          </a:r>
          <a:endParaRPr lang="en-US" dirty="0">
            <a:solidFill>
              <a:schemeClr val="bg1"/>
            </a:solidFill>
          </a:endParaRPr>
        </a:p>
      </dgm:t>
    </dgm:pt>
    <dgm:pt modelId="{2B7F6DFE-D939-4D0C-A72C-82DFB0CC0E9E}" type="parTrans" cxnId="{444D67D7-BFDA-4099-A1D6-9CE3E08A4572}">
      <dgm:prSet/>
      <dgm:spPr/>
      <dgm:t>
        <a:bodyPr/>
        <a:lstStyle/>
        <a:p>
          <a:endParaRPr lang="en-US">
            <a:solidFill>
              <a:schemeClr val="bg1"/>
            </a:solidFill>
          </a:endParaRPr>
        </a:p>
      </dgm:t>
    </dgm:pt>
    <dgm:pt modelId="{0B47EFFD-4782-4034-B0D0-4DAC70C8158C}" type="sibTrans" cxnId="{444D67D7-BFDA-4099-A1D6-9CE3E08A4572}">
      <dgm:prSet/>
      <dgm:spPr/>
      <dgm:t>
        <a:bodyPr/>
        <a:lstStyle/>
        <a:p>
          <a:endParaRPr lang="en-US">
            <a:solidFill>
              <a:schemeClr val="bg1"/>
            </a:solidFill>
          </a:endParaRPr>
        </a:p>
      </dgm:t>
    </dgm:pt>
    <dgm:pt modelId="{9DC55ADC-205C-49A1-9013-4F64A5C408E6}" type="pres">
      <dgm:prSet presAssocID="{28123B32-B131-4E61-AD0A-800539CF3455}" presName="CompostProcess" presStyleCnt="0">
        <dgm:presLayoutVars>
          <dgm:dir/>
          <dgm:resizeHandles val="exact"/>
        </dgm:presLayoutVars>
      </dgm:prSet>
      <dgm:spPr/>
    </dgm:pt>
    <dgm:pt modelId="{649ED853-2221-4A49-8CAA-887552DC4184}" type="pres">
      <dgm:prSet presAssocID="{28123B32-B131-4E61-AD0A-800539CF3455}" presName="arrow" presStyleLbl="bgShp" presStyleIdx="0" presStyleCnt="1" custLinFactNeighborX="3939" custLinFactNeighborY="535"/>
      <dgm:spPr/>
    </dgm:pt>
    <dgm:pt modelId="{B6D00617-264C-443A-BC9D-A10589622D70}" type="pres">
      <dgm:prSet presAssocID="{28123B32-B131-4E61-AD0A-800539CF3455}" presName="linearProcess" presStyleCnt="0"/>
      <dgm:spPr/>
    </dgm:pt>
    <dgm:pt modelId="{A4268939-14A2-4BBD-BFBC-20ED6BE3C673}" type="pres">
      <dgm:prSet presAssocID="{9D17E265-2261-4F3D-B483-B5DF230B3060}" presName="textNode" presStyleLbl="node1" presStyleIdx="0" presStyleCnt="4">
        <dgm:presLayoutVars>
          <dgm:bulletEnabled val="1"/>
        </dgm:presLayoutVars>
      </dgm:prSet>
      <dgm:spPr/>
    </dgm:pt>
    <dgm:pt modelId="{E4376CC8-5D8A-4C04-B242-88BD863BA919}" type="pres">
      <dgm:prSet presAssocID="{07E015FB-F1C1-4006-B364-5541B3AF4338}" presName="sibTrans" presStyleCnt="0"/>
      <dgm:spPr/>
    </dgm:pt>
    <dgm:pt modelId="{CB0F27F0-7F94-4E54-9255-64112F9EE8FD}" type="pres">
      <dgm:prSet presAssocID="{F1256139-74FC-4F71-A9F1-701C0EFAA9C0}" presName="textNode" presStyleLbl="node1" presStyleIdx="1" presStyleCnt="4">
        <dgm:presLayoutVars>
          <dgm:bulletEnabled val="1"/>
        </dgm:presLayoutVars>
      </dgm:prSet>
      <dgm:spPr/>
    </dgm:pt>
    <dgm:pt modelId="{DB90313E-A2AB-43B8-B5C4-B46BD6B3BCBE}" type="pres">
      <dgm:prSet presAssocID="{1FE7EEF2-218A-4F3C-8A89-70DB0C75DE44}" presName="sibTrans" presStyleCnt="0"/>
      <dgm:spPr/>
    </dgm:pt>
    <dgm:pt modelId="{87E8E6CE-9FFF-425A-BFBC-143FCBC2BC54}" type="pres">
      <dgm:prSet presAssocID="{9119FE9A-32B4-440B-AFC6-2892A5E61E4C}" presName="textNode" presStyleLbl="node1" presStyleIdx="2" presStyleCnt="4">
        <dgm:presLayoutVars>
          <dgm:bulletEnabled val="1"/>
        </dgm:presLayoutVars>
      </dgm:prSet>
      <dgm:spPr/>
    </dgm:pt>
    <dgm:pt modelId="{665F6812-E778-4054-B948-32A2BBFCF2DA}" type="pres">
      <dgm:prSet presAssocID="{631D6AB8-5F57-421D-8281-C6738569C9F1}" presName="sibTrans" presStyleCnt="0"/>
      <dgm:spPr/>
    </dgm:pt>
    <dgm:pt modelId="{048E436B-ED2F-493E-84BA-037D56490877}" type="pres">
      <dgm:prSet presAssocID="{0DAEE205-43A2-4F49-A248-52F96519DC6D}" presName="textNode" presStyleLbl="node1" presStyleIdx="3" presStyleCnt="4">
        <dgm:presLayoutVars>
          <dgm:bulletEnabled val="1"/>
        </dgm:presLayoutVars>
      </dgm:prSet>
      <dgm:spPr/>
    </dgm:pt>
  </dgm:ptLst>
  <dgm:cxnLst>
    <dgm:cxn modelId="{CD391C2D-EEA6-403D-B81D-38ED81437E5D}" type="presOf" srcId="{9D17E265-2261-4F3D-B483-B5DF230B3060}" destId="{A4268939-14A2-4BBD-BFBC-20ED6BE3C673}" srcOrd="0" destOrd="0" presId="urn:microsoft.com/office/officeart/2005/8/layout/hProcess9"/>
    <dgm:cxn modelId="{A94E354B-E055-45DB-B94F-57CD531D7C2E}" srcId="{28123B32-B131-4E61-AD0A-800539CF3455}" destId="{9D17E265-2261-4F3D-B483-B5DF230B3060}" srcOrd="0" destOrd="0" parTransId="{940E29D3-AA4A-4F7E-A9A2-E1C53B7DF22E}" sibTransId="{07E015FB-F1C1-4006-B364-5541B3AF4338}"/>
    <dgm:cxn modelId="{20511470-5F91-443F-8774-DE57F2A2EBD9}" type="presOf" srcId="{F1256139-74FC-4F71-A9F1-701C0EFAA9C0}" destId="{CB0F27F0-7F94-4E54-9255-64112F9EE8FD}" srcOrd="0" destOrd="0" presId="urn:microsoft.com/office/officeart/2005/8/layout/hProcess9"/>
    <dgm:cxn modelId="{BA644B76-6B79-4DAF-B0C9-B11448A274E2}" srcId="{28123B32-B131-4E61-AD0A-800539CF3455}" destId="{9119FE9A-32B4-440B-AFC6-2892A5E61E4C}" srcOrd="2" destOrd="0" parTransId="{6718019E-49F5-4FB6-880F-5CB626A9843B}" sibTransId="{631D6AB8-5F57-421D-8281-C6738569C9F1}"/>
    <dgm:cxn modelId="{A452AB90-29BF-49E3-89D4-6C9EBA1F11F9}" srcId="{28123B32-B131-4E61-AD0A-800539CF3455}" destId="{F1256139-74FC-4F71-A9F1-701C0EFAA9C0}" srcOrd="1" destOrd="0" parTransId="{DADB15EC-7186-4E36-BFC1-E8840D4C809B}" sibTransId="{1FE7EEF2-218A-4F3C-8A89-70DB0C75DE44}"/>
    <dgm:cxn modelId="{E8ED7BB3-97AE-4C01-A119-87F8A924E1EB}" type="presOf" srcId="{28123B32-B131-4E61-AD0A-800539CF3455}" destId="{9DC55ADC-205C-49A1-9013-4F64A5C408E6}" srcOrd="0" destOrd="0" presId="urn:microsoft.com/office/officeart/2005/8/layout/hProcess9"/>
    <dgm:cxn modelId="{302336D5-C9B9-450F-9130-E2E60629112A}" type="presOf" srcId="{0DAEE205-43A2-4F49-A248-52F96519DC6D}" destId="{048E436B-ED2F-493E-84BA-037D56490877}" srcOrd="0" destOrd="0" presId="urn:microsoft.com/office/officeart/2005/8/layout/hProcess9"/>
    <dgm:cxn modelId="{444D67D7-BFDA-4099-A1D6-9CE3E08A4572}" srcId="{28123B32-B131-4E61-AD0A-800539CF3455}" destId="{0DAEE205-43A2-4F49-A248-52F96519DC6D}" srcOrd="3" destOrd="0" parTransId="{2B7F6DFE-D939-4D0C-A72C-82DFB0CC0E9E}" sibTransId="{0B47EFFD-4782-4034-B0D0-4DAC70C8158C}"/>
    <dgm:cxn modelId="{7D67A2F6-BBEB-4F9E-9438-A37C2E379582}" type="presOf" srcId="{9119FE9A-32B4-440B-AFC6-2892A5E61E4C}" destId="{87E8E6CE-9FFF-425A-BFBC-143FCBC2BC54}" srcOrd="0" destOrd="0" presId="urn:microsoft.com/office/officeart/2005/8/layout/hProcess9"/>
    <dgm:cxn modelId="{F20A5B6F-09C3-40B4-BC7D-AEC8E13E5F6E}" type="presParOf" srcId="{9DC55ADC-205C-49A1-9013-4F64A5C408E6}" destId="{649ED853-2221-4A49-8CAA-887552DC4184}" srcOrd="0" destOrd="0" presId="urn:microsoft.com/office/officeart/2005/8/layout/hProcess9"/>
    <dgm:cxn modelId="{77137D28-2AA9-4016-8748-C586993259EC}" type="presParOf" srcId="{9DC55ADC-205C-49A1-9013-4F64A5C408E6}" destId="{B6D00617-264C-443A-BC9D-A10589622D70}" srcOrd="1" destOrd="0" presId="urn:microsoft.com/office/officeart/2005/8/layout/hProcess9"/>
    <dgm:cxn modelId="{37A41556-D4C0-413F-8132-F9C3A5879CCD}" type="presParOf" srcId="{B6D00617-264C-443A-BC9D-A10589622D70}" destId="{A4268939-14A2-4BBD-BFBC-20ED6BE3C673}" srcOrd="0" destOrd="0" presId="urn:microsoft.com/office/officeart/2005/8/layout/hProcess9"/>
    <dgm:cxn modelId="{485AA87E-0A64-498B-A0D7-EB5133B3C338}" type="presParOf" srcId="{B6D00617-264C-443A-BC9D-A10589622D70}" destId="{E4376CC8-5D8A-4C04-B242-88BD863BA919}" srcOrd="1" destOrd="0" presId="urn:microsoft.com/office/officeart/2005/8/layout/hProcess9"/>
    <dgm:cxn modelId="{65C73B33-F991-4433-B913-670289712310}" type="presParOf" srcId="{B6D00617-264C-443A-BC9D-A10589622D70}" destId="{CB0F27F0-7F94-4E54-9255-64112F9EE8FD}" srcOrd="2" destOrd="0" presId="urn:microsoft.com/office/officeart/2005/8/layout/hProcess9"/>
    <dgm:cxn modelId="{656B7102-A2E0-4441-999E-6BFC6499A791}" type="presParOf" srcId="{B6D00617-264C-443A-BC9D-A10589622D70}" destId="{DB90313E-A2AB-43B8-B5C4-B46BD6B3BCBE}" srcOrd="3" destOrd="0" presId="urn:microsoft.com/office/officeart/2005/8/layout/hProcess9"/>
    <dgm:cxn modelId="{7FDEAB6C-349F-4E49-B326-42F6AF9FC521}" type="presParOf" srcId="{B6D00617-264C-443A-BC9D-A10589622D70}" destId="{87E8E6CE-9FFF-425A-BFBC-143FCBC2BC54}" srcOrd="4" destOrd="0" presId="urn:microsoft.com/office/officeart/2005/8/layout/hProcess9"/>
    <dgm:cxn modelId="{4CA61999-63B3-4734-8E20-4697258EFBA8}" type="presParOf" srcId="{B6D00617-264C-443A-BC9D-A10589622D70}" destId="{665F6812-E778-4054-B948-32A2BBFCF2DA}" srcOrd="5" destOrd="0" presId="urn:microsoft.com/office/officeart/2005/8/layout/hProcess9"/>
    <dgm:cxn modelId="{76082F91-C403-4E70-8740-8D04E28A2FCD}" type="presParOf" srcId="{B6D00617-264C-443A-BC9D-A10589622D70}" destId="{048E436B-ED2F-493E-84BA-037D5649087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ED853-2221-4A49-8CAA-887552DC4184}">
      <dsp:nvSpPr>
        <dsp:cNvPr id="0" name=""/>
        <dsp:cNvSpPr/>
      </dsp:nvSpPr>
      <dsp:spPr>
        <a:xfrm>
          <a:off x="913078" y="0"/>
          <a:ext cx="7154367" cy="53548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68939-14A2-4BBD-BFBC-20ED6BE3C673}">
      <dsp:nvSpPr>
        <dsp:cNvPr id="0" name=""/>
        <dsp:cNvSpPr/>
      </dsp:nvSpPr>
      <dsp:spPr>
        <a:xfrm>
          <a:off x="4212" y="1606440"/>
          <a:ext cx="2026139" cy="2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venir LT Std 45 Book" panose="020B0502020203020204" pitchFamily="34" charset="0"/>
              <a:ea typeface="ＭＳ Ｐゴシック" pitchFamily="84" charset="-128"/>
            </a:rPr>
            <a:t>Step 1:</a:t>
          </a:r>
          <a:r>
            <a:rPr lang="en-US" sz="1900" kern="1200" dirty="0">
              <a:solidFill>
                <a:schemeClr val="bg1"/>
              </a:solidFill>
              <a:latin typeface="Avenir LT Std 45 Book" panose="020B0502020203020204" pitchFamily="34" charset="0"/>
              <a:ea typeface="ＭＳ Ｐゴシック" pitchFamily="84" charset="-128"/>
            </a:rPr>
            <a:t> </a:t>
          </a:r>
        </a:p>
        <a:p>
          <a:pPr marL="0" lvl="0" indent="0" algn="ctr" defTabSz="844550">
            <a:lnSpc>
              <a:spcPct val="90000"/>
            </a:lnSpc>
            <a:spcBef>
              <a:spcPct val="0"/>
            </a:spcBef>
            <a:spcAft>
              <a:spcPct val="35000"/>
            </a:spcAft>
            <a:buNone/>
          </a:pPr>
          <a:r>
            <a:rPr lang="en-US" sz="1900" kern="1200" dirty="0">
              <a:solidFill>
                <a:schemeClr val="bg1"/>
              </a:solidFill>
              <a:latin typeface="Avenir LT Std 45 Book" panose="020B0502020203020204" pitchFamily="34" charset="0"/>
              <a:ea typeface="ＭＳ Ｐゴシック" pitchFamily="84" charset="-128"/>
            </a:rPr>
            <a:t>List your debts from smallest to largest regardless of interest rate.</a:t>
          </a:r>
          <a:endParaRPr lang="en-US" sz="1900" kern="1200" dirty="0">
            <a:solidFill>
              <a:schemeClr val="bg1"/>
            </a:solidFill>
          </a:endParaRPr>
        </a:p>
      </dsp:txBody>
      <dsp:txXfrm>
        <a:off x="103120" y="1705348"/>
        <a:ext cx="1828323" cy="1944104"/>
      </dsp:txXfrm>
    </dsp:sp>
    <dsp:sp modelId="{CB0F27F0-7F94-4E54-9255-64112F9EE8FD}">
      <dsp:nvSpPr>
        <dsp:cNvPr id="0" name=""/>
        <dsp:cNvSpPr/>
      </dsp:nvSpPr>
      <dsp:spPr>
        <a:xfrm>
          <a:off x="2131658" y="1606440"/>
          <a:ext cx="2026139" cy="2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venir LT Std 45 Book" panose="020B0502020203020204" pitchFamily="34" charset="0"/>
              <a:ea typeface="ＭＳ Ｐゴシック" pitchFamily="84" charset="-128"/>
            </a:rPr>
            <a:t>Step 2:</a:t>
          </a:r>
          <a:r>
            <a:rPr lang="en-US" sz="1900" kern="1200" dirty="0">
              <a:solidFill>
                <a:schemeClr val="bg1"/>
              </a:solidFill>
              <a:latin typeface="Avenir LT Std 45 Book" panose="020B0502020203020204" pitchFamily="34" charset="0"/>
              <a:ea typeface="ＭＳ Ｐゴシック" pitchFamily="84" charset="-128"/>
            </a:rPr>
            <a:t> </a:t>
          </a:r>
        </a:p>
        <a:p>
          <a:pPr marL="0" lvl="0" indent="0" algn="ctr" defTabSz="844550">
            <a:lnSpc>
              <a:spcPct val="90000"/>
            </a:lnSpc>
            <a:spcBef>
              <a:spcPct val="0"/>
            </a:spcBef>
            <a:spcAft>
              <a:spcPct val="35000"/>
            </a:spcAft>
            <a:buNone/>
          </a:pPr>
          <a:r>
            <a:rPr lang="en-US" sz="1900" kern="1200" dirty="0">
              <a:solidFill>
                <a:schemeClr val="bg1"/>
              </a:solidFill>
              <a:latin typeface="Avenir LT Std 45 Book" panose="020B0502020203020204" pitchFamily="34" charset="0"/>
              <a:ea typeface="ＭＳ Ｐゴシック" pitchFamily="84" charset="-128"/>
            </a:rPr>
            <a:t>Make minimum payments on all your debts except the smallest.</a:t>
          </a:r>
          <a:endParaRPr lang="en-US" sz="1900" kern="1200" dirty="0">
            <a:solidFill>
              <a:schemeClr val="bg1"/>
            </a:solidFill>
          </a:endParaRPr>
        </a:p>
      </dsp:txBody>
      <dsp:txXfrm>
        <a:off x="2230566" y="1705348"/>
        <a:ext cx="1828323" cy="1944104"/>
      </dsp:txXfrm>
    </dsp:sp>
    <dsp:sp modelId="{87E8E6CE-9FFF-425A-BFBC-143FCBC2BC54}">
      <dsp:nvSpPr>
        <dsp:cNvPr id="0" name=""/>
        <dsp:cNvSpPr/>
      </dsp:nvSpPr>
      <dsp:spPr>
        <a:xfrm>
          <a:off x="4259104" y="1606440"/>
          <a:ext cx="2026139" cy="2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venir LT Std 45 Book" panose="020B0502020203020204" pitchFamily="34" charset="0"/>
              <a:ea typeface="ＭＳ Ｐゴシック" pitchFamily="84" charset="-128"/>
            </a:rPr>
            <a:t>Step 3:</a:t>
          </a:r>
          <a:r>
            <a:rPr lang="en-US" sz="1900" kern="1200" dirty="0">
              <a:solidFill>
                <a:schemeClr val="bg1"/>
              </a:solidFill>
              <a:latin typeface="Avenir LT Std 45 Book" panose="020B0502020203020204" pitchFamily="34" charset="0"/>
              <a:ea typeface="ＭＳ Ｐゴシック" pitchFamily="84" charset="-128"/>
            </a:rPr>
            <a:t> </a:t>
          </a:r>
        </a:p>
        <a:p>
          <a:pPr marL="0" lvl="0" indent="0" algn="ctr" defTabSz="844550">
            <a:lnSpc>
              <a:spcPct val="90000"/>
            </a:lnSpc>
            <a:spcBef>
              <a:spcPct val="0"/>
            </a:spcBef>
            <a:spcAft>
              <a:spcPct val="35000"/>
            </a:spcAft>
            <a:buNone/>
          </a:pPr>
          <a:r>
            <a:rPr lang="en-US" sz="1900" kern="1200" dirty="0">
              <a:solidFill>
                <a:schemeClr val="bg1"/>
              </a:solidFill>
              <a:latin typeface="Avenir LT Std 45 Book" panose="020B0502020203020204" pitchFamily="34" charset="0"/>
              <a:ea typeface="ＭＳ Ｐゴシック" pitchFamily="84" charset="-128"/>
            </a:rPr>
            <a:t>Pay as much as possible on your smallest debt.</a:t>
          </a:r>
          <a:endParaRPr lang="en-US" sz="1900" kern="1200" dirty="0">
            <a:solidFill>
              <a:schemeClr val="bg1"/>
            </a:solidFill>
          </a:endParaRPr>
        </a:p>
      </dsp:txBody>
      <dsp:txXfrm>
        <a:off x="4358012" y="1705348"/>
        <a:ext cx="1828323" cy="1944104"/>
      </dsp:txXfrm>
    </dsp:sp>
    <dsp:sp modelId="{048E436B-ED2F-493E-84BA-037D56490877}">
      <dsp:nvSpPr>
        <dsp:cNvPr id="0" name=""/>
        <dsp:cNvSpPr/>
      </dsp:nvSpPr>
      <dsp:spPr>
        <a:xfrm>
          <a:off x="6386551" y="1606440"/>
          <a:ext cx="2026139" cy="2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venir LT Std 45 Book" panose="020B0502020203020204" pitchFamily="34" charset="0"/>
              <a:ea typeface="ＭＳ Ｐゴシック" pitchFamily="84" charset="-128"/>
            </a:rPr>
            <a:t>Step 4: </a:t>
          </a:r>
        </a:p>
        <a:p>
          <a:pPr marL="0" lvl="0" indent="0" algn="ctr" defTabSz="844550">
            <a:lnSpc>
              <a:spcPct val="90000"/>
            </a:lnSpc>
            <a:spcBef>
              <a:spcPct val="0"/>
            </a:spcBef>
            <a:spcAft>
              <a:spcPct val="35000"/>
            </a:spcAft>
            <a:buNone/>
          </a:pPr>
          <a:r>
            <a:rPr lang="en-US" sz="1900" kern="1200" dirty="0">
              <a:solidFill>
                <a:schemeClr val="bg1"/>
              </a:solidFill>
              <a:latin typeface="Avenir LT Std 45 Book" panose="020B0502020203020204" pitchFamily="34" charset="0"/>
              <a:ea typeface="ＭＳ Ｐゴシック" pitchFamily="84" charset="-128"/>
            </a:rPr>
            <a:t>Repeat until each debt is paid in full.</a:t>
          </a:r>
          <a:endParaRPr lang="en-US" sz="1900" kern="1200" dirty="0">
            <a:solidFill>
              <a:schemeClr val="bg1"/>
            </a:solidFill>
          </a:endParaRPr>
        </a:p>
      </dsp:txBody>
      <dsp:txXfrm>
        <a:off x="6485459" y="1705348"/>
        <a:ext cx="1828323" cy="19441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FCC6A96-4453-4542-B29B-70D826E49C52}" type="datetimeFigureOut">
              <a:rPr lang="en-US" smtClean="0"/>
              <a:t>12/8/2020</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B1E37108-88AE-45A3-8771-8579A3F47D5B}" type="slidenum">
              <a:rPr lang="en-US" smtClean="0"/>
              <a:t>‹#›</a:t>
            </a:fld>
            <a:endParaRPr lang="en-US" dirty="0"/>
          </a:p>
        </p:txBody>
      </p:sp>
    </p:spTree>
    <p:extLst>
      <p:ext uri="{BB962C8B-B14F-4D97-AF65-F5344CB8AC3E}">
        <p14:creationId xmlns:p14="http://schemas.microsoft.com/office/powerpoint/2010/main" val="33323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onsumer.ftc.gov/articles/0152-how-credit-scores-affect-price-credit-and-insuranc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averamsey.com/blog/top-5-debt-snowball-questions-answere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EB8972D-908E-44B6-8737-77B5C5A87F91}"/>
              </a:ext>
            </a:extLst>
          </p:cNvPr>
          <p:cNvSpPr>
            <a:spLocks noGrp="1" noRot="1" noChangeAspect="1" noTextEdit="1"/>
          </p:cNvSpPr>
          <p:nvPr>
            <p:ph type="sldImg"/>
          </p:nvPr>
        </p:nvSpPr>
        <p:spPr>
          <a:xfrm>
            <a:off x="417513" y="701675"/>
            <a:ext cx="6242050" cy="3511550"/>
          </a:xfrm>
          <a:ln/>
        </p:spPr>
      </p:sp>
      <p:sp>
        <p:nvSpPr>
          <p:cNvPr id="38915" name="Notes Placeholder 2">
            <a:extLst>
              <a:ext uri="{FF2B5EF4-FFF2-40B4-BE49-F238E27FC236}">
                <a16:creationId xmlns:a16="http://schemas.microsoft.com/office/drawing/2014/main" id="{52BF5ADD-5D20-4BAD-9E5E-2A93952779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Slide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1 minute</a:t>
            </a:r>
          </a:p>
        </p:txBody>
      </p:sp>
      <p:sp>
        <p:nvSpPr>
          <p:cNvPr id="38916" name="Slide Number Placeholder 3">
            <a:extLst>
              <a:ext uri="{FF2B5EF4-FFF2-40B4-BE49-F238E27FC236}">
                <a16:creationId xmlns:a16="http://schemas.microsoft.com/office/drawing/2014/main" id="{D57D0B5A-98EC-4DEE-8116-D80D7E6192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695F2A-9B88-4410-A904-7C88CAB84F2E}" type="slidenum">
              <a:rPr lang="en-US" altLang="en-US" sz="120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ECA7DEC-B811-4D78-8F58-9FB4B5741E3F}"/>
              </a:ext>
            </a:extLst>
          </p:cNvPr>
          <p:cNvSpPr>
            <a:spLocks noGrp="1" noRot="1" noChangeAspect="1" noTextEdit="1"/>
          </p:cNvSpPr>
          <p:nvPr>
            <p:ph type="sldImg"/>
          </p:nvPr>
        </p:nvSpPr>
        <p:spPr>
          <a:xfrm>
            <a:off x="417513" y="701675"/>
            <a:ext cx="6242050" cy="3511550"/>
          </a:xfrm>
          <a:ln/>
        </p:spPr>
      </p:sp>
      <p:sp>
        <p:nvSpPr>
          <p:cNvPr id="20483" name="Notes Placeholder 2">
            <a:extLst>
              <a:ext uri="{FF2B5EF4-FFF2-40B4-BE49-F238E27FC236}">
                <a16:creationId xmlns:a16="http://schemas.microsoft.com/office/drawing/2014/main" id="{8B89A3BE-85D8-4C51-A345-B28033EA6C4B}"/>
              </a:ext>
            </a:extLst>
          </p:cNvPr>
          <p:cNvSpPr>
            <a:spLocks noGrp="1"/>
          </p:cNvSpPr>
          <p:nvPr>
            <p:ph type="body" idx="1"/>
          </p:nvPr>
        </p:nvSpPr>
        <p:spPr>
          <a:ln/>
        </p:spPr>
        <p:txBody>
          <a:bodyPr/>
          <a:lstStyle/>
          <a:p>
            <a:pPr>
              <a:defRPr/>
            </a:pPr>
            <a:r>
              <a:rPr lang="en-US" dirty="0">
                <a:ea typeface="ＭＳ Ｐゴシック" pitchFamily="34" charset="-128"/>
              </a:rPr>
              <a:t>Read and Explain Slide</a:t>
            </a:r>
          </a:p>
          <a:p>
            <a:pPr>
              <a:defRPr/>
            </a:pPr>
            <a:endParaRPr lang="en-US" dirty="0">
              <a:ea typeface="ＭＳ Ｐゴシック" pitchFamily="34" charset="-128"/>
            </a:endParaRPr>
          </a:p>
          <a:p>
            <a:pPr>
              <a:defRPr/>
            </a:pPr>
            <a:r>
              <a:rPr lang="en-US" b="1" dirty="0">
                <a:solidFill>
                  <a:srgbClr val="00B0F0"/>
                </a:solidFill>
                <a:latin typeface="Agency FB" panose="020B0503020202020204" pitchFamily="34" charset="0"/>
                <a:ea typeface="ＭＳ Ｐゴシック" panose="020B0600070205080204" pitchFamily="34" charset="-128"/>
              </a:rPr>
              <a:t>Can anyone else get a copy of your credit report?</a:t>
            </a:r>
          </a:p>
          <a:p>
            <a:pPr lvl="1">
              <a:buFontTx/>
              <a:buChar char="•"/>
              <a:defRPr/>
            </a:pPr>
            <a:r>
              <a:rPr lang="en-US" dirty="0">
                <a:latin typeface="Agency FB" panose="020B0503020202020204" pitchFamily="34" charset="0"/>
                <a:ea typeface="ＭＳ Ｐゴシック" panose="020B0600070205080204" pitchFamily="34" charset="-128"/>
              </a:rPr>
              <a:t>Creditors</a:t>
            </a:r>
          </a:p>
          <a:p>
            <a:pPr lvl="1">
              <a:buFontTx/>
              <a:buChar char="•"/>
              <a:defRPr/>
            </a:pPr>
            <a:r>
              <a:rPr lang="en-US" dirty="0">
                <a:latin typeface="Agency FB" panose="020B0503020202020204" pitchFamily="34" charset="0"/>
                <a:ea typeface="ＭＳ Ｐゴシック" panose="020B0600070205080204" pitchFamily="34" charset="-128"/>
              </a:rPr>
              <a:t>Insurers</a:t>
            </a:r>
          </a:p>
          <a:p>
            <a:pPr lvl="1">
              <a:buFontTx/>
              <a:buChar char="•"/>
              <a:defRPr/>
            </a:pPr>
            <a:r>
              <a:rPr lang="en-US" dirty="0">
                <a:latin typeface="Agency FB" panose="020B0503020202020204" pitchFamily="34" charset="0"/>
                <a:ea typeface="ＭＳ Ｐゴシック" panose="020B0600070205080204" pitchFamily="34" charset="-128"/>
              </a:rPr>
              <a:t>Employers</a:t>
            </a:r>
          </a:p>
          <a:p>
            <a:pPr lvl="1">
              <a:buFontTx/>
              <a:buChar char="•"/>
              <a:defRPr/>
            </a:pPr>
            <a:r>
              <a:rPr lang="en-US" dirty="0">
                <a:latin typeface="Agency FB" panose="020B0503020202020204" pitchFamily="34" charset="0"/>
                <a:ea typeface="ＭＳ Ｐゴシック" panose="020B0600070205080204" pitchFamily="34" charset="-128"/>
              </a:rPr>
              <a:t>Other businesses</a:t>
            </a:r>
          </a:p>
          <a:p>
            <a:pPr lvl="2">
              <a:buFontTx/>
              <a:buChar char="•"/>
              <a:defRPr/>
            </a:pPr>
            <a:r>
              <a:rPr lang="en-US" dirty="0">
                <a:latin typeface="Agency FB" panose="020B0503020202020204" pitchFamily="34" charset="0"/>
                <a:ea typeface="ＭＳ Ｐゴシック" panose="020B0600070205080204" pitchFamily="34" charset="-128"/>
              </a:rPr>
              <a:t>that uses your information to determine credit</a:t>
            </a:r>
          </a:p>
          <a:p>
            <a:pPr>
              <a:defRPr/>
            </a:pPr>
            <a:r>
              <a:rPr lang="en-US" b="1" dirty="0">
                <a:solidFill>
                  <a:srgbClr val="00B0F0"/>
                </a:solidFill>
                <a:latin typeface="Agency FB" panose="020B0503020202020204" pitchFamily="34" charset="0"/>
                <a:ea typeface="ＭＳ Ｐゴシック" panose="020B0600070205080204" pitchFamily="34" charset="-128"/>
              </a:rPr>
              <a:t>Can your employer get a copy of your credit report?</a:t>
            </a:r>
          </a:p>
          <a:p>
            <a:pPr lvl="1">
              <a:buFontTx/>
              <a:buChar char="•"/>
              <a:defRPr/>
            </a:pPr>
            <a:r>
              <a:rPr lang="en-US" dirty="0">
                <a:latin typeface="Agency FB" panose="020B0503020202020204" pitchFamily="34" charset="0"/>
                <a:ea typeface="ＭＳ Ｐゴシック" panose="020B0600070205080204" pitchFamily="34" charset="-128"/>
              </a:rPr>
              <a:t>Yes, only with your permission</a:t>
            </a:r>
          </a:p>
          <a:p>
            <a:pPr eaLnBrk="1" hangingPunct="1">
              <a:spcBef>
                <a:spcPct val="20000"/>
              </a:spcBef>
              <a:buClr>
                <a:schemeClr val="folHlink"/>
              </a:buClr>
              <a:buSzPct val="60000"/>
              <a:buFont typeface="Wingdings" panose="05000000000000000000" pitchFamily="2" charset="2"/>
              <a:buNone/>
              <a:defRPr/>
            </a:pPr>
            <a:r>
              <a:rPr lang="en-US" b="1" dirty="0">
                <a:solidFill>
                  <a:srgbClr val="FF0000"/>
                </a:solidFill>
                <a:latin typeface="Agency FB" panose="020B0503020202020204" pitchFamily="34" charset="0"/>
                <a:ea typeface="ＭＳ Ｐゴシック" panose="020B0600070205080204" pitchFamily="34" charset="-128"/>
              </a:rPr>
              <a:t>What to look for on Your Credit Report …..</a:t>
            </a:r>
            <a:endParaRPr lang="en-US" b="1" dirty="0">
              <a:latin typeface="Agency FB" panose="020B0503020202020204" pitchFamily="34" charset="0"/>
              <a:ea typeface="ＭＳ Ｐゴシック" panose="020B0600070205080204" pitchFamily="34" charset="-128"/>
              <a:cs typeface="Arial" panose="020B0604020202020204" pitchFamily="34" charset="0"/>
            </a:endParaRPr>
          </a:p>
          <a:p>
            <a:pPr marL="171450" indent="-171450" eaLnBrk="1" hangingPunct="1">
              <a:spcBef>
                <a:spcPct val="20000"/>
              </a:spcBef>
              <a:buClr>
                <a:schemeClr val="folHlink"/>
              </a:buClr>
              <a:buSzPct val="60000"/>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cs typeface="Arial" panose="020B0604020202020204" pitchFamily="34" charset="0"/>
              </a:rPr>
              <a:t>Inquiries</a:t>
            </a:r>
            <a:r>
              <a:rPr lang="en-US" dirty="0">
                <a:latin typeface="Agency FB" panose="020B0503020202020204" pitchFamily="34" charset="0"/>
                <a:ea typeface="ＭＳ Ｐゴシック" panose="020B0600070205080204" pitchFamily="34" charset="-128"/>
              </a:rPr>
              <a:t> </a:t>
            </a:r>
          </a:p>
          <a:p>
            <a:pPr marL="171450" indent="-171450" eaLnBrk="1" hangingPunct="1">
              <a:spcBef>
                <a:spcPct val="20000"/>
              </a:spcBef>
              <a:buClr>
                <a:schemeClr val="folHlink"/>
              </a:buClr>
              <a:buSzPct val="60000"/>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cs typeface="Arial" panose="020B0604020202020204" pitchFamily="34" charset="0"/>
              </a:rPr>
              <a:t>Incorrect Address</a:t>
            </a:r>
          </a:p>
          <a:p>
            <a:pPr marL="171450" indent="-171450" eaLnBrk="1" hangingPunct="1">
              <a:spcBef>
                <a:spcPct val="20000"/>
              </a:spcBef>
              <a:buClr>
                <a:schemeClr val="folHlink"/>
              </a:buClr>
              <a:buSzPct val="60000"/>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cs typeface="Arial" panose="020B0604020202020204" pitchFamily="34" charset="0"/>
              </a:rPr>
              <a:t> Employment</a:t>
            </a:r>
            <a:r>
              <a:rPr lang="en-US" dirty="0">
                <a:latin typeface="Agency FB" panose="020B0503020202020204" pitchFamily="34" charset="0"/>
                <a:ea typeface="ＭＳ Ｐゴシック" panose="020B0600070205080204" pitchFamily="34" charset="-128"/>
              </a:rPr>
              <a:t> </a:t>
            </a:r>
          </a:p>
          <a:p>
            <a:pPr marL="171450" indent="-171450" eaLnBrk="1" hangingPunct="1">
              <a:spcBef>
                <a:spcPct val="20000"/>
              </a:spcBef>
              <a:buClr>
                <a:schemeClr val="folHlink"/>
              </a:buClr>
              <a:buSzPct val="60000"/>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cs typeface="Arial" panose="020B0604020202020204" pitchFamily="34" charset="0"/>
              </a:rPr>
              <a:t>Inactive Accounts with Activity</a:t>
            </a:r>
            <a:r>
              <a:rPr lang="en-US" dirty="0">
                <a:latin typeface="Agency FB" panose="020B0503020202020204" pitchFamily="34" charset="0"/>
                <a:ea typeface="ＭＳ Ｐゴシック" panose="020B0600070205080204" pitchFamily="34" charset="-128"/>
              </a:rPr>
              <a:t> </a:t>
            </a:r>
          </a:p>
          <a:p>
            <a:pPr marL="171450" indent="-171450" eaLnBrk="1" hangingPunct="1">
              <a:spcBef>
                <a:spcPct val="20000"/>
              </a:spcBef>
              <a:buClr>
                <a:schemeClr val="folHlink"/>
              </a:buClr>
              <a:buSzPct val="60000"/>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cs typeface="Arial" panose="020B0604020202020204" pitchFamily="34" charset="0"/>
              </a:rPr>
              <a:t>Accounts You Are Unaware You Have</a:t>
            </a:r>
            <a:r>
              <a:rPr lang="en-US" dirty="0">
                <a:latin typeface="Agency FB" panose="020B0503020202020204" pitchFamily="34" charset="0"/>
                <a:ea typeface="ＭＳ Ｐゴシック" panose="020B0600070205080204" pitchFamily="34" charset="-128"/>
              </a:rPr>
              <a:t> </a:t>
            </a:r>
          </a:p>
          <a:p>
            <a:pPr marL="171450" indent="-171450" eaLnBrk="1" hangingPunct="1">
              <a:spcBef>
                <a:spcPct val="20000"/>
              </a:spcBef>
              <a:buClr>
                <a:schemeClr val="folHlink"/>
              </a:buClr>
              <a:buSzPct val="60000"/>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cs typeface="Arial" panose="020B0604020202020204" pitchFamily="34" charset="0"/>
              </a:rPr>
              <a:t>Unexpected Public Records</a:t>
            </a:r>
            <a:r>
              <a:rPr lang="en-US" dirty="0">
                <a:latin typeface="Agency FB" panose="020B0503020202020204" pitchFamily="34" charset="0"/>
                <a:ea typeface="ＭＳ Ｐゴシック" panose="020B0600070205080204" pitchFamily="34" charset="-128"/>
              </a:rPr>
              <a:t> </a:t>
            </a:r>
          </a:p>
          <a:p>
            <a:pPr marL="171450" indent="-171450" eaLnBrk="1" hangingPunct="1">
              <a:spcBef>
                <a:spcPct val="20000"/>
              </a:spcBef>
              <a:buClr>
                <a:schemeClr val="folHlink"/>
              </a:buClr>
              <a:buSzPct val="60000"/>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cs typeface="Arial" panose="020B0604020202020204" pitchFamily="34" charset="0"/>
              </a:rPr>
              <a:t>Unexpected Derogatory Information</a:t>
            </a:r>
            <a:r>
              <a:rPr lang="en-US" dirty="0">
                <a:latin typeface="Agency FB" panose="020B0503020202020204" pitchFamily="34" charset="0"/>
                <a:ea typeface="ＭＳ Ｐゴシック" panose="020B0600070205080204" pitchFamily="34" charset="-128"/>
              </a:rPr>
              <a:t> </a:t>
            </a:r>
          </a:p>
          <a:p>
            <a:pPr>
              <a:defRPr/>
            </a:pPr>
            <a:endParaRPr lang="en-US" dirty="0">
              <a:latin typeface="Agency FB" panose="020B0503020202020204" pitchFamily="34" charset="0"/>
              <a:ea typeface="ＭＳ Ｐゴシック" panose="020B0600070205080204" pitchFamily="34" charset="-128"/>
            </a:endParaRPr>
          </a:p>
          <a:p>
            <a:pPr lvl="1">
              <a:defRPr/>
            </a:pPr>
            <a:r>
              <a:rPr lang="en-US" dirty="0">
                <a:latin typeface="Agency FB" panose="020B0503020202020204" pitchFamily="34" charset="0"/>
                <a:ea typeface="ＭＳ Ｐゴシック" panose="020B0600070205080204" pitchFamily="34" charset="-128"/>
              </a:rPr>
              <a:t>1.5 Minutes</a:t>
            </a:r>
          </a:p>
          <a:p>
            <a:pPr>
              <a:defRPr/>
            </a:pPr>
            <a:endParaRPr lang="en-US" dirty="0">
              <a:latin typeface="Agency FB" panose="020B0503020202020204" pitchFamily="34" charset="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CF0FE73A-EA28-4876-9611-4C18A700B2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E66110-6016-4AB3-9DDB-52C885F1603C}" type="slidenum">
              <a:rPr lang="en-US" altLang="en-US" sz="120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6435EB6-674A-49F8-819B-A4F9047CA941}"/>
              </a:ext>
            </a:extLst>
          </p:cNvPr>
          <p:cNvSpPr>
            <a:spLocks noGrp="1" noRot="1" noChangeAspect="1" noTextEdit="1"/>
          </p:cNvSpPr>
          <p:nvPr>
            <p:ph type="sldImg"/>
          </p:nvPr>
        </p:nvSpPr>
        <p:spPr>
          <a:xfrm>
            <a:off x="417513" y="701675"/>
            <a:ext cx="6242050" cy="3511550"/>
          </a:xfrm>
          <a:ln/>
        </p:spPr>
      </p:sp>
      <p:sp>
        <p:nvSpPr>
          <p:cNvPr id="22531" name="Notes Placeholder 2">
            <a:extLst>
              <a:ext uri="{FF2B5EF4-FFF2-40B4-BE49-F238E27FC236}">
                <a16:creationId xmlns:a16="http://schemas.microsoft.com/office/drawing/2014/main" id="{6F6DE1B1-3A18-49A6-8105-C7AC0C91619C}"/>
              </a:ext>
            </a:extLst>
          </p:cNvPr>
          <p:cNvSpPr>
            <a:spLocks noGrp="1"/>
          </p:cNvSpPr>
          <p:nvPr>
            <p:ph type="body" idx="1"/>
          </p:nvPr>
        </p:nvSpPr>
        <p:spPr>
          <a:ln/>
        </p:spPr>
        <p:txBody>
          <a:bodyPr/>
          <a:lstStyle/>
          <a:p>
            <a:pPr>
              <a:lnSpc>
                <a:spcPct val="150000"/>
              </a:lnSpc>
              <a:buFont typeface="Wingdings" panose="05000000000000000000" pitchFamily="2" charset="2"/>
              <a:buNone/>
              <a:defRPr/>
            </a:pPr>
            <a:endParaRPr lang="en-US" b="1" dirty="0">
              <a:latin typeface="Agency FB" panose="020B0503020202020204" pitchFamily="34" charset="0"/>
              <a:ea typeface="ＭＳ Ｐゴシック" panose="020B0600070205080204" pitchFamily="34" charset="-128"/>
            </a:endParaRPr>
          </a:p>
          <a:p>
            <a:pPr>
              <a:defRPr/>
            </a:pPr>
            <a:r>
              <a:rPr lang="en-US" dirty="0">
                <a:ea typeface="ＭＳ Ｐゴシック" pitchFamily="34" charset="-128"/>
              </a:rPr>
              <a:t>Read and Explain Slide </a:t>
            </a:r>
          </a:p>
          <a:p>
            <a:pPr>
              <a:defRPr/>
            </a:pPr>
            <a:endParaRPr lang="en-US" dirty="0">
              <a:ea typeface="ＭＳ Ｐゴシック" pitchFamily="34" charset="-128"/>
            </a:endParaRPr>
          </a:p>
          <a:p>
            <a:pPr>
              <a:lnSpc>
                <a:spcPct val="150000"/>
              </a:lnSpc>
              <a:buFont typeface="Wingdings" panose="05000000000000000000" pitchFamily="2" charset="2"/>
              <a:buNone/>
              <a:defRPr/>
            </a:pPr>
            <a:r>
              <a:rPr lang="en-US" b="1" dirty="0">
                <a:latin typeface="Agency FB" panose="020B0503020202020204" pitchFamily="34" charset="0"/>
                <a:ea typeface="ＭＳ Ｐゴシック" panose="020B0600070205080204" pitchFamily="34" charset="-128"/>
              </a:rPr>
              <a:t>What is your credit history.</a:t>
            </a:r>
          </a:p>
          <a:p>
            <a:pPr marL="628650" lvl="1" indent="-171450">
              <a:lnSpc>
                <a:spcPct val="150000"/>
              </a:lnSpc>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rPr>
              <a:t>Your credit history describes how you use money:</a:t>
            </a:r>
          </a:p>
          <a:p>
            <a:pPr marL="628650" lvl="1" indent="-171450">
              <a:lnSpc>
                <a:spcPct val="150000"/>
              </a:lnSpc>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rPr>
              <a:t>How many credit cards do you have?</a:t>
            </a:r>
          </a:p>
          <a:p>
            <a:pPr marL="628650" lvl="1" indent="-171450">
              <a:lnSpc>
                <a:spcPct val="150000"/>
              </a:lnSpc>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rPr>
              <a:t>How many loans do you have?</a:t>
            </a:r>
          </a:p>
          <a:p>
            <a:pPr marL="628650" lvl="1" indent="-171450">
              <a:lnSpc>
                <a:spcPct val="150000"/>
              </a:lnSpc>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rPr>
              <a:t>Do you pay your bills on time?</a:t>
            </a:r>
          </a:p>
          <a:p>
            <a:pPr marL="628650" lvl="1" indent="-171450">
              <a:lnSpc>
                <a:spcPct val="150000"/>
              </a:lnSpc>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rPr>
              <a:t>If you have a credit card or a loan from a bank, you have a credit history. Companies collect information about your loans and credit cards. </a:t>
            </a:r>
          </a:p>
          <a:p>
            <a:pPr marL="628650" lvl="1" indent="-171450">
              <a:lnSpc>
                <a:spcPct val="150000"/>
              </a:lnSpc>
              <a:buFont typeface="Arial" panose="020B0604020202020204" pitchFamily="34" charset="0"/>
              <a:buChar char="•"/>
              <a:defRPr/>
            </a:pPr>
            <a:r>
              <a:rPr lang="en-US" dirty="0">
                <a:latin typeface="Agency FB" panose="020B0503020202020204" pitchFamily="34" charset="0"/>
                <a:ea typeface="ＭＳ Ｐゴシック" panose="020B0600070205080204" pitchFamily="34" charset="-128"/>
              </a:rPr>
              <a:t>Companies also collect information about how you pay your bills. They put this information in one place: your credit report.</a:t>
            </a:r>
          </a:p>
          <a:p>
            <a:pPr>
              <a:buFont typeface="Wingdings" panose="05000000000000000000" pitchFamily="2" charset="2"/>
              <a:buNone/>
              <a:defRPr/>
            </a:pPr>
            <a:r>
              <a:rPr lang="en-US" b="1" dirty="0">
                <a:latin typeface="Agency FB" panose="020B0503020202020204" pitchFamily="34" charset="0"/>
                <a:ea typeface="ＭＳ Ｐゴシック" panose="020B0600070205080204" pitchFamily="34" charset="-128"/>
              </a:rPr>
              <a:t>What Your Payment History Includes:</a:t>
            </a:r>
          </a:p>
          <a:p>
            <a:pPr>
              <a:defRPr/>
            </a:pPr>
            <a:r>
              <a:rPr lang="en-US" sz="3400" dirty="0">
                <a:latin typeface="Agency FB" panose="020B0503020202020204" pitchFamily="34" charset="0"/>
                <a:ea typeface="ＭＳ Ｐゴシック" panose="020B0600070205080204" pitchFamily="34" charset="-128"/>
              </a:rPr>
              <a:t>Number of accounts paid as agreed </a:t>
            </a:r>
          </a:p>
          <a:p>
            <a:pPr>
              <a:defRPr/>
            </a:pPr>
            <a:r>
              <a:rPr lang="en-US" sz="3400" dirty="0">
                <a:latin typeface="Agency FB" panose="020B0503020202020204" pitchFamily="34" charset="0"/>
                <a:ea typeface="ＭＳ Ｐゴシック" panose="020B0600070205080204" pitchFamily="34" charset="-128"/>
              </a:rPr>
              <a:t>Negative public records or collections </a:t>
            </a:r>
          </a:p>
          <a:p>
            <a:pPr>
              <a:defRPr/>
            </a:pPr>
            <a:r>
              <a:rPr lang="en-US" sz="3400" dirty="0">
                <a:latin typeface="Agency FB" panose="020B0503020202020204" pitchFamily="34" charset="0"/>
                <a:ea typeface="ＭＳ Ｐゴシック" panose="020B0600070205080204" pitchFamily="34" charset="-128"/>
              </a:rPr>
              <a:t>Delinquent accounts: </a:t>
            </a:r>
          </a:p>
          <a:p>
            <a:pPr lvl="1">
              <a:spcBef>
                <a:spcPts val="0"/>
              </a:spcBef>
              <a:defRPr/>
            </a:pPr>
            <a:r>
              <a:rPr lang="en-US" sz="3400" dirty="0">
                <a:latin typeface="Agency FB" panose="020B0503020202020204" pitchFamily="34" charset="0"/>
                <a:ea typeface="ＭＳ Ｐゴシック" panose="020B0600070205080204" pitchFamily="34" charset="-128"/>
              </a:rPr>
              <a:t>total number of past due items</a:t>
            </a:r>
            <a:br>
              <a:rPr lang="en-US" sz="3400" dirty="0">
                <a:latin typeface="Agency FB" panose="020B0503020202020204" pitchFamily="34" charset="0"/>
                <a:ea typeface="ＭＳ Ｐゴシック" panose="020B0600070205080204" pitchFamily="34" charset="-128"/>
              </a:rPr>
            </a:br>
            <a:r>
              <a:rPr lang="en-US" sz="3400" dirty="0">
                <a:latin typeface="Agency FB" panose="020B0503020202020204" pitchFamily="34" charset="0"/>
                <a:ea typeface="ＭＳ Ｐゴシック" panose="020B0600070205080204" pitchFamily="34" charset="-128"/>
              </a:rPr>
              <a:t>how long you've been past due</a:t>
            </a:r>
            <a:br>
              <a:rPr lang="en-US" sz="3400" dirty="0">
                <a:latin typeface="Agency FB" panose="020B0503020202020204" pitchFamily="34" charset="0"/>
                <a:ea typeface="ＭＳ Ｐゴシック" panose="020B0600070205080204" pitchFamily="34" charset="-128"/>
              </a:rPr>
            </a:br>
            <a:r>
              <a:rPr lang="en-US" sz="3400" dirty="0">
                <a:latin typeface="Agency FB" panose="020B0503020202020204" pitchFamily="34" charset="0"/>
                <a:ea typeface="ＭＳ Ｐゴシック" panose="020B0600070205080204" pitchFamily="34" charset="-128"/>
              </a:rPr>
              <a:t>how long it's been since you had a past due payment</a:t>
            </a:r>
          </a:p>
          <a:p>
            <a:pPr>
              <a:buFont typeface="Wingdings" panose="05000000000000000000" pitchFamily="2" charset="2"/>
              <a:buNone/>
              <a:defRPr/>
            </a:pPr>
            <a:endParaRPr lang="en-US" dirty="0">
              <a:latin typeface="Agency FB" panose="020B0503020202020204" pitchFamily="34" charset="0"/>
              <a:ea typeface="ＭＳ Ｐゴシック" panose="020B0600070205080204" pitchFamily="34" charset="-128"/>
            </a:endParaRPr>
          </a:p>
          <a:p>
            <a:pPr>
              <a:defRPr/>
            </a:pPr>
            <a:r>
              <a:rPr lang="en-US" dirty="0">
                <a:latin typeface="Agency FB" panose="020B0503020202020204" pitchFamily="34" charset="0"/>
                <a:ea typeface="ＭＳ Ｐゴシック" panose="020B0600070205080204" pitchFamily="34" charset="-128"/>
              </a:rPr>
              <a:t>2 Minutes</a:t>
            </a:r>
          </a:p>
        </p:txBody>
      </p:sp>
      <p:sp>
        <p:nvSpPr>
          <p:cNvPr id="49156" name="Slide Number Placeholder 3">
            <a:extLst>
              <a:ext uri="{FF2B5EF4-FFF2-40B4-BE49-F238E27FC236}">
                <a16:creationId xmlns:a16="http://schemas.microsoft.com/office/drawing/2014/main" id="{C09CEC3A-6A1C-46C3-A389-831D14EB16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080029-4CC0-4DDA-9B2E-EDA94E2FA1FD}" type="slidenum">
              <a:rPr lang="en-US" altLang="en-US" sz="120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4824D7B-4EB4-4CE7-A410-D0271D5C3F6D}"/>
              </a:ext>
            </a:extLst>
          </p:cNvPr>
          <p:cNvSpPr>
            <a:spLocks noGrp="1" noRot="1" noChangeAspect="1" noTextEdit="1"/>
          </p:cNvSpPr>
          <p:nvPr>
            <p:ph type="sldImg"/>
          </p:nvPr>
        </p:nvSpPr>
        <p:spPr>
          <a:xfrm>
            <a:off x="417513" y="701675"/>
            <a:ext cx="6242050" cy="3511550"/>
          </a:xfrm>
          <a:ln/>
        </p:spPr>
      </p:sp>
      <p:sp>
        <p:nvSpPr>
          <p:cNvPr id="50179" name="Notes Placeholder 2">
            <a:extLst>
              <a:ext uri="{FF2B5EF4-FFF2-40B4-BE49-F238E27FC236}">
                <a16:creationId xmlns:a16="http://schemas.microsoft.com/office/drawing/2014/main" id="{4B0AE8A0-8817-43E2-951E-86E64F2467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en-US" altLang="en-US">
              <a:latin typeface="Agency FB" panose="020B0503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pPr>
              <a:buFont typeface="Wingdings" panose="05000000000000000000" pitchFamily="2" charset="2"/>
              <a:buNone/>
            </a:pPr>
            <a:r>
              <a:rPr lang="en-US" altLang="en-US" b="1">
                <a:latin typeface="Agency FB" panose="020B0503020202020204" pitchFamily="34" charset="0"/>
                <a:ea typeface="ＭＳ Ｐゴシック" panose="020B0600070205080204" pitchFamily="34" charset="-128"/>
              </a:rPr>
              <a:t>Which parts of a credit history are most important?</a:t>
            </a:r>
          </a:p>
          <a:p>
            <a:pPr>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35% - Your Payment History</a:t>
            </a:r>
          </a:p>
          <a:p>
            <a:pPr>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30% - Amounts You Owe</a:t>
            </a:r>
          </a:p>
          <a:p>
            <a:pPr>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15% - Length of Your Credit History</a:t>
            </a:r>
          </a:p>
          <a:p>
            <a:pPr>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10% - Types of Credit Used</a:t>
            </a:r>
          </a:p>
          <a:p>
            <a:pPr>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10% - New Credit</a:t>
            </a:r>
          </a:p>
          <a:p>
            <a:endParaRPr lang="en-US" altLang="en-US">
              <a:latin typeface="Agency FB" panose="020B0503020202020204" pitchFamily="34" charset="0"/>
              <a:ea typeface="ＭＳ Ｐゴシック" panose="020B0600070205080204" pitchFamily="34" charset="-128"/>
            </a:endParaRPr>
          </a:p>
          <a:p>
            <a:r>
              <a:rPr lang="en-US" altLang="en-US">
                <a:latin typeface="Agency FB" panose="020B0503020202020204" pitchFamily="34" charset="0"/>
                <a:ea typeface="ＭＳ Ｐゴシック" panose="020B0600070205080204" pitchFamily="34" charset="-128"/>
              </a:rPr>
              <a:t>1 Minute</a:t>
            </a:r>
          </a:p>
        </p:txBody>
      </p:sp>
      <p:sp>
        <p:nvSpPr>
          <p:cNvPr id="50180" name="Slide Number Placeholder 3">
            <a:extLst>
              <a:ext uri="{FF2B5EF4-FFF2-40B4-BE49-F238E27FC236}">
                <a16:creationId xmlns:a16="http://schemas.microsoft.com/office/drawing/2014/main" id="{2BFC7054-911E-40BF-84E3-6112F26D62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A8A6A0-6636-461A-8945-BD797534220D}" type="slidenum">
              <a:rPr lang="en-US" altLang="en-US" sz="1200"/>
              <a:pPr/>
              <a:t>14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FA4CB30-3FD6-4C9F-B3FF-6EF5F1BC849C}"/>
              </a:ext>
            </a:extLst>
          </p:cNvPr>
          <p:cNvSpPr>
            <a:spLocks noGrp="1" noRot="1" noChangeAspect="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2CFCB222-6373-4935-8553-F2380CF097FC}"/>
              </a:ext>
            </a:extLst>
          </p:cNvPr>
          <p:cNvSpPr>
            <a:spLocks noGrp="1"/>
          </p:cNvSpPr>
          <p:nvPr>
            <p:ph type="body" idx="1"/>
          </p:nvPr>
        </p:nvSpPr>
        <p:spPr/>
        <p:txBody>
          <a:bodyPr/>
          <a:lstStyle/>
          <a:p>
            <a:pPr>
              <a:defRPr/>
            </a:pPr>
            <a:r>
              <a:rPr lang="en-US" dirty="0">
                <a:ea typeface="ＭＳ Ｐゴシック" pitchFamily="34" charset="-128"/>
              </a:rPr>
              <a:t>Read and Explain Slide</a:t>
            </a:r>
          </a:p>
          <a:p>
            <a:pPr>
              <a:defRPr/>
            </a:pPr>
            <a:endParaRPr lang="en-US" dirty="0">
              <a:ea typeface="ＭＳ Ｐゴシック" pitchFamily="34" charset="-128"/>
            </a:endParaRPr>
          </a:p>
          <a:p>
            <a:pPr>
              <a:lnSpc>
                <a:spcPct val="200000"/>
              </a:lnSpc>
              <a:buFont typeface="Courier New" panose="02070309020205020404" pitchFamily="49" charset="0"/>
              <a:buNone/>
              <a:defRPr/>
            </a:pPr>
            <a:r>
              <a:rPr lang="en-US" b="1" dirty="0">
                <a:solidFill>
                  <a:srgbClr val="00B0F0"/>
                </a:solidFill>
                <a:latin typeface="Agency FB" panose="020B0503020202020204" pitchFamily="34" charset="0"/>
              </a:rPr>
              <a:t>What is credit score?</a:t>
            </a:r>
          </a:p>
          <a:p>
            <a:pPr marL="457200">
              <a:spcBef>
                <a:spcPts val="0"/>
              </a:spcBef>
              <a:buFont typeface="Arial" panose="020B0604020202020204" pitchFamily="34" charset="0"/>
              <a:buChar char="•"/>
              <a:defRPr/>
            </a:pPr>
            <a:r>
              <a:rPr lang="en-US" dirty="0">
                <a:latin typeface="Agency FB" panose="020B0503020202020204" pitchFamily="34" charset="0"/>
              </a:rPr>
              <a:t>Credit Score is a number (FICO Score) that helps evaluate how much of a risk it is to lend you money. </a:t>
            </a:r>
          </a:p>
          <a:p>
            <a:pPr marL="457200">
              <a:spcBef>
                <a:spcPts val="0"/>
              </a:spcBef>
              <a:buFont typeface="Arial" panose="020B0604020202020204" pitchFamily="34" charset="0"/>
              <a:buChar char="•"/>
              <a:defRPr/>
            </a:pPr>
            <a:r>
              <a:rPr lang="en-US" dirty="0">
                <a:latin typeface="Agency FB" panose="020B0503020202020204" pitchFamily="34" charset="0"/>
              </a:rPr>
              <a:t>FICO = Fair Isaac Company (ranges between 300 and 850)</a:t>
            </a:r>
          </a:p>
          <a:p>
            <a:pPr marL="457200">
              <a:spcBef>
                <a:spcPts val="0"/>
              </a:spcBef>
              <a:buFont typeface="Arial" panose="020B0604020202020204" pitchFamily="34" charset="0"/>
              <a:buChar char="•"/>
              <a:defRPr/>
            </a:pPr>
            <a:r>
              <a:rPr lang="en-US" dirty="0">
                <a:latin typeface="Agency FB" panose="020B0503020202020204" pitchFamily="34" charset="0"/>
              </a:rPr>
              <a:t> A credit score help determine your creditworthy </a:t>
            </a:r>
          </a:p>
          <a:p>
            <a:pPr>
              <a:lnSpc>
                <a:spcPct val="200000"/>
              </a:lnSpc>
              <a:buFont typeface="Courier New" panose="02070309020205020404" pitchFamily="49" charset="0"/>
              <a:buNone/>
              <a:defRPr/>
            </a:pPr>
            <a:r>
              <a:rPr lang="en-US" dirty="0">
                <a:latin typeface="Agency FB" panose="020B0503020202020204" pitchFamily="34" charset="0"/>
              </a:rPr>
              <a:t> </a:t>
            </a:r>
            <a:r>
              <a:rPr lang="en-US" b="1" dirty="0">
                <a:solidFill>
                  <a:srgbClr val="00B0F0"/>
                </a:solidFill>
                <a:latin typeface="Agency FB" panose="020B0503020202020204" pitchFamily="34" charset="0"/>
              </a:rPr>
              <a:t>What is considered as a good credit score?</a:t>
            </a:r>
          </a:p>
          <a:p>
            <a:pPr marL="457200">
              <a:spcBef>
                <a:spcPts val="0"/>
              </a:spcBef>
              <a:buFont typeface="Arial" panose="020B0604020202020204" pitchFamily="34" charset="0"/>
              <a:buChar char="•"/>
              <a:defRPr/>
            </a:pPr>
            <a:r>
              <a:rPr lang="en-US" dirty="0">
                <a:latin typeface="Agency FB" panose="020B0503020202020204" pitchFamily="34" charset="0"/>
              </a:rPr>
              <a:t>584 or below =Poor </a:t>
            </a:r>
          </a:p>
          <a:p>
            <a:pPr marL="457200">
              <a:spcBef>
                <a:spcPts val="0"/>
              </a:spcBef>
              <a:buFont typeface="Arial" panose="020B0604020202020204" pitchFamily="34" charset="0"/>
              <a:buChar char="•"/>
              <a:defRPr/>
            </a:pPr>
            <a:r>
              <a:rPr lang="en-US" dirty="0">
                <a:latin typeface="Agency FB" panose="020B0503020202020204" pitchFamily="34" charset="0"/>
              </a:rPr>
              <a:t>670-699 = Fair </a:t>
            </a:r>
          </a:p>
          <a:p>
            <a:pPr marL="457200">
              <a:spcBef>
                <a:spcPts val="0"/>
              </a:spcBef>
              <a:buFont typeface="Arial" panose="020B0604020202020204" pitchFamily="34" charset="0"/>
              <a:buChar char="•"/>
              <a:defRPr/>
            </a:pPr>
            <a:r>
              <a:rPr lang="en-US" dirty="0">
                <a:latin typeface="Agency FB" panose="020B0503020202020204" pitchFamily="34" charset="0"/>
              </a:rPr>
              <a:t>700-729 = Good </a:t>
            </a:r>
          </a:p>
          <a:p>
            <a:pPr marL="457200">
              <a:spcBef>
                <a:spcPts val="0"/>
              </a:spcBef>
              <a:buFont typeface="Arial" panose="020B0604020202020204" pitchFamily="34" charset="0"/>
              <a:buChar char="•"/>
              <a:defRPr/>
            </a:pPr>
            <a:r>
              <a:rPr lang="en-US" dirty="0">
                <a:latin typeface="Agency FB" panose="020B0503020202020204" pitchFamily="34" charset="0"/>
              </a:rPr>
              <a:t>730+ = Excellent </a:t>
            </a:r>
          </a:p>
          <a:p>
            <a:pPr marL="457200">
              <a:spcBef>
                <a:spcPts val="0"/>
              </a:spcBef>
              <a:buFont typeface="Arial" panose="020B0604020202020204" pitchFamily="34" charset="0"/>
              <a:buChar char="•"/>
              <a:defRPr/>
            </a:pPr>
            <a:endParaRPr lang="en-US" dirty="0">
              <a:latin typeface="Agency FB" panose="020B0503020202020204" pitchFamily="34" charset="0"/>
            </a:endParaRPr>
          </a:p>
          <a:p>
            <a:pPr marL="457200">
              <a:spcBef>
                <a:spcPts val="0"/>
              </a:spcBef>
              <a:buFont typeface="Arial" panose="020B0604020202020204" pitchFamily="34" charset="0"/>
              <a:buNone/>
              <a:defRPr/>
            </a:pPr>
            <a:r>
              <a:rPr lang="en-US" dirty="0">
                <a:latin typeface="Agency FB" panose="020B0503020202020204" pitchFamily="34" charset="0"/>
              </a:rPr>
              <a:t>1 Minute</a:t>
            </a:r>
          </a:p>
          <a:p>
            <a:pPr>
              <a:defRPr/>
            </a:pPr>
            <a:endParaRPr lang="en-US" dirty="0">
              <a:latin typeface="Agency FB" panose="020B0503020202020204" pitchFamily="34" charset="0"/>
            </a:endParaRPr>
          </a:p>
        </p:txBody>
      </p:sp>
      <p:sp>
        <p:nvSpPr>
          <p:cNvPr id="51204" name="Slide Number Placeholder 3">
            <a:extLst>
              <a:ext uri="{FF2B5EF4-FFF2-40B4-BE49-F238E27FC236}">
                <a16:creationId xmlns:a16="http://schemas.microsoft.com/office/drawing/2014/main" id="{7179F536-D84C-4AC6-9F3A-C93C297454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5D8FB1-3B9B-4AB1-834D-AC5C7CF45D92}" type="slidenum">
              <a:rPr lang="en-US" altLang="en-US" sz="1200"/>
              <a:pPr/>
              <a:t>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834360B-B61E-4D87-860C-E75123030DA1}"/>
              </a:ext>
            </a:extLst>
          </p:cNvPr>
          <p:cNvSpPr>
            <a:spLocks noGrp="1" noRot="1" noChangeAspect="1" noTextEdit="1"/>
          </p:cNvSpPr>
          <p:nvPr>
            <p:ph type="sldImg"/>
          </p:nvPr>
        </p:nvSpPr>
        <p:spPr>
          <a:xfrm>
            <a:off x="417513" y="701675"/>
            <a:ext cx="6242050" cy="3511550"/>
          </a:xfrm>
          <a:ln/>
        </p:spPr>
      </p:sp>
      <p:sp>
        <p:nvSpPr>
          <p:cNvPr id="52227" name="Notes Placeholder 2">
            <a:extLst>
              <a:ext uri="{FF2B5EF4-FFF2-40B4-BE49-F238E27FC236}">
                <a16:creationId xmlns:a16="http://schemas.microsoft.com/office/drawing/2014/main" id="{C2302D53-94FC-4DEF-8E29-53DC2BF62C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pPr>
              <a:lnSpc>
                <a:spcPct val="200000"/>
              </a:lnSpc>
              <a:buFont typeface="Courier New" panose="02070309020205020404" pitchFamily="49" charset="0"/>
              <a:buNone/>
            </a:pPr>
            <a:r>
              <a:rPr lang="en-US" altLang="en-US" b="1">
                <a:solidFill>
                  <a:srgbClr val="00B0F0"/>
                </a:solidFill>
                <a:latin typeface="Agency FB" panose="020B0503020202020204" pitchFamily="34" charset="0"/>
                <a:ea typeface="ＭＳ Ｐゴシック" panose="020B0600070205080204" pitchFamily="34" charset="-128"/>
              </a:rPr>
              <a:t>What can you do to improve your credit score?</a:t>
            </a:r>
          </a:p>
          <a:p>
            <a:pPr marL="628650" lvl="1" indent="-171450">
              <a:lnSpc>
                <a:spcPct val="150000"/>
              </a:lnSpc>
              <a:buFontTx/>
              <a:buChar char="•"/>
            </a:pPr>
            <a:r>
              <a:rPr lang="en-US" altLang="en-US">
                <a:latin typeface="Agency FB" panose="020B0503020202020204" pitchFamily="34" charset="0"/>
                <a:ea typeface="ＭＳ Ｐゴシック" panose="020B0600070205080204" pitchFamily="34" charset="-128"/>
              </a:rPr>
              <a:t>Pay your bills on time</a:t>
            </a:r>
          </a:p>
          <a:p>
            <a:pPr marL="628650" lvl="1" indent="-171450">
              <a:lnSpc>
                <a:spcPct val="150000"/>
              </a:lnSpc>
              <a:buFontTx/>
              <a:buChar char="•"/>
            </a:pPr>
            <a:r>
              <a:rPr lang="en-US" altLang="en-US">
                <a:latin typeface="Agency FB" panose="020B0503020202020204" pitchFamily="34" charset="0"/>
                <a:ea typeface="ＭＳ Ｐゴシック" panose="020B0600070205080204" pitchFamily="34" charset="-128"/>
              </a:rPr>
              <a:t>Pay  off debt and keep balances low</a:t>
            </a:r>
          </a:p>
          <a:p>
            <a:pPr marL="628650" lvl="1" indent="-171450">
              <a:lnSpc>
                <a:spcPct val="150000"/>
              </a:lnSpc>
              <a:buFontTx/>
              <a:buChar char="•"/>
            </a:pPr>
            <a:r>
              <a:rPr lang="en-US" altLang="en-US">
                <a:latin typeface="Agency FB" panose="020B0503020202020204" pitchFamily="34" charset="0"/>
                <a:ea typeface="ＭＳ Ｐゴシック" panose="020B0600070205080204" pitchFamily="34" charset="-128"/>
              </a:rPr>
              <a:t>Apply for credit only when needed</a:t>
            </a:r>
          </a:p>
          <a:p>
            <a:pPr marL="628650" lvl="1" indent="-171450">
              <a:lnSpc>
                <a:spcPct val="150000"/>
              </a:lnSpc>
              <a:buFontTx/>
              <a:buChar char="•"/>
            </a:pPr>
            <a:r>
              <a:rPr lang="en-US" altLang="en-US">
                <a:latin typeface="Agency FB" panose="020B0503020202020204" pitchFamily="34" charset="0"/>
                <a:ea typeface="ＭＳ Ｐゴシック" panose="020B0600070205080204" pitchFamily="34" charset="-128"/>
              </a:rPr>
              <a:t>Do not close unused credit cards </a:t>
            </a:r>
          </a:p>
          <a:p>
            <a:pPr marL="628650" lvl="1" indent="-171450">
              <a:lnSpc>
                <a:spcPct val="150000"/>
              </a:lnSpc>
              <a:buFontTx/>
              <a:buChar char="•"/>
            </a:pPr>
            <a:r>
              <a:rPr lang="en-US" altLang="en-US">
                <a:latin typeface="Agency FB" panose="020B0503020202020204" pitchFamily="34" charset="0"/>
                <a:ea typeface="ＭＳ Ｐゴシック" panose="020B0600070205080204" pitchFamily="34" charset="-128"/>
              </a:rPr>
              <a:t>Dispute any inaccuracies on your credit report</a:t>
            </a:r>
          </a:p>
          <a:p>
            <a:pPr>
              <a:buFont typeface="Courier New" panose="02070309020205020404" pitchFamily="49" charset="0"/>
              <a:buNone/>
            </a:pPr>
            <a:r>
              <a:rPr lang="en-US" altLang="en-US" b="1">
                <a:solidFill>
                  <a:srgbClr val="00B0F0"/>
                </a:solidFill>
                <a:latin typeface="Agency FB" panose="020B0503020202020204" pitchFamily="34" charset="0"/>
                <a:ea typeface="ＭＳ Ｐゴシック" panose="020B0600070205080204" pitchFamily="34" charset="-128"/>
              </a:rPr>
              <a:t>What if you are denied credit or insurance, or do not receive the terms you want?</a:t>
            </a:r>
          </a:p>
          <a:p>
            <a:pPr marL="628650" lvl="1" indent="-171450">
              <a:buFont typeface="Wingdings" panose="05000000000000000000" pitchFamily="2" charset="2"/>
              <a:buChar char="q"/>
            </a:pPr>
            <a:r>
              <a:rPr lang="en-US" altLang="en-US">
                <a:latin typeface="Agency FB" panose="020B0503020202020204" pitchFamily="34" charset="0"/>
                <a:ea typeface="ＭＳ Ｐゴシック" panose="020B0600070205080204" pitchFamily="34" charset="-128"/>
              </a:rPr>
              <a:t>Creditors must give you a written letter for reasons denied within 60 days</a:t>
            </a:r>
          </a:p>
          <a:p>
            <a:pPr marL="628650" lvl="1" indent="-171450">
              <a:buFont typeface="Wingdings" panose="05000000000000000000" pitchFamily="2" charset="2"/>
              <a:buChar char="q"/>
            </a:pPr>
            <a:endParaRPr lang="en-US" altLang="en-US">
              <a:latin typeface="Agency FB" panose="020B0503020202020204" pitchFamily="34" charset="0"/>
              <a:ea typeface="ＭＳ Ｐゴシック" panose="020B0600070205080204" pitchFamily="34" charset="-128"/>
            </a:endParaRPr>
          </a:p>
          <a:p>
            <a:pPr marL="628650" lvl="1" indent="-171450">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1 Minute</a:t>
            </a:r>
          </a:p>
          <a:p>
            <a:endParaRPr lang="en-US" altLang="en-US">
              <a:latin typeface="Agency FB" panose="020B0503020202020204" pitchFamily="34"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A1F07901-5D8E-4E0A-A221-D137F5991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CE5A78-078F-4EFB-8CE0-CCB34ACA8A36}" type="slidenum">
              <a:rPr lang="en-US" altLang="en-US" sz="1200"/>
              <a:pPr/>
              <a:t>16</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C28A788-D6BB-4891-8109-755E3DDB48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D55582-21FC-4ED5-B8BC-166AD883A11B}" type="slidenum">
              <a:rPr lang="en-US" altLang="en-US" sz="1200"/>
              <a:pPr/>
              <a:t>17</a:t>
            </a:fld>
            <a:endParaRPr lang="en-US" altLang="en-US" sz="1200"/>
          </a:p>
        </p:txBody>
      </p:sp>
      <p:sp>
        <p:nvSpPr>
          <p:cNvPr id="53251" name="Rectangle 2">
            <a:extLst>
              <a:ext uri="{FF2B5EF4-FFF2-40B4-BE49-F238E27FC236}">
                <a16:creationId xmlns:a16="http://schemas.microsoft.com/office/drawing/2014/main" id="{C52C1AF5-8182-461A-92DD-9C1719F0E273}"/>
              </a:ext>
            </a:extLst>
          </p:cNvPr>
          <p:cNvSpPr>
            <a:spLocks noGrp="1" noRot="1" noChangeAspect="1" noChangeArrowheads="1" noTextEdit="1"/>
          </p:cNvSpPr>
          <p:nvPr>
            <p:ph type="sldImg"/>
          </p:nvPr>
        </p:nvSpPr>
        <p:spPr>
          <a:xfrm>
            <a:off x="417513" y="701675"/>
            <a:ext cx="6242050" cy="3511550"/>
          </a:xfrm>
          <a:ln/>
        </p:spPr>
      </p:sp>
      <p:sp>
        <p:nvSpPr>
          <p:cNvPr id="53252" name="Rectangle 3">
            <a:extLst>
              <a:ext uri="{FF2B5EF4-FFF2-40B4-BE49-F238E27FC236}">
                <a16:creationId xmlns:a16="http://schemas.microsoft.com/office/drawing/2014/main" id="{8EDAB512-C4BE-4E53-9078-C9BA3F40C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Correcting Errors</a:t>
            </a:r>
          </a:p>
          <a:p>
            <a:pPr lvl="1">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Step one</a:t>
            </a:r>
          </a:p>
          <a:p>
            <a:pPr marL="1257300" lvl="2" indent="-342900">
              <a:buFontTx/>
              <a:buChar char="•"/>
            </a:pPr>
            <a:r>
              <a:rPr lang="en-US" altLang="en-US">
                <a:latin typeface="Agency FB" panose="020B0503020202020204" pitchFamily="34" charset="0"/>
                <a:ea typeface="ＭＳ Ｐゴシック" panose="020B0600070205080204" pitchFamily="34" charset="-128"/>
              </a:rPr>
              <a:t>Report inaccurate information in writing  to the nationwide reporting companies (provide supporting documentation)</a:t>
            </a:r>
          </a:p>
          <a:p>
            <a:pPr marL="1257300" lvl="2" indent="-342900">
              <a:buFontTx/>
              <a:buChar char="•"/>
            </a:pPr>
            <a:r>
              <a:rPr lang="en-US" altLang="en-US">
                <a:latin typeface="Agency FB" panose="020B0503020202020204" pitchFamily="34" charset="0"/>
                <a:ea typeface="ＭＳ Ｐゴシック" panose="020B0600070205080204" pitchFamily="34" charset="-128"/>
              </a:rPr>
              <a:t>Certified Mail</a:t>
            </a:r>
          </a:p>
          <a:p>
            <a:pPr lvl="1">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Step two</a:t>
            </a:r>
          </a:p>
          <a:p>
            <a:pPr marL="1257300" lvl="2" indent="-342900">
              <a:buFontTx/>
              <a:buChar char="•"/>
            </a:pPr>
            <a:r>
              <a:rPr lang="en-US" altLang="en-US">
                <a:latin typeface="Agency FB" panose="020B0503020202020204" pitchFamily="34" charset="0"/>
                <a:ea typeface="ＭＳ Ｐゴシック" panose="020B0600070205080204" pitchFamily="34" charset="-128"/>
              </a:rPr>
              <a:t>Report inaccurate information in writing to the information provider (provide supporting documentation)</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Your credit file </a:t>
            </a:r>
          </a:p>
          <a:p>
            <a:pPr lvl="1">
              <a:buFont typeface="Wingdings" panose="05000000000000000000" pitchFamily="2" charset="2"/>
              <a:buNone/>
            </a:pPr>
            <a:r>
              <a:rPr lang="en-US" altLang="en-US">
                <a:latin typeface="Agency FB" panose="020B0503020202020204" pitchFamily="34" charset="0"/>
                <a:ea typeface="ＭＳ Ｐゴシック" panose="020B0600070205080204" pitchFamily="34" charset="-128"/>
              </a:rPr>
              <a:t>Always keep your personal file with copies of</a:t>
            </a:r>
          </a:p>
          <a:p>
            <a:pPr marL="1257300" lvl="2" indent="-342900">
              <a:buFontTx/>
              <a:buChar char="•"/>
            </a:pPr>
            <a:r>
              <a:rPr lang="en-US" altLang="en-US">
                <a:latin typeface="Agency FB" panose="020B0503020202020204" pitchFamily="34" charset="0"/>
                <a:ea typeface="ＭＳ Ｐゴシック" panose="020B0600070205080204" pitchFamily="34" charset="-128"/>
              </a:rPr>
              <a:t>Credit reports</a:t>
            </a:r>
          </a:p>
          <a:p>
            <a:pPr marL="1257300" lvl="2" indent="-342900">
              <a:buFontTx/>
              <a:buChar char="•"/>
            </a:pPr>
            <a:r>
              <a:rPr lang="en-US" altLang="en-US">
                <a:latin typeface="Agency FB" panose="020B0503020202020204" pitchFamily="34" charset="0"/>
                <a:ea typeface="ＭＳ Ｐゴシック" panose="020B0600070205080204" pitchFamily="34" charset="-128"/>
              </a:rPr>
              <a:t>Dispute letters</a:t>
            </a:r>
          </a:p>
          <a:p>
            <a:pPr marL="1257300" lvl="2" indent="-342900">
              <a:buFontTx/>
              <a:buChar char="•"/>
            </a:pPr>
            <a:r>
              <a:rPr lang="en-US" altLang="en-US">
                <a:latin typeface="Agency FB" panose="020B0503020202020204" pitchFamily="34" charset="0"/>
                <a:ea typeface="ＭＳ Ｐゴシック" panose="020B0600070205080204" pitchFamily="34" charset="-128"/>
              </a:rPr>
              <a:t>Police reports</a:t>
            </a:r>
          </a:p>
          <a:p>
            <a:pPr eaLnBrk="1" hangingPunct="1"/>
            <a:endParaRPr lang="en-CA" altLang="en-US">
              <a:latin typeface="Agency FB" panose="020B0503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5740260-2352-4225-AC8C-DED3198511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100279-3B77-4CBD-9E7E-A030688D94D4}" type="slidenum">
              <a:rPr lang="en-US" altLang="en-US" sz="1200"/>
              <a:pPr/>
              <a:t>18</a:t>
            </a:fld>
            <a:endParaRPr lang="en-US" altLang="en-US" sz="1200"/>
          </a:p>
        </p:txBody>
      </p:sp>
      <p:sp>
        <p:nvSpPr>
          <p:cNvPr id="54275" name="Rectangle 2">
            <a:extLst>
              <a:ext uri="{FF2B5EF4-FFF2-40B4-BE49-F238E27FC236}">
                <a16:creationId xmlns:a16="http://schemas.microsoft.com/office/drawing/2014/main" id="{AB74BD88-8F59-4FC5-9853-C0AA074150B4}"/>
              </a:ext>
            </a:extLst>
          </p:cNvPr>
          <p:cNvSpPr>
            <a:spLocks noGrp="1" noRot="1" noChangeAspect="1" noChangeArrowheads="1" noTextEdit="1"/>
          </p:cNvSpPr>
          <p:nvPr>
            <p:ph type="sldImg"/>
          </p:nvPr>
        </p:nvSpPr>
        <p:spPr>
          <a:xfrm>
            <a:off x="417513" y="701675"/>
            <a:ext cx="6242050" cy="3511550"/>
          </a:xfrm>
          <a:ln/>
        </p:spPr>
      </p:sp>
      <p:sp>
        <p:nvSpPr>
          <p:cNvPr id="54276" name="Rectangle 3">
            <a:extLst>
              <a:ext uri="{FF2B5EF4-FFF2-40B4-BE49-F238E27FC236}">
                <a16:creationId xmlns:a16="http://schemas.microsoft.com/office/drawing/2014/main" id="{74F58D96-E437-4846-B246-F1C3DE93C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What makes your credit good or bad?</a:t>
            </a:r>
          </a:p>
          <a:p>
            <a:pPr marL="800100" lvl="1" indent="-342900">
              <a:buFontTx/>
              <a:buChar char="•"/>
            </a:pPr>
            <a:r>
              <a:rPr lang="en-US" altLang="en-US">
                <a:latin typeface="Agency FB" panose="020B0503020202020204" pitchFamily="34" charset="0"/>
                <a:ea typeface="ＭＳ Ｐゴシック" panose="020B0600070205080204" pitchFamily="34" charset="-128"/>
              </a:rPr>
              <a:t>Whether you pay your bills on time</a:t>
            </a:r>
          </a:p>
          <a:p>
            <a:pPr marL="800100" lvl="1" indent="-342900">
              <a:buFontTx/>
              <a:buChar char="•"/>
            </a:pPr>
            <a:r>
              <a:rPr lang="en-US" altLang="en-US">
                <a:latin typeface="Agency FB" panose="020B0503020202020204" pitchFamily="34" charset="0"/>
                <a:ea typeface="ＭＳ Ｐゴシック" panose="020B0600070205080204" pitchFamily="34" charset="-128"/>
              </a:rPr>
              <a:t>What loans and credits cards you have and the balances</a:t>
            </a:r>
          </a:p>
          <a:p>
            <a:pPr marL="800100" lvl="1" indent="-342900">
              <a:buFontTx/>
              <a:buChar char="•"/>
            </a:pPr>
            <a:r>
              <a:rPr lang="en-US" altLang="en-US">
                <a:latin typeface="Agency FB" panose="020B0503020202020204" pitchFamily="34" charset="0"/>
                <a:ea typeface="ＭＳ Ｐゴシック" panose="020B0600070205080204" pitchFamily="34" charset="-128"/>
              </a:rPr>
              <a:t>Whether you’ve been sued or arrested</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What happens if there is negative information on your credit report?</a:t>
            </a:r>
          </a:p>
          <a:p>
            <a:pPr marL="800100" lvl="1" indent="-342900">
              <a:buFontTx/>
              <a:buChar char="•"/>
            </a:pPr>
            <a:r>
              <a:rPr lang="en-US" altLang="en-US">
                <a:latin typeface="Agency FB" panose="020B0503020202020204" pitchFamily="34" charset="0"/>
                <a:ea typeface="ＭＳ Ｐゴシック" panose="020B0600070205080204" pitchFamily="34" charset="-128"/>
              </a:rPr>
              <a:t>Could prevent you from getting a loan</a:t>
            </a:r>
          </a:p>
          <a:p>
            <a:pPr marL="800100" lvl="1" indent="-342900">
              <a:buFontTx/>
              <a:buChar char="•"/>
            </a:pPr>
            <a:r>
              <a:rPr lang="en-US" altLang="en-US">
                <a:latin typeface="Agency FB" panose="020B0503020202020204" pitchFamily="34" charset="0"/>
                <a:ea typeface="ＭＳ Ｐゴシック" panose="020B0600070205080204" pitchFamily="34" charset="-128"/>
              </a:rPr>
              <a:t>Pay more interest</a:t>
            </a:r>
          </a:p>
          <a:p>
            <a:pPr marL="800100" lvl="1" indent="-342900">
              <a:buFontTx/>
              <a:buChar char="•"/>
            </a:pPr>
            <a:r>
              <a:rPr lang="en-US" altLang="en-US">
                <a:latin typeface="Agency FB" panose="020B0503020202020204" pitchFamily="34" charset="0"/>
                <a:ea typeface="ＭＳ Ｐゴシック" panose="020B0600070205080204" pitchFamily="34" charset="-128"/>
              </a:rPr>
              <a:t>Denied (job, insurance, etc.)</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How do I know what’s in my credit report?</a:t>
            </a:r>
          </a:p>
          <a:p>
            <a:pPr marL="800100" lvl="1" indent="-342900">
              <a:buFontTx/>
              <a:buChar char="•"/>
            </a:pPr>
            <a:r>
              <a:rPr lang="en-US" altLang="en-US">
                <a:latin typeface="Agency FB" panose="020B0503020202020204" pitchFamily="34" charset="0"/>
                <a:ea typeface="ＭＳ Ｐゴシック" panose="020B0600070205080204" pitchFamily="34" charset="-128"/>
              </a:rPr>
              <a:t>Each nationwide credit bureaus is required to provide a free copy once a year</a:t>
            </a:r>
          </a:p>
          <a:p>
            <a:pPr marL="800100" lvl="1" indent="-342900">
              <a:buFontTx/>
              <a:buChar char="•"/>
            </a:pPr>
            <a:r>
              <a:rPr lang="en-US" altLang="en-US">
                <a:latin typeface="Agency FB" panose="020B0503020202020204" pitchFamily="34" charset="0"/>
                <a:ea typeface="ＭＳ Ｐゴシック" panose="020B0600070205080204" pitchFamily="34" charset="-128"/>
              </a:rPr>
              <a:t>Additional copies requires a fee</a:t>
            </a:r>
          </a:p>
          <a:p>
            <a:pPr marL="800100" lvl="1" indent="-342900">
              <a:buFontTx/>
              <a:buChar char="•"/>
            </a:pPr>
            <a:endParaRPr lang="en-US" altLang="en-US">
              <a:latin typeface="Agency FB" panose="020B0503020202020204" pitchFamily="34" charset="0"/>
              <a:ea typeface="ＭＳ Ｐゴシック" panose="020B0600070205080204" pitchFamily="34" charset="-128"/>
            </a:endParaRPr>
          </a:p>
          <a:p>
            <a:pPr marL="800100" lvl="1" indent="-342900"/>
            <a:r>
              <a:rPr lang="en-US" altLang="en-US">
                <a:latin typeface="Agency FB" panose="020B0503020202020204" pitchFamily="34" charset="0"/>
                <a:ea typeface="ＭＳ Ｐゴシック" panose="020B0600070205080204" pitchFamily="34" charset="-128"/>
              </a:rPr>
              <a:t>1.5 Minutes</a:t>
            </a:r>
          </a:p>
          <a:p>
            <a:pPr eaLnBrk="1" hangingPunct="1"/>
            <a:endParaRPr lang="en-CA" altLang="en-US">
              <a:latin typeface="Agency FB" panose="020B0503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F45B42E-11F7-4EB2-8695-3A8989B2724A}"/>
              </a:ext>
            </a:extLst>
          </p:cNvPr>
          <p:cNvSpPr>
            <a:spLocks noGrp="1" noRot="1" noChangeAspect="1" noTextEdit="1"/>
          </p:cNvSpPr>
          <p:nvPr>
            <p:ph type="sldImg"/>
          </p:nvPr>
        </p:nvSpPr>
        <p:spPr>
          <a:xfrm>
            <a:off x="417513" y="701675"/>
            <a:ext cx="6242050" cy="3511550"/>
          </a:xfrm>
          <a:ln/>
        </p:spPr>
      </p:sp>
      <p:sp>
        <p:nvSpPr>
          <p:cNvPr id="55299" name="Notes Placeholder 2">
            <a:extLst>
              <a:ext uri="{FF2B5EF4-FFF2-40B4-BE49-F238E27FC236}">
                <a16:creationId xmlns:a16="http://schemas.microsoft.com/office/drawing/2014/main" id="{A3A04C5A-C9D5-45C6-805F-51A79C51A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b="1">
              <a:solidFill>
                <a:srgbClr val="00B0F0"/>
              </a:solidFill>
              <a:latin typeface="Agency FB" panose="020B0503020202020204" pitchFamily="34" charset="0"/>
              <a:ea typeface="ＭＳ Ｐゴシック" panose="020B0600070205080204" pitchFamily="34" charset="-128"/>
            </a:endParaRPr>
          </a:p>
          <a:p>
            <a:r>
              <a:rPr lang="en-US" altLang="en-US" b="1">
                <a:solidFill>
                  <a:srgbClr val="00B0F0"/>
                </a:solidFill>
                <a:latin typeface="Agency FB" panose="020B0503020202020204" pitchFamily="34" charset="0"/>
                <a:ea typeface="ＭＳ Ｐゴシック" panose="020B0600070205080204" pitchFamily="34" charset="-128"/>
              </a:rPr>
              <a:t>What happen if a company takes a negative action against you because of something in my credit report?</a:t>
            </a:r>
          </a:p>
          <a:p>
            <a:pPr marL="628650" lvl="1" indent="-171450">
              <a:buFontTx/>
              <a:buChar char="•"/>
            </a:pPr>
            <a:r>
              <a:rPr lang="en-US" altLang="en-US">
                <a:latin typeface="Agency FB" panose="020B0503020202020204" pitchFamily="34" charset="0"/>
                <a:ea typeface="ＭＳ Ｐゴシック" panose="020B0600070205080204" pitchFamily="34" charset="-128"/>
              </a:rPr>
              <a:t>You are entitled to another credit report (60 days)</a:t>
            </a:r>
          </a:p>
          <a:p>
            <a:pPr marL="628650" lvl="1" indent="-171450">
              <a:buFontTx/>
              <a:buChar char="•"/>
            </a:pPr>
            <a:r>
              <a:rPr lang="en-US" altLang="en-US">
                <a:latin typeface="Agency FB" panose="020B0503020202020204" pitchFamily="34" charset="0"/>
                <a:ea typeface="ＭＳ Ｐゴシック" panose="020B0600070205080204" pitchFamily="34" charset="-128"/>
              </a:rPr>
              <a:t>Company must send a notice of the information provider with contact information</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What if I see a mistake on my credit report?</a:t>
            </a:r>
          </a:p>
          <a:p>
            <a:pPr marL="628650" lvl="1" indent="-171450">
              <a:buFontTx/>
              <a:buChar char="•"/>
            </a:pPr>
            <a:r>
              <a:rPr lang="en-US" altLang="en-US">
                <a:latin typeface="Agency FB" panose="020B0503020202020204" pitchFamily="34" charset="0"/>
                <a:ea typeface="ＭＳ Ｐゴシック" panose="020B0600070205080204" pitchFamily="34" charset="-128"/>
              </a:rPr>
              <a:t>You can dispute any inaccurate, incomplete information on your credit report</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How do I dispute mistakes on my credit report?</a:t>
            </a:r>
          </a:p>
          <a:p>
            <a:pPr marL="628650" lvl="1" indent="-171450">
              <a:buFontTx/>
              <a:buChar char="•"/>
            </a:pPr>
            <a:r>
              <a:rPr lang="en-US" altLang="en-US">
                <a:latin typeface="Agency FB" panose="020B0503020202020204" pitchFamily="34" charset="0"/>
                <a:ea typeface="ＭＳ Ｐゴシック" panose="020B0600070205080204" pitchFamily="34" charset="-128"/>
              </a:rPr>
              <a:t>Always dispute in writing to the nationwide credit companies</a:t>
            </a:r>
          </a:p>
          <a:p>
            <a:endParaRPr lang="en-US" altLang="en-US">
              <a:latin typeface="Agency FB" panose="020B0503020202020204" pitchFamily="34" charset="0"/>
              <a:ea typeface="ＭＳ Ｐゴシック" panose="020B0600070205080204" pitchFamily="34" charset="-128"/>
            </a:endParaRPr>
          </a:p>
          <a:p>
            <a:r>
              <a:rPr lang="en-US" altLang="en-US">
                <a:latin typeface="Agency FB" panose="020B0503020202020204" pitchFamily="34" charset="0"/>
                <a:ea typeface="ＭＳ Ｐゴシック" panose="020B0600070205080204" pitchFamily="34" charset="-128"/>
              </a:rPr>
              <a:t>1 Minute</a:t>
            </a:r>
          </a:p>
        </p:txBody>
      </p:sp>
      <p:sp>
        <p:nvSpPr>
          <p:cNvPr id="55300" name="Slide Number Placeholder 3">
            <a:extLst>
              <a:ext uri="{FF2B5EF4-FFF2-40B4-BE49-F238E27FC236}">
                <a16:creationId xmlns:a16="http://schemas.microsoft.com/office/drawing/2014/main" id="{95E2A79B-105C-4A7A-B7BB-2BB96E7F19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C1A28A-E6F8-427C-81C1-C44D8B3AE11D}" type="slidenum">
              <a:rPr lang="en-US" altLang="en-US" sz="1200"/>
              <a:pPr/>
              <a:t>19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99C227A-D440-4F7F-8D47-1B9F95BB74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35D018-06D9-4297-A72C-9B7A858D52D8}" type="slidenum">
              <a:rPr lang="en-US" altLang="en-US" sz="1200"/>
              <a:pPr/>
              <a:t>20</a:t>
            </a:fld>
            <a:endParaRPr lang="en-US" altLang="en-US" sz="1200"/>
          </a:p>
        </p:txBody>
      </p:sp>
      <p:sp>
        <p:nvSpPr>
          <p:cNvPr id="56323" name="Rectangle 2">
            <a:extLst>
              <a:ext uri="{FF2B5EF4-FFF2-40B4-BE49-F238E27FC236}">
                <a16:creationId xmlns:a16="http://schemas.microsoft.com/office/drawing/2014/main" id="{DFA94014-1AE3-4174-B5AB-0C957303321E}"/>
              </a:ext>
            </a:extLst>
          </p:cNvPr>
          <p:cNvSpPr>
            <a:spLocks noGrp="1" noRot="1" noChangeAspect="1" noChangeArrowheads="1" noTextEdit="1"/>
          </p:cNvSpPr>
          <p:nvPr>
            <p:ph type="sldImg"/>
          </p:nvPr>
        </p:nvSpPr>
        <p:spPr>
          <a:xfrm>
            <a:off x="417513" y="701675"/>
            <a:ext cx="6242050" cy="3511550"/>
          </a:xfrm>
          <a:ln/>
        </p:spPr>
      </p:sp>
      <p:sp>
        <p:nvSpPr>
          <p:cNvPr id="56324" name="Rectangle 3">
            <a:extLst>
              <a:ext uri="{FF2B5EF4-FFF2-40B4-BE49-F238E27FC236}">
                <a16:creationId xmlns:a16="http://schemas.microsoft.com/office/drawing/2014/main" id="{F67A5C9E-445C-4678-938C-4C0E058DD6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the slide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Ask the participants, how many of them have tried to get their credit repaired and did it work?</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Allow 2-3 participants to answer</a:t>
            </a:r>
          </a:p>
          <a:p>
            <a:pPr>
              <a:buFont typeface="Wingdings" panose="05000000000000000000" pitchFamily="2" charset="2"/>
              <a:buNone/>
            </a:pPr>
            <a:endParaRPr lang="en-US" altLang="en-US" b="1">
              <a:solidFill>
                <a:srgbClr val="00B0F0"/>
              </a:solidFill>
              <a:latin typeface="Agency FB" panose="020B0503020202020204" pitchFamily="34" charset="0"/>
              <a:ea typeface="ＭＳ Ｐゴシック" panose="020B0600070205080204" pitchFamily="34" charset="-128"/>
            </a:endParaRP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What is a credit repair company?</a:t>
            </a:r>
          </a:p>
          <a:p>
            <a:pPr marL="800100" lvl="1" indent="-342900">
              <a:buFontTx/>
              <a:buChar char="•"/>
            </a:pPr>
            <a:r>
              <a:rPr lang="en-US" altLang="en-US">
                <a:latin typeface="Agency FB" panose="020B0503020202020204" pitchFamily="34" charset="0"/>
                <a:ea typeface="ＭＳ Ｐゴシック" panose="020B0600070205080204" pitchFamily="34" charset="-128"/>
              </a:rPr>
              <a:t>People can hire credit repair companies to help them investigate mistakes on their credit reports.</a:t>
            </a:r>
          </a:p>
          <a:p>
            <a:pPr marL="800100" lvl="1" indent="-342900">
              <a:buFontTx/>
              <a:buChar char="•"/>
            </a:pPr>
            <a:r>
              <a:rPr lang="en-US" altLang="en-US">
                <a:latin typeface="Agency FB" panose="020B0503020202020204" pitchFamily="34" charset="0"/>
                <a:ea typeface="ＭＳ Ｐゴシック" panose="020B0600070205080204" pitchFamily="34" charset="-128"/>
              </a:rPr>
              <a:t>Credit repair companies can not remove negative information that’s accurate.</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Is using a credit repair company a good idea?</a:t>
            </a:r>
          </a:p>
          <a:p>
            <a:pPr marL="800100" lvl="1" indent="-342900">
              <a:buFontTx/>
              <a:buChar char="•"/>
            </a:pPr>
            <a:r>
              <a:rPr lang="en-US" altLang="en-US">
                <a:latin typeface="Agency FB" panose="020B0503020202020204" pitchFamily="34" charset="0"/>
                <a:ea typeface="ＭＳ Ｐゴシック" panose="020B0600070205080204" pitchFamily="34" charset="-128"/>
              </a:rPr>
              <a:t>Yes, as long as they are legally and can be done at no cost.</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What if you pay a credit repair company and it doesn’t live up to its promises?</a:t>
            </a:r>
          </a:p>
          <a:p>
            <a:pPr marL="800100" lvl="1" indent="-342900">
              <a:buFontTx/>
              <a:buChar char="•"/>
            </a:pPr>
            <a:r>
              <a:rPr lang="en-US" altLang="en-US">
                <a:latin typeface="Agency FB" panose="020B0503020202020204" pitchFamily="34" charset="0"/>
                <a:ea typeface="ＭＳ Ｐゴシック" panose="020B0600070205080204" pitchFamily="34" charset="-128"/>
              </a:rPr>
              <a:t>The company can be sued in federal court</a:t>
            </a:r>
          </a:p>
          <a:p>
            <a:pPr marL="800100" lvl="1" indent="-342900">
              <a:buFontTx/>
              <a:buChar char="•"/>
            </a:pPr>
            <a:r>
              <a:rPr lang="en-US" altLang="en-US">
                <a:latin typeface="Agency FB" panose="020B0503020202020204" pitchFamily="34" charset="0"/>
                <a:ea typeface="ＭＳ Ｐゴシック" panose="020B0600070205080204" pitchFamily="34" charset="-128"/>
              </a:rPr>
              <a:t>Seek punitive damage (money to punish the company for violating the law)</a:t>
            </a:r>
          </a:p>
          <a:p>
            <a:pPr marL="800100" lvl="1" indent="-342900">
              <a:buFontTx/>
              <a:buChar char="•"/>
            </a:pPr>
            <a:r>
              <a:rPr lang="en-US" altLang="en-US">
                <a:latin typeface="Agency FB" panose="020B0503020202020204" pitchFamily="34" charset="0"/>
                <a:ea typeface="ＭＳ Ｐゴシック" panose="020B0600070205080204" pitchFamily="34" charset="-128"/>
              </a:rPr>
              <a:t>Join others in a class action lawsuit against the company</a:t>
            </a:r>
          </a:p>
          <a:p>
            <a:pPr>
              <a:buFont typeface="Wingdings" panose="05000000000000000000" pitchFamily="2" charset="2"/>
              <a:buNone/>
            </a:pPr>
            <a:r>
              <a:rPr lang="en-US" altLang="en-US" b="1">
                <a:solidFill>
                  <a:srgbClr val="00B0F0"/>
                </a:solidFill>
                <a:latin typeface="Agency FB" panose="020B0503020202020204" pitchFamily="34" charset="0"/>
                <a:ea typeface="ＭＳ Ｐゴシック" panose="020B0600070205080204" pitchFamily="34" charset="-128"/>
              </a:rPr>
              <a:t>How do you know if  you are dealing with a credit repair scam?</a:t>
            </a:r>
          </a:p>
          <a:p>
            <a:pPr marL="800100" lvl="1" indent="-342900">
              <a:buFontTx/>
              <a:buChar char="•"/>
            </a:pPr>
            <a:r>
              <a:rPr lang="en-US" altLang="en-US">
                <a:latin typeface="Agency FB" panose="020B0503020202020204" pitchFamily="34" charset="0"/>
                <a:ea typeface="ＭＳ Ｐゴシック" panose="020B0600070205080204" pitchFamily="34" charset="-128"/>
              </a:rPr>
              <a:t>Insists you pay before you are provided service</a:t>
            </a:r>
          </a:p>
          <a:p>
            <a:pPr marL="800100" lvl="1" indent="-342900">
              <a:buFontTx/>
              <a:buChar char="•"/>
            </a:pPr>
            <a:r>
              <a:rPr lang="en-US" altLang="en-US">
                <a:latin typeface="Agency FB" panose="020B0503020202020204" pitchFamily="34" charset="0"/>
                <a:ea typeface="ＭＳ Ｐゴシック" panose="020B0600070205080204" pitchFamily="34" charset="-128"/>
              </a:rPr>
              <a:t>Tells you not to notify the credit bureaus directly</a:t>
            </a:r>
          </a:p>
          <a:p>
            <a:pPr marL="800100" lvl="1" indent="-342900">
              <a:buFontTx/>
              <a:buChar char="•"/>
            </a:pPr>
            <a:r>
              <a:rPr lang="en-US" altLang="en-US">
                <a:latin typeface="Agency FB" panose="020B0503020202020204" pitchFamily="34" charset="0"/>
                <a:ea typeface="ＭＳ Ｐゴシック" panose="020B0600070205080204" pitchFamily="34" charset="-128"/>
              </a:rPr>
              <a:t>Tell you to dispute information on your credit report that you know is accurate</a:t>
            </a:r>
          </a:p>
          <a:p>
            <a:pPr marL="800100" lvl="1" indent="-342900">
              <a:buFontTx/>
              <a:buChar char="•"/>
            </a:pPr>
            <a:r>
              <a:rPr lang="en-US" altLang="en-US">
                <a:latin typeface="Agency FB" panose="020B0503020202020204" pitchFamily="34" charset="0"/>
                <a:ea typeface="ＭＳ Ｐゴシック" panose="020B0600070205080204" pitchFamily="34" charset="-128"/>
              </a:rPr>
              <a:t>Tell you to be dishonest about your application for credit or loan </a:t>
            </a:r>
          </a:p>
          <a:p>
            <a:pPr marL="800100" lvl="1" indent="-342900">
              <a:buFontTx/>
              <a:buChar char="•"/>
            </a:pPr>
            <a:r>
              <a:rPr lang="en-US" altLang="en-US">
                <a:latin typeface="Agency FB" panose="020B0503020202020204" pitchFamily="34" charset="0"/>
                <a:ea typeface="ＭＳ Ｐゴシック" panose="020B0600070205080204" pitchFamily="34" charset="-128"/>
              </a:rPr>
              <a:t>Fail to explain your legal rights</a:t>
            </a:r>
          </a:p>
          <a:p>
            <a:pPr eaLnBrk="1" hangingPunct="1"/>
            <a:endParaRPr lang="en-CA" altLang="en-US">
              <a:latin typeface="Agency FB" panose="020B0503020202020204" pitchFamily="34" charset="0"/>
              <a:ea typeface="ＭＳ Ｐゴシック" panose="020B0600070205080204" pitchFamily="34" charset="-128"/>
            </a:endParaRPr>
          </a:p>
          <a:p>
            <a:pPr eaLnBrk="1" hangingPunct="1"/>
            <a:r>
              <a:rPr lang="en-CA" altLang="en-US">
                <a:latin typeface="Agency FB" panose="020B0503020202020204" pitchFamily="34" charset="0"/>
                <a:ea typeface="ＭＳ Ｐゴシック" panose="020B0600070205080204" pitchFamily="34" charset="-128"/>
              </a:rPr>
              <a:t>2.5 Minutes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5260F60-A065-4099-BD1D-3397827B6F4D}"/>
              </a:ext>
            </a:extLst>
          </p:cNvPr>
          <p:cNvSpPr>
            <a:spLocks noGrp="1" noRot="1" noChangeAspect="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C885428F-1CD6-4828-B6E7-75EC24D724AA}"/>
              </a:ext>
            </a:extLst>
          </p:cNvPr>
          <p:cNvSpPr>
            <a:spLocks noGrp="1"/>
          </p:cNvSpPr>
          <p:nvPr>
            <p:ph type="body" idx="1"/>
          </p:nvPr>
        </p:nvSpPr>
        <p:spPr/>
        <p:txBody>
          <a:bodyPr/>
          <a:lstStyle/>
          <a:p>
            <a:pPr>
              <a:defRPr/>
            </a:pPr>
            <a:r>
              <a:rPr lang="en-US" dirty="0">
                <a:ea typeface="ＭＳ Ｐゴシック" pitchFamily="34" charset="-128"/>
              </a:rPr>
              <a:t>Read and Explain Slide </a:t>
            </a:r>
          </a:p>
          <a:p>
            <a:pPr>
              <a:buFont typeface="Wingdings" panose="05000000000000000000" pitchFamily="2" charset="2"/>
              <a:buNone/>
              <a:defRPr/>
            </a:pPr>
            <a:endParaRPr lang="en-US" b="1" dirty="0">
              <a:solidFill>
                <a:srgbClr val="00B0F0"/>
              </a:solidFill>
              <a:latin typeface="Agency FB" panose="020B0503020202020204" pitchFamily="34" charset="0"/>
            </a:endParaRPr>
          </a:p>
          <a:p>
            <a:pPr>
              <a:buFont typeface="Wingdings" panose="05000000000000000000" pitchFamily="2" charset="2"/>
              <a:buNone/>
              <a:defRPr/>
            </a:pPr>
            <a:endParaRPr lang="en-US" b="1" dirty="0">
              <a:solidFill>
                <a:srgbClr val="00B0F0"/>
              </a:solidFill>
              <a:latin typeface="Agency FB" panose="020B0503020202020204" pitchFamily="34" charset="0"/>
            </a:endParaRPr>
          </a:p>
          <a:p>
            <a:pPr>
              <a:buFont typeface="Wingdings" panose="05000000000000000000" pitchFamily="2" charset="2"/>
              <a:buNone/>
              <a:defRPr/>
            </a:pPr>
            <a:r>
              <a:rPr lang="en-US" b="1" dirty="0">
                <a:solidFill>
                  <a:srgbClr val="00B0F0"/>
                </a:solidFill>
                <a:latin typeface="Agency FB" panose="020B0503020202020204" pitchFamily="34" charset="0"/>
              </a:rPr>
              <a:t>Where do  you report a credit repair scam?</a:t>
            </a:r>
          </a:p>
          <a:p>
            <a:pPr marL="628650" lvl="1" indent="-171450">
              <a:buFont typeface="Arial" panose="020B0604020202020204" pitchFamily="34" charset="0"/>
              <a:buChar char="•"/>
              <a:defRPr/>
            </a:pPr>
            <a:r>
              <a:rPr lang="en-US" dirty="0">
                <a:latin typeface="Agency FB" panose="020B0503020202020204" pitchFamily="34" charset="0"/>
              </a:rPr>
              <a:t>State Attorney General Office</a:t>
            </a:r>
          </a:p>
          <a:p>
            <a:pPr lvl="2">
              <a:buFont typeface="Arial" panose="020B0604020202020204" pitchFamily="34" charset="0"/>
              <a:buNone/>
              <a:defRPr/>
            </a:pPr>
            <a:r>
              <a:rPr lang="en-US" dirty="0">
                <a:latin typeface="Agency FB" panose="020B0503020202020204" pitchFamily="34" charset="0"/>
              </a:rPr>
              <a:t>550 High Street</a:t>
            </a:r>
          </a:p>
          <a:p>
            <a:pPr lvl="2">
              <a:buFont typeface="Arial" panose="020B0604020202020204" pitchFamily="34" charset="0"/>
              <a:buNone/>
              <a:defRPr/>
            </a:pPr>
            <a:r>
              <a:rPr lang="en-US" dirty="0">
                <a:latin typeface="Agency FB" panose="020B0503020202020204" pitchFamily="34" charset="0"/>
              </a:rPr>
              <a:t>Jackson, Mississippi  39205</a:t>
            </a:r>
          </a:p>
          <a:p>
            <a:pPr lvl="1">
              <a:buFont typeface="Arial" panose="020B0604020202020204" pitchFamily="34" charset="0"/>
              <a:buNone/>
              <a:defRPr/>
            </a:pPr>
            <a:r>
              <a:rPr lang="en-US" dirty="0">
                <a:latin typeface="Agency FB" panose="020B0503020202020204" pitchFamily="34" charset="0"/>
              </a:rPr>
              <a:t>	601-359-3680</a:t>
            </a:r>
          </a:p>
          <a:p>
            <a:pPr marL="628650" lvl="1" indent="-171450">
              <a:buFont typeface="Arial" panose="020B0604020202020204" pitchFamily="34" charset="0"/>
              <a:buChar char="•"/>
              <a:defRPr/>
            </a:pPr>
            <a:r>
              <a:rPr lang="en-US" dirty="0">
                <a:latin typeface="Agency FB" panose="020B0503020202020204" pitchFamily="34" charset="0"/>
              </a:rPr>
              <a:t>Federal Trade Commission (FTC)</a:t>
            </a:r>
          </a:p>
          <a:p>
            <a:pPr lvl="2">
              <a:buFont typeface="Arial" panose="020B0604020202020204" pitchFamily="34" charset="0"/>
              <a:buNone/>
              <a:defRPr/>
            </a:pPr>
            <a:r>
              <a:rPr lang="en-US" dirty="0">
                <a:latin typeface="Agency FB" panose="020B0503020202020204" pitchFamily="34" charset="0"/>
              </a:rPr>
              <a:t>1877-FTC-HELP </a:t>
            </a:r>
          </a:p>
          <a:p>
            <a:pPr>
              <a:defRPr/>
            </a:pPr>
            <a:r>
              <a:rPr lang="en-US" b="1" dirty="0">
                <a:latin typeface="Agency FB" panose="020B0503020202020204" pitchFamily="34" charset="0"/>
              </a:rPr>
              <a:t>How can your credit report affect your job?</a:t>
            </a:r>
          </a:p>
          <a:p>
            <a:pPr marL="171450" indent="-171450">
              <a:buFont typeface="Arial" panose="020B0604020202020204" pitchFamily="34" charset="0"/>
              <a:buChar char="•"/>
              <a:defRPr/>
            </a:pPr>
            <a:r>
              <a:rPr lang="en-US" dirty="0">
                <a:latin typeface="Agency FB" panose="020B0503020202020204" pitchFamily="34" charset="0"/>
              </a:rPr>
              <a:t>When applying for a job, employers look at the application you complete and the resume you prepare.  Some employers also check into your background before they hire you. Depending on the employer and the job, that background information might include your employment history, driving record, criminal records, and credit report</a:t>
            </a:r>
          </a:p>
          <a:p>
            <a:pPr marL="171450" indent="-171450">
              <a:buFont typeface="Wingdings" panose="05000000000000000000" pitchFamily="2" charset="2"/>
              <a:buChar char="q"/>
              <a:defRPr/>
            </a:pPr>
            <a:endParaRPr lang="en-US" dirty="0">
              <a:latin typeface="Agency FB" panose="020B0503020202020204" pitchFamily="34" charset="0"/>
            </a:endParaRPr>
          </a:p>
          <a:p>
            <a:pPr marL="171450" indent="-171450">
              <a:buFont typeface="Wingdings" panose="05000000000000000000" pitchFamily="2" charset="2"/>
              <a:buNone/>
              <a:defRPr/>
            </a:pPr>
            <a:r>
              <a:rPr lang="en-US" dirty="0">
                <a:latin typeface="Agency FB" panose="020B0503020202020204" pitchFamily="34" charset="0"/>
              </a:rPr>
              <a:t>1 Minute</a:t>
            </a:r>
          </a:p>
        </p:txBody>
      </p:sp>
      <p:sp>
        <p:nvSpPr>
          <p:cNvPr id="57348" name="Slide Number Placeholder 3">
            <a:extLst>
              <a:ext uri="{FF2B5EF4-FFF2-40B4-BE49-F238E27FC236}">
                <a16:creationId xmlns:a16="http://schemas.microsoft.com/office/drawing/2014/main" id="{054DB424-CFAD-4D47-9729-CA8A9D3C5A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254211-C72F-4291-8EC1-68C6B8E3B24F}" type="slidenum">
              <a:rPr lang="en-US" altLang="en-US" sz="1200"/>
              <a:pPr/>
              <a:t>21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4811AE3-D07D-4500-9168-AC6EAE710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1C4B28-85CB-47E7-9F0C-171CFD4AA9CC}" type="slidenum">
              <a:rPr lang="en-US" altLang="en-US" sz="1200"/>
              <a:pPr/>
              <a:t>4</a:t>
            </a:fld>
            <a:endParaRPr lang="en-US" altLang="en-US" sz="1200"/>
          </a:p>
        </p:txBody>
      </p:sp>
      <p:sp>
        <p:nvSpPr>
          <p:cNvPr id="39939" name="Rectangle 2">
            <a:extLst>
              <a:ext uri="{FF2B5EF4-FFF2-40B4-BE49-F238E27FC236}">
                <a16:creationId xmlns:a16="http://schemas.microsoft.com/office/drawing/2014/main" id="{CFBC1388-BE3C-4E32-8A3D-C623A7830AB7}"/>
              </a:ext>
            </a:extLst>
          </p:cNvPr>
          <p:cNvSpPr>
            <a:spLocks noGrp="1" noRot="1" noChangeAspect="1" noChangeArrowheads="1" noTextEdit="1"/>
          </p:cNvSpPr>
          <p:nvPr>
            <p:ph type="sldImg"/>
          </p:nvPr>
        </p:nvSpPr>
        <p:spPr>
          <a:xfrm>
            <a:off x="417513" y="701675"/>
            <a:ext cx="6242050" cy="3511550"/>
          </a:xfrm>
          <a:ln/>
        </p:spPr>
      </p:sp>
      <p:sp>
        <p:nvSpPr>
          <p:cNvPr id="10244" name="Rectangle 3">
            <a:extLst>
              <a:ext uri="{FF2B5EF4-FFF2-40B4-BE49-F238E27FC236}">
                <a16:creationId xmlns:a16="http://schemas.microsoft.com/office/drawing/2014/main" id="{2474F1D6-B0E1-4EE1-A9E5-4DF28436D0B3}"/>
              </a:ext>
            </a:extLst>
          </p:cNvPr>
          <p:cNvSpPr>
            <a:spLocks noGrp="1" noChangeArrowheads="1"/>
          </p:cNvSpPr>
          <p:nvPr>
            <p:ph type="body" idx="1"/>
          </p:nvPr>
        </p:nvSpPr>
        <p:spPr>
          <a:ln/>
        </p:spPr>
        <p:txBody>
          <a:bodyPr/>
          <a:lstStyle/>
          <a:p>
            <a:pPr>
              <a:buFont typeface="Arial" panose="020B0604020202020204" pitchFamily="34" charset="0"/>
              <a:buNone/>
              <a:defRPr/>
            </a:pPr>
            <a:r>
              <a:rPr lang="en-US" dirty="0">
                <a:solidFill>
                  <a:srgbClr val="00B0F0"/>
                </a:solidFill>
                <a:latin typeface="Agency FB" panose="020B0503020202020204" pitchFamily="34" charset="0"/>
              </a:rPr>
              <a:t>Read  and Explain Slide</a:t>
            </a:r>
          </a:p>
          <a:p>
            <a:pPr>
              <a:buFont typeface="Arial" panose="020B0604020202020204" pitchFamily="34" charset="0"/>
              <a:buNone/>
              <a:defRPr/>
            </a:pPr>
            <a:endParaRPr lang="en-US" b="1" dirty="0">
              <a:solidFill>
                <a:srgbClr val="00B0F0"/>
              </a:solidFill>
              <a:latin typeface="Agency FB" panose="020B0503020202020204" pitchFamily="34" charset="0"/>
            </a:endParaRPr>
          </a:p>
          <a:p>
            <a:pPr>
              <a:buFont typeface="Arial" panose="020B0604020202020204" pitchFamily="34" charset="0"/>
              <a:buNone/>
              <a:defRPr/>
            </a:pPr>
            <a:r>
              <a:rPr lang="en-US" b="1" dirty="0">
                <a:solidFill>
                  <a:srgbClr val="00B0F0"/>
                </a:solidFill>
                <a:latin typeface="Agency FB" panose="020B0503020202020204" pitchFamily="34" charset="0"/>
              </a:rPr>
              <a:t>What is credit ?</a:t>
            </a:r>
          </a:p>
          <a:p>
            <a:pPr lvl="1">
              <a:buFont typeface="Arial" pitchFamily="34" charset="0"/>
              <a:buChar char="•"/>
              <a:defRPr/>
            </a:pPr>
            <a:r>
              <a:rPr lang="en-US" dirty="0">
                <a:latin typeface="Agency FB" panose="020B0503020202020204" pitchFamily="34" charset="0"/>
              </a:rPr>
              <a:t>The ability to borrow money with the agreement to pay it back at a later date.</a:t>
            </a:r>
          </a:p>
          <a:p>
            <a:pPr>
              <a:buFont typeface="Arial" panose="020B0604020202020204" pitchFamily="34" charset="0"/>
              <a:buNone/>
              <a:defRPr/>
            </a:pPr>
            <a:r>
              <a:rPr lang="en-US" b="1" dirty="0">
                <a:solidFill>
                  <a:srgbClr val="00B0F0"/>
                </a:solidFill>
                <a:latin typeface="Agency FB" panose="020B0503020202020204" pitchFamily="34" charset="0"/>
              </a:rPr>
              <a:t>What is a credit  report?</a:t>
            </a:r>
          </a:p>
          <a:p>
            <a:pPr marL="800100" lvl="1" indent="-342900">
              <a:buFont typeface="Arial" panose="020B0604020202020204" pitchFamily="34" charset="0"/>
              <a:buChar char="•"/>
              <a:defRPr/>
            </a:pPr>
            <a:r>
              <a:rPr lang="en-US" dirty="0">
                <a:latin typeface="Agency FB" panose="020B0503020202020204" pitchFamily="34" charset="0"/>
              </a:rPr>
              <a:t>A credit report includes personal information on where you live, how you pay your bills, whether you’ve sued or filed bankruptcy.</a:t>
            </a:r>
          </a:p>
          <a:p>
            <a:pPr marL="800100" lvl="1" indent="-342900">
              <a:buFont typeface="Arial" panose="020B0604020202020204" pitchFamily="34" charset="0"/>
              <a:buChar char="•"/>
              <a:defRPr/>
            </a:pPr>
            <a:r>
              <a:rPr lang="en-US" dirty="0">
                <a:latin typeface="Agency FB" panose="020B0503020202020204" pitchFamily="34" charset="0"/>
              </a:rPr>
              <a:t>Nationwide credit reporting companies sell your information in your report to creditors, insurers, employers, and other business who uses it to evaluate your application for credit, insurance, employment </a:t>
            </a:r>
          </a:p>
          <a:p>
            <a:pPr>
              <a:buFont typeface="Arial" panose="020B0604020202020204" pitchFamily="34" charset="0"/>
              <a:buNone/>
              <a:defRPr/>
            </a:pPr>
            <a:r>
              <a:rPr lang="en-US" b="1" dirty="0">
                <a:solidFill>
                  <a:srgbClr val="00B0F0"/>
                </a:solidFill>
                <a:latin typeface="Agency FB" panose="020B0503020202020204" pitchFamily="34" charset="0"/>
              </a:rPr>
              <a:t>What are the three nationwide credit reporting companies?</a:t>
            </a:r>
          </a:p>
          <a:p>
            <a:pPr marL="800100" lvl="1" indent="-342900">
              <a:buFont typeface="Arial" panose="020B0604020202020204" pitchFamily="34" charset="0"/>
              <a:buChar char="•"/>
              <a:defRPr/>
            </a:pPr>
            <a:r>
              <a:rPr lang="en-US" dirty="0">
                <a:latin typeface="Agency FB" panose="020B0503020202020204" pitchFamily="34" charset="0"/>
              </a:rPr>
              <a:t>Equifax</a:t>
            </a:r>
          </a:p>
          <a:p>
            <a:pPr marL="800100" lvl="1" indent="-342900">
              <a:buFont typeface="Arial" panose="020B0604020202020204" pitchFamily="34" charset="0"/>
              <a:buChar char="•"/>
              <a:defRPr/>
            </a:pPr>
            <a:r>
              <a:rPr lang="en-US" dirty="0">
                <a:latin typeface="Agency FB" panose="020B0503020202020204" pitchFamily="34" charset="0"/>
              </a:rPr>
              <a:t>TransUnion</a:t>
            </a:r>
          </a:p>
          <a:p>
            <a:pPr marL="800100" lvl="1" indent="-342900">
              <a:buFont typeface="Arial" panose="020B0604020202020204" pitchFamily="34" charset="0"/>
              <a:buChar char="•"/>
              <a:defRPr/>
            </a:pPr>
            <a:r>
              <a:rPr lang="en-US" dirty="0">
                <a:latin typeface="Agency FB" panose="020B0503020202020204" pitchFamily="34" charset="0"/>
              </a:rPr>
              <a:t>Experian</a:t>
            </a:r>
          </a:p>
          <a:p>
            <a:pPr>
              <a:buFont typeface="Arial" panose="020B0604020202020204" pitchFamily="34" charset="0"/>
              <a:buNone/>
              <a:defRPr/>
            </a:pPr>
            <a:r>
              <a:rPr lang="en-US" b="1" dirty="0">
                <a:solidFill>
                  <a:srgbClr val="00B0F0"/>
                </a:solidFill>
                <a:latin typeface="Agency FB" panose="020B0503020202020204" pitchFamily="34" charset="0"/>
              </a:rPr>
              <a:t>How do you order a free report?</a:t>
            </a:r>
          </a:p>
          <a:p>
            <a:pPr marL="800100" lvl="1" indent="-342900">
              <a:buFont typeface="Arial" panose="020B0604020202020204" pitchFamily="34" charset="0"/>
              <a:buChar char="•"/>
              <a:defRPr/>
            </a:pPr>
            <a:r>
              <a:rPr lang="en-US" dirty="0">
                <a:latin typeface="Agency FB" panose="020B0503020202020204" pitchFamily="34" charset="0"/>
              </a:rPr>
              <a:t>The three nationwide credit reporting companies have set up a central website, a toll free telephone number and a mailing address in which you can obtain your credit report</a:t>
            </a:r>
          </a:p>
          <a:p>
            <a:pPr marL="800100" lvl="1" indent="-342900">
              <a:buFont typeface="Arial" panose="020B0604020202020204" pitchFamily="34" charset="0"/>
              <a:buChar char="•"/>
              <a:defRPr/>
            </a:pPr>
            <a:r>
              <a:rPr lang="en-US" dirty="0">
                <a:latin typeface="Agency FB" panose="020B0503020202020204" pitchFamily="34" charset="0"/>
              </a:rPr>
              <a:t>Website:  www.annualcreditreport.com</a:t>
            </a:r>
          </a:p>
          <a:p>
            <a:pPr marL="800100" lvl="1" indent="-342900">
              <a:buFont typeface="Arial" panose="020B0604020202020204" pitchFamily="34" charset="0"/>
              <a:buChar char="•"/>
              <a:defRPr/>
            </a:pPr>
            <a:r>
              <a:rPr lang="en-US" dirty="0">
                <a:latin typeface="Agency FB" panose="020B0503020202020204" pitchFamily="34" charset="0"/>
              </a:rPr>
              <a:t>Telephone number: 1-877-322-8228</a:t>
            </a:r>
          </a:p>
          <a:p>
            <a:pPr marL="800100" lvl="1" indent="-342900">
              <a:buFont typeface="Arial" panose="020B0604020202020204" pitchFamily="34" charset="0"/>
              <a:buChar char="•"/>
              <a:defRPr/>
            </a:pPr>
            <a:r>
              <a:rPr lang="en-US" dirty="0">
                <a:latin typeface="Agency FB" panose="020B0503020202020204" pitchFamily="34" charset="0"/>
              </a:rPr>
              <a:t>Mail: Annual Credit Report, P.O. Box 105281, Atlanta, GA  30348-5281</a:t>
            </a:r>
          </a:p>
          <a:p>
            <a:pPr eaLnBrk="1" hangingPunct="1">
              <a:defRPr/>
            </a:pPr>
            <a:endParaRPr lang="en-CA" dirty="0">
              <a:latin typeface="Agency FB" panose="020B0503020202020204" pitchFamily="34" charset="0"/>
              <a:ea typeface="ＭＳ Ｐゴシック" panose="020B0600070205080204" pitchFamily="34" charset="-128"/>
            </a:endParaRPr>
          </a:p>
          <a:p>
            <a:pPr eaLnBrk="1" hangingPunct="1">
              <a:defRPr/>
            </a:pPr>
            <a:r>
              <a:rPr lang="en-CA" dirty="0">
                <a:latin typeface="Agency FB" panose="020B0503020202020204" pitchFamily="34" charset="0"/>
                <a:ea typeface="ＭＳ Ｐゴシック" panose="020B0600070205080204" pitchFamily="34" charset="-128"/>
              </a:rPr>
              <a:t>2 minutes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4E6C0F4-96E0-44EA-B72A-7AD92298D2B5}"/>
              </a:ext>
            </a:extLst>
          </p:cNvPr>
          <p:cNvSpPr>
            <a:spLocks noGrp="1" noRot="1" noChangeAspect="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A34003BE-D29C-41E0-895B-53A449FBDC1A}"/>
              </a:ext>
            </a:extLst>
          </p:cNvPr>
          <p:cNvSpPr>
            <a:spLocks noGrp="1"/>
          </p:cNvSpPr>
          <p:nvPr>
            <p:ph type="body" idx="1"/>
          </p:nvPr>
        </p:nvSpPr>
        <p:spPr/>
        <p:txBody>
          <a:bodyPr/>
          <a:lstStyle/>
          <a:p>
            <a:pPr>
              <a:defRPr/>
            </a:pPr>
            <a:r>
              <a:rPr lang="en-US" dirty="0">
                <a:ea typeface="ＭＳ Ｐゴシック" pitchFamily="34" charset="-128"/>
              </a:rPr>
              <a:t>Read  and Explain Slide </a:t>
            </a:r>
          </a:p>
          <a:p>
            <a:pPr>
              <a:defRPr/>
            </a:pPr>
            <a:endParaRPr lang="en-US" dirty="0">
              <a:ea typeface="ＭＳ Ｐゴシック" pitchFamily="34" charset="-128"/>
            </a:endParaRPr>
          </a:p>
          <a:p>
            <a:pPr>
              <a:defRPr/>
            </a:pPr>
            <a:r>
              <a:rPr lang="en-US" dirty="0">
                <a:ea typeface="ＭＳ Ｐゴシック" pitchFamily="34" charset="-128"/>
              </a:rPr>
              <a:t>Ask participants, do you know what is a credit freeze?</a:t>
            </a:r>
          </a:p>
          <a:p>
            <a:pPr>
              <a:defRPr/>
            </a:pPr>
            <a:endParaRPr lang="en-US" dirty="0">
              <a:ea typeface="ＭＳ Ｐゴシック" pitchFamily="34" charset="-128"/>
            </a:endParaRPr>
          </a:p>
          <a:p>
            <a:pPr>
              <a:defRPr/>
            </a:pPr>
            <a:r>
              <a:rPr lang="en-US" dirty="0">
                <a:ea typeface="ＭＳ Ｐゴシック" pitchFamily="34" charset="-128"/>
              </a:rPr>
              <a:t>Allow 2-3 participants to answer</a:t>
            </a:r>
          </a:p>
          <a:p>
            <a:pPr>
              <a:defRPr/>
            </a:pPr>
            <a:endParaRPr lang="en-US" dirty="0">
              <a:ea typeface="ＭＳ Ｐゴシック" pitchFamily="34" charset="-128"/>
            </a:endParaRPr>
          </a:p>
          <a:p>
            <a:pPr>
              <a:lnSpc>
                <a:spcPct val="200000"/>
              </a:lnSpc>
              <a:buFont typeface="Wingdings" panose="05000000000000000000" pitchFamily="2" charset="2"/>
              <a:buNone/>
              <a:defRPr/>
            </a:pPr>
            <a:r>
              <a:rPr lang="en-US" b="1" dirty="0">
                <a:solidFill>
                  <a:srgbClr val="00B0F0"/>
                </a:solidFill>
                <a:latin typeface="Agency FB" panose="020B0503020202020204" pitchFamily="34" charset="0"/>
              </a:rPr>
              <a:t>What is a credit freeze?</a:t>
            </a:r>
          </a:p>
          <a:p>
            <a:pPr marL="628650" lvl="1" indent="-171450">
              <a:lnSpc>
                <a:spcPct val="200000"/>
              </a:lnSpc>
              <a:buFont typeface="Arial" panose="020B0604020202020204" pitchFamily="34" charset="0"/>
              <a:buChar char="•"/>
              <a:defRPr/>
            </a:pPr>
            <a:r>
              <a:rPr lang="en-US" dirty="0">
                <a:latin typeface="Agency FB" panose="020B0503020202020204" pitchFamily="34" charset="0"/>
              </a:rPr>
              <a:t>Also know as security freeze, lets you restrict access to your credit report</a:t>
            </a:r>
          </a:p>
          <a:p>
            <a:pPr marL="628650" lvl="1" indent="-171450">
              <a:lnSpc>
                <a:spcPct val="200000"/>
              </a:lnSpc>
              <a:buFont typeface="Arial" panose="020B0604020202020204" pitchFamily="34" charset="0"/>
              <a:buChar char="•"/>
              <a:defRPr/>
            </a:pPr>
            <a:r>
              <a:rPr lang="en-US" dirty="0">
                <a:latin typeface="Agency FB" panose="020B0503020202020204" pitchFamily="34" charset="0"/>
              </a:rPr>
              <a:t>To place a freeze contact the nationwide credit reporting companies: </a:t>
            </a:r>
            <a:r>
              <a:rPr lang="en-US" b="1" dirty="0">
                <a:latin typeface="Agency FB" panose="020B0503020202020204" pitchFamily="34" charset="0"/>
              </a:rPr>
              <a:t>Equifax, Experian and TransUnion </a:t>
            </a:r>
            <a:r>
              <a:rPr lang="en-US" dirty="0">
                <a:latin typeface="Agency FB" panose="020B0503020202020204" pitchFamily="34" charset="0"/>
              </a:rPr>
              <a:t>(fee varies)</a:t>
            </a:r>
          </a:p>
          <a:p>
            <a:pPr>
              <a:lnSpc>
                <a:spcPct val="200000"/>
              </a:lnSpc>
              <a:buFont typeface="Wingdings" panose="05000000000000000000" pitchFamily="2" charset="2"/>
              <a:buNone/>
              <a:defRPr/>
            </a:pPr>
            <a:r>
              <a:rPr lang="en-US" b="1" dirty="0">
                <a:latin typeface="Agency FB" panose="020B0503020202020204" pitchFamily="34" charset="0"/>
              </a:rPr>
              <a:t>Does a credit freeze affect my credit score? </a:t>
            </a:r>
          </a:p>
          <a:p>
            <a:pPr marL="628650" lvl="1" indent="-171450">
              <a:lnSpc>
                <a:spcPct val="200000"/>
              </a:lnSpc>
              <a:buFont typeface="Arial" panose="020B0604020202020204" pitchFamily="34" charset="0"/>
              <a:buChar char="•"/>
              <a:defRPr/>
            </a:pPr>
            <a:r>
              <a:rPr lang="en-US" dirty="0">
                <a:solidFill>
                  <a:schemeClr val="tx2"/>
                </a:solidFill>
                <a:latin typeface="Agency FB" panose="020B0503020202020204" pitchFamily="34" charset="0"/>
              </a:rPr>
              <a:t>No. A credit freeze does not affect your </a:t>
            </a:r>
            <a:r>
              <a:rPr lang="en-US" dirty="0">
                <a:solidFill>
                  <a:schemeClr val="tx2"/>
                </a:solidFill>
                <a:latin typeface="Agency FB" panose="020B0503020202020204" pitchFamily="34" charset="0"/>
                <a:hlinkClick r:id="rId3"/>
              </a:rPr>
              <a:t>credit score</a:t>
            </a:r>
            <a:r>
              <a:rPr lang="en-US" b="1" dirty="0">
                <a:latin typeface="Agency FB" panose="020B0503020202020204" pitchFamily="34" charset="0"/>
              </a:rPr>
              <a:t>.</a:t>
            </a:r>
          </a:p>
          <a:p>
            <a:pPr>
              <a:lnSpc>
                <a:spcPct val="200000"/>
              </a:lnSpc>
              <a:buFont typeface="Wingdings" panose="05000000000000000000" pitchFamily="2" charset="2"/>
              <a:buNone/>
              <a:defRPr/>
            </a:pPr>
            <a:r>
              <a:rPr lang="en-US" b="1" dirty="0">
                <a:latin typeface="Agency FB" panose="020B0503020202020204" pitchFamily="34" charset="0"/>
              </a:rPr>
              <a:t>How do I place a freeze on my credit report? </a:t>
            </a:r>
          </a:p>
          <a:p>
            <a:pPr marL="628650" lvl="1" indent="-171450">
              <a:lnSpc>
                <a:spcPct val="200000"/>
              </a:lnSpc>
              <a:buFont typeface="Arial" panose="020B0604020202020204" pitchFamily="34" charset="0"/>
              <a:buChar char="•"/>
              <a:defRPr/>
            </a:pPr>
            <a:r>
              <a:rPr lang="en-US" dirty="0">
                <a:latin typeface="Agency FB" panose="020B0503020202020204" pitchFamily="34" charset="0"/>
              </a:rPr>
              <a:t>Contact each of the nationwide credit bureaus</a:t>
            </a:r>
          </a:p>
          <a:p>
            <a:pPr marL="628650" lvl="1" indent="-171450">
              <a:buFont typeface="Arial" panose="020B0604020202020204" pitchFamily="34" charset="0"/>
              <a:buChar char="•"/>
              <a:defRPr/>
            </a:pPr>
            <a:r>
              <a:rPr lang="en-US" dirty="0">
                <a:latin typeface="Agency FB" panose="020B0503020202020204" pitchFamily="34" charset="0"/>
              </a:rPr>
              <a:t>You'll need to supply your name, address, date of birth, Social Security number and other personal information. </a:t>
            </a:r>
          </a:p>
          <a:p>
            <a:pPr marL="628650" lvl="1" indent="-171450">
              <a:buFont typeface="Arial" panose="020B0604020202020204" pitchFamily="34" charset="0"/>
              <a:buChar char="•"/>
              <a:defRPr/>
            </a:pPr>
            <a:r>
              <a:rPr lang="en-US" dirty="0">
                <a:latin typeface="Agency FB" panose="020B0503020202020204" pitchFamily="34" charset="0"/>
              </a:rPr>
              <a:t>After receiving your freeze request, each credit bureau will provide you with a unique PIN (personal identification number) or password. Keep the PIN or password in a safe place. You will need it if you choose to lift the freeze.</a:t>
            </a:r>
          </a:p>
          <a:p>
            <a:pPr>
              <a:lnSpc>
                <a:spcPct val="200000"/>
              </a:lnSpc>
              <a:buFont typeface="Wingdings" panose="05000000000000000000" pitchFamily="2" charset="2"/>
              <a:buNone/>
              <a:defRPr/>
            </a:pPr>
            <a:endParaRPr lang="en-US" b="1" dirty="0">
              <a:solidFill>
                <a:srgbClr val="00B0F0"/>
              </a:solidFill>
              <a:latin typeface="Agency FB" panose="020B0503020202020204" pitchFamily="34" charset="0"/>
            </a:endParaRPr>
          </a:p>
          <a:p>
            <a:pPr marL="171450" indent="-171450">
              <a:buFont typeface="Wingdings" panose="05000000000000000000" pitchFamily="2" charset="2"/>
              <a:buNone/>
              <a:defRPr/>
            </a:pPr>
            <a:r>
              <a:rPr lang="en-US" dirty="0">
                <a:latin typeface="Agency FB" panose="020B0503020202020204" pitchFamily="34" charset="0"/>
              </a:rPr>
              <a:t>2.5  Minutes </a:t>
            </a:r>
          </a:p>
        </p:txBody>
      </p:sp>
      <p:sp>
        <p:nvSpPr>
          <p:cNvPr id="58372" name="Slide Number Placeholder 3">
            <a:extLst>
              <a:ext uri="{FF2B5EF4-FFF2-40B4-BE49-F238E27FC236}">
                <a16:creationId xmlns:a16="http://schemas.microsoft.com/office/drawing/2014/main" id="{F6535ECE-D2DF-4BD7-9FF9-61E62E318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E1589B-84DB-430C-88F3-2CAC1CFCDA8B}" type="slidenum">
              <a:rPr lang="en-US" altLang="en-US" sz="1200"/>
              <a:pPr/>
              <a:t>22</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227B763-5BBB-4A50-83ED-64762822FD8A}"/>
              </a:ext>
            </a:extLst>
          </p:cNvPr>
          <p:cNvSpPr>
            <a:spLocks noGrp="1" noRot="1" noChangeAspect="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4B2C4532-E584-4A81-B75B-AA00A5D5EB2D}"/>
              </a:ext>
            </a:extLst>
          </p:cNvPr>
          <p:cNvSpPr>
            <a:spLocks noGrp="1"/>
          </p:cNvSpPr>
          <p:nvPr>
            <p:ph type="body" idx="1"/>
          </p:nvPr>
        </p:nvSpPr>
        <p:spPr/>
        <p:txBody>
          <a:bodyPr/>
          <a:lstStyle/>
          <a:p>
            <a:pPr>
              <a:defRPr/>
            </a:pPr>
            <a:r>
              <a:rPr lang="en-US" dirty="0">
                <a:ea typeface="ＭＳ Ｐゴシック" pitchFamily="34" charset="-128"/>
              </a:rPr>
              <a:t>Read  and Explain Slide </a:t>
            </a:r>
          </a:p>
          <a:p>
            <a:pPr>
              <a:defRPr/>
            </a:pPr>
            <a:endParaRPr lang="en-US" dirty="0">
              <a:ea typeface="ＭＳ Ｐゴシック" pitchFamily="34" charset="-128"/>
            </a:endParaRPr>
          </a:p>
          <a:p>
            <a:pPr>
              <a:defRPr/>
            </a:pPr>
            <a:r>
              <a:rPr lang="en-US" dirty="0">
                <a:ea typeface="ＭＳ Ｐゴシック" pitchFamily="34" charset="-128"/>
              </a:rPr>
              <a:t>Ask participants, do you know what  is a fraud alert?</a:t>
            </a:r>
          </a:p>
          <a:p>
            <a:pPr>
              <a:defRPr/>
            </a:pPr>
            <a:endParaRPr lang="en-US" dirty="0">
              <a:ea typeface="ＭＳ Ｐゴシック" pitchFamily="34" charset="-128"/>
            </a:endParaRPr>
          </a:p>
          <a:p>
            <a:pPr>
              <a:defRPr/>
            </a:pPr>
            <a:r>
              <a:rPr lang="en-US" dirty="0">
                <a:ea typeface="ＭＳ Ｐゴシック" pitchFamily="34" charset="-128"/>
              </a:rPr>
              <a:t>Allow 2-3 participants answer</a:t>
            </a:r>
          </a:p>
          <a:p>
            <a:pPr>
              <a:lnSpc>
                <a:spcPct val="200000"/>
              </a:lnSpc>
              <a:buFont typeface="Wingdings" panose="05000000000000000000" pitchFamily="2" charset="2"/>
              <a:buNone/>
              <a:defRPr/>
            </a:pPr>
            <a:endParaRPr lang="en-US" b="1" dirty="0">
              <a:solidFill>
                <a:srgbClr val="00B0F0"/>
              </a:solidFill>
              <a:latin typeface="Agency FB" panose="020B0503020202020204" pitchFamily="34" charset="0"/>
            </a:endParaRPr>
          </a:p>
          <a:p>
            <a:pPr>
              <a:lnSpc>
                <a:spcPct val="200000"/>
              </a:lnSpc>
              <a:buFont typeface="Wingdings" panose="05000000000000000000" pitchFamily="2" charset="2"/>
              <a:buNone/>
              <a:defRPr/>
            </a:pPr>
            <a:r>
              <a:rPr lang="en-US" b="1" dirty="0">
                <a:solidFill>
                  <a:srgbClr val="00B0F0"/>
                </a:solidFill>
                <a:latin typeface="Agency FB" panose="020B0503020202020204" pitchFamily="34" charset="0"/>
              </a:rPr>
              <a:t>What is a fraud alert?</a:t>
            </a:r>
          </a:p>
          <a:p>
            <a:pPr marL="628650" lvl="1" indent="-171450">
              <a:lnSpc>
                <a:spcPct val="200000"/>
              </a:lnSpc>
              <a:buFont typeface="Arial" panose="020B0604020202020204" pitchFamily="34" charset="0"/>
              <a:buChar char="•"/>
              <a:defRPr/>
            </a:pPr>
            <a:r>
              <a:rPr lang="en-US" dirty="0">
                <a:latin typeface="Agency FB" panose="020B0503020202020204" pitchFamily="34" charset="0"/>
              </a:rPr>
              <a:t>Allows creditors to get a copy of your report with the proper identity but prevent the misuse of your account from others.</a:t>
            </a:r>
          </a:p>
          <a:p>
            <a:pPr>
              <a:lnSpc>
                <a:spcPct val="200000"/>
              </a:lnSpc>
              <a:buFont typeface="Wingdings" panose="05000000000000000000" pitchFamily="2" charset="2"/>
              <a:buNone/>
              <a:defRPr/>
            </a:pPr>
            <a:r>
              <a:rPr lang="en-US" b="1" dirty="0">
                <a:solidFill>
                  <a:srgbClr val="00B0F0"/>
                </a:solidFill>
                <a:latin typeface="Agency FB" panose="020B0503020202020204" pitchFamily="34" charset="0"/>
              </a:rPr>
              <a:t>There are 3 types of fraud alerts</a:t>
            </a:r>
          </a:p>
          <a:p>
            <a:pPr marL="628650" lvl="1" indent="-171450">
              <a:lnSpc>
                <a:spcPct val="200000"/>
              </a:lnSpc>
              <a:buFont typeface="Arial" panose="020B0604020202020204" pitchFamily="34" charset="0"/>
              <a:buChar char="•"/>
              <a:defRPr/>
            </a:pPr>
            <a:r>
              <a:rPr lang="en-US" dirty="0">
                <a:latin typeface="Agency FB" panose="020B0503020202020204" pitchFamily="34" charset="0"/>
              </a:rPr>
              <a:t>Initial Fraud Alert –Prevent from being a victim of fraud</a:t>
            </a:r>
          </a:p>
          <a:p>
            <a:pPr marL="628650" lvl="1" indent="-171450">
              <a:lnSpc>
                <a:spcPct val="200000"/>
              </a:lnSpc>
              <a:buFont typeface="Arial" panose="020B0604020202020204" pitchFamily="34" charset="0"/>
              <a:buChar char="•"/>
              <a:defRPr/>
            </a:pPr>
            <a:r>
              <a:rPr lang="en-US" dirty="0">
                <a:latin typeface="Agency FB" panose="020B0503020202020204" pitchFamily="34" charset="0"/>
              </a:rPr>
              <a:t>Extended Fraud Alert-Victim of fraud that protect for 7yrs</a:t>
            </a:r>
          </a:p>
          <a:p>
            <a:pPr marL="628650" lvl="1" indent="-171450">
              <a:buFont typeface="Arial" panose="020B0604020202020204" pitchFamily="34" charset="0"/>
              <a:buChar char="•"/>
              <a:defRPr/>
            </a:pPr>
            <a:r>
              <a:rPr lang="en-US" dirty="0">
                <a:latin typeface="Agency FB" panose="020B0503020202020204" pitchFamily="34" charset="0"/>
              </a:rPr>
              <a:t>Active Duty Military Alert- Protect  the member of military while being deployed for 1 year</a:t>
            </a:r>
          </a:p>
          <a:p>
            <a:pPr marL="628650" lvl="1" indent="-171450">
              <a:lnSpc>
                <a:spcPct val="200000"/>
              </a:lnSpc>
              <a:buFont typeface="Arial" panose="020B0604020202020204" pitchFamily="34" charset="0"/>
              <a:buChar char="•"/>
              <a:defRPr/>
            </a:pPr>
            <a:r>
              <a:rPr lang="en-US" dirty="0">
                <a:latin typeface="Agency FB" panose="020B0503020202020204" pitchFamily="34" charset="0"/>
              </a:rPr>
              <a:t>Fraud alerts are free (must provide proof of identity)</a:t>
            </a:r>
          </a:p>
          <a:p>
            <a:pPr>
              <a:lnSpc>
                <a:spcPct val="200000"/>
              </a:lnSpc>
              <a:buFont typeface="Wingdings" panose="05000000000000000000" pitchFamily="2" charset="2"/>
              <a:buNone/>
              <a:defRPr/>
            </a:pPr>
            <a:r>
              <a:rPr lang="en-US" b="1" dirty="0">
                <a:latin typeface="Avenir LT Std 45 Book" panose="020B0502020203020204" pitchFamily="34" charset="0"/>
              </a:rPr>
              <a:t>What’s the difference between a credit freeze and a fraud alert?</a:t>
            </a:r>
          </a:p>
          <a:p>
            <a:pPr marL="171450" indent="-171450">
              <a:lnSpc>
                <a:spcPct val="200000"/>
              </a:lnSpc>
              <a:buFont typeface="Arial" panose="020B0604020202020204" pitchFamily="34" charset="0"/>
              <a:buChar char="•"/>
              <a:defRPr/>
            </a:pPr>
            <a:r>
              <a:rPr lang="en-US" dirty="0">
                <a:latin typeface="Agency FB" panose="020B0503020202020204" pitchFamily="34" charset="0"/>
              </a:rPr>
              <a:t>A credit freeze locks down your credit. A fraud alert allows creditors to get a copy of your credit report</a:t>
            </a:r>
          </a:p>
          <a:p>
            <a:pPr marL="171450" indent="-171450">
              <a:lnSpc>
                <a:spcPct val="200000"/>
              </a:lnSpc>
              <a:buFont typeface="Arial" panose="020B0604020202020204" pitchFamily="34" charset="0"/>
              <a:buChar char="•"/>
              <a:defRPr/>
            </a:pPr>
            <a:endParaRPr lang="en-US" dirty="0">
              <a:latin typeface="Agency FB" panose="020B0503020202020204" pitchFamily="34" charset="0"/>
            </a:endParaRPr>
          </a:p>
          <a:p>
            <a:pPr marL="171450" indent="-171450">
              <a:lnSpc>
                <a:spcPct val="200000"/>
              </a:lnSpc>
              <a:buFont typeface="Arial" panose="020B0604020202020204" pitchFamily="34" charset="0"/>
              <a:buNone/>
              <a:defRPr/>
            </a:pPr>
            <a:r>
              <a:rPr lang="en-US" dirty="0">
                <a:latin typeface="Agency FB" panose="020B0503020202020204" pitchFamily="34" charset="0"/>
              </a:rPr>
              <a:t>2-5 Minutes</a:t>
            </a:r>
            <a:endParaRPr lang="en-US" dirty="0"/>
          </a:p>
        </p:txBody>
      </p:sp>
      <p:sp>
        <p:nvSpPr>
          <p:cNvPr id="59396" name="Slide Number Placeholder 3">
            <a:extLst>
              <a:ext uri="{FF2B5EF4-FFF2-40B4-BE49-F238E27FC236}">
                <a16:creationId xmlns:a16="http://schemas.microsoft.com/office/drawing/2014/main" id="{DB7E4EC5-73A3-4C19-8E36-F1CAB995AE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7EF367-190E-4277-971A-60C4FB75E57F}" type="slidenum">
              <a:rPr lang="en-US" altLang="en-US" sz="1200"/>
              <a:pPr/>
              <a:t>23</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6D4C309-77F5-4261-AE7D-A9217C5EEFBC}"/>
              </a:ext>
            </a:extLst>
          </p:cNvPr>
          <p:cNvSpPr>
            <a:spLocks noGrp="1" noRot="1" noChangeAspect="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DA72A9B3-9678-4341-BC7E-DC265A7FE4EA}"/>
              </a:ext>
            </a:extLst>
          </p:cNvPr>
          <p:cNvSpPr>
            <a:spLocks noGrp="1"/>
          </p:cNvSpPr>
          <p:nvPr>
            <p:ph type="body" idx="1"/>
          </p:nvPr>
        </p:nvSpPr>
        <p:spPr/>
        <p:txBody>
          <a:bodyPr/>
          <a:lstStyle/>
          <a:p>
            <a:pPr>
              <a:lnSpc>
                <a:spcPct val="200000"/>
              </a:lnSpc>
              <a:buFont typeface="Wingdings" panose="05000000000000000000" pitchFamily="2" charset="2"/>
              <a:buNone/>
              <a:defRPr/>
            </a:pPr>
            <a:r>
              <a:rPr lang="en-US" dirty="0">
                <a:solidFill>
                  <a:srgbClr val="00B0F0"/>
                </a:solidFill>
                <a:latin typeface="Agency FB" panose="020B0503020202020204" pitchFamily="34" charset="0"/>
              </a:rPr>
              <a:t>Read and Explain Slide</a:t>
            </a:r>
          </a:p>
          <a:p>
            <a:pPr>
              <a:lnSpc>
                <a:spcPct val="200000"/>
              </a:lnSpc>
              <a:buFont typeface="Wingdings" panose="05000000000000000000" pitchFamily="2" charset="2"/>
              <a:buNone/>
              <a:defRPr/>
            </a:pPr>
            <a:endParaRPr lang="en-US" b="1" dirty="0">
              <a:solidFill>
                <a:srgbClr val="00B0F0"/>
              </a:solidFill>
              <a:latin typeface="Agency FB" panose="020B0503020202020204" pitchFamily="34" charset="0"/>
            </a:endParaRPr>
          </a:p>
          <a:p>
            <a:pPr>
              <a:lnSpc>
                <a:spcPct val="200000"/>
              </a:lnSpc>
              <a:buFont typeface="Wingdings" panose="05000000000000000000" pitchFamily="2" charset="2"/>
              <a:buNone/>
              <a:defRPr/>
            </a:pPr>
            <a:r>
              <a:rPr lang="en-US" b="1" dirty="0">
                <a:solidFill>
                  <a:srgbClr val="00B0F0"/>
                </a:solidFill>
                <a:latin typeface="Agency FB" panose="020B0503020202020204" pitchFamily="34" charset="0"/>
              </a:rPr>
              <a:t>What are my options for dealing with debt?</a:t>
            </a:r>
          </a:p>
          <a:p>
            <a:pPr marL="457200">
              <a:spcBef>
                <a:spcPts val="0"/>
              </a:spcBef>
              <a:buFont typeface="Arial" pitchFamily="34" charset="0"/>
              <a:buChar char="•"/>
              <a:defRPr/>
            </a:pPr>
            <a:r>
              <a:rPr lang="en-US" dirty="0">
                <a:latin typeface="Agency FB" panose="020B0503020202020204" pitchFamily="34" charset="0"/>
              </a:rPr>
              <a:t>Credit counseling</a:t>
            </a:r>
          </a:p>
          <a:p>
            <a:pPr marL="457200">
              <a:spcBef>
                <a:spcPts val="0"/>
              </a:spcBef>
              <a:buFont typeface="Arial" pitchFamily="34" charset="0"/>
              <a:buChar char="•"/>
              <a:defRPr/>
            </a:pPr>
            <a:r>
              <a:rPr lang="en-US" dirty="0">
                <a:latin typeface="Agency FB" panose="020B0503020202020204" pitchFamily="34" charset="0"/>
              </a:rPr>
              <a:t>Debt consolidation </a:t>
            </a:r>
          </a:p>
          <a:p>
            <a:pPr marL="457200">
              <a:spcBef>
                <a:spcPts val="0"/>
              </a:spcBef>
              <a:buFont typeface="Arial" pitchFamily="34" charset="0"/>
              <a:buChar char="•"/>
              <a:defRPr/>
            </a:pPr>
            <a:r>
              <a:rPr lang="en-US" dirty="0">
                <a:latin typeface="Agency FB" panose="020B0503020202020204" pitchFamily="34" charset="0"/>
              </a:rPr>
              <a:t>Bankruptcy</a:t>
            </a:r>
          </a:p>
          <a:p>
            <a:pPr>
              <a:buFont typeface="Wingdings" panose="05000000000000000000" pitchFamily="2" charset="2"/>
              <a:buNone/>
              <a:defRPr/>
            </a:pPr>
            <a:r>
              <a:rPr lang="en-US" b="1" dirty="0">
                <a:solidFill>
                  <a:srgbClr val="00B0F0"/>
                </a:solidFill>
                <a:latin typeface="Agency FB" panose="020B0503020202020204" pitchFamily="34" charset="0"/>
              </a:rPr>
              <a:t>Choosing a credit counseling organization </a:t>
            </a:r>
          </a:p>
          <a:p>
            <a:pPr>
              <a:buFont typeface="Wingdings" panose="05000000000000000000" pitchFamily="2" charset="2"/>
              <a:buNone/>
              <a:defRPr/>
            </a:pPr>
            <a:r>
              <a:rPr lang="en-US" b="1" dirty="0">
                <a:solidFill>
                  <a:srgbClr val="00B0F0"/>
                </a:solidFill>
                <a:latin typeface="Agency FB" panose="020B0503020202020204" pitchFamily="34" charset="0"/>
              </a:rPr>
              <a:t>Non-profit credit counseling programs</a:t>
            </a:r>
          </a:p>
          <a:p>
            <a:pPr marL="457200" lvl="2">
              <a:lnSpc>
                <a:spcPct val="150000"/>
              </a:lnSpc>
              <a:spcBef>
                <a:spcPts val="0"/>
              </a:spcBef>
              <a:buFont typeface="Arial" pitchFamily="34" charset="0"/>
              <a:buChar char="•"/>
              <a:defRPr/>
            </a:pPr>
            <a:r>
              <a:rPr lang="en-US" dirty="0">
                <a:latin typeface="Agency FB" panose="020B0503020202020204" pitchFamily="34" charset="0"/>
              </a:rPr>
              <a:t>Credit unions</a:t>
            </a:r>
          </a:p>
          <a:p>
            <a:pPr marL="457200" lvl="2">
              <a:lnSpc>
                <a:spcPct val="150000"/>
              </a:lnSpc>
              <a:spcBef>
                <a:spcPts val="0"/>
              </a:spcBef>
              <a:buFont typeface="Arial" pitchFamily="34" charset="0"/>
              <a:buChar char="•"/>
              <a:defRPr/>
            </a:pPr>
            <a:r>
              <a:rPr lang="en-US" dirty="0">
                <a:latin typeface="Agency FB" panose="020B0503020202020204" pitchFamily="34" charset="0"/>
              </a:rPr>
              <a:t>Universities</a:t>
            </a:r>
          </a:p>
          <a:p>
            <a:pPr marL="457200" lvl="2">
              <a:lnSpc>
                <a:spcPct val="150000"/>
              </a:lnSpc>
              <a:spcBef>
                <a:spcPts val="0"/>
              </a:spcBef>
              <a:buFont typeface="Arial" pitchFamily="34" charset="0"/>
              <a:buChar char="•"/>
              <a:defRPr/>
            </a:pPr>
            <a:r>
              <a:rPr lang="en-US" dirty="0">
                <a:latin typeface="Agency FB" panose="020B0503020202020204" pitchFamily="34" charset="0"/>
              </a:rPr>
              <a:t>Military bases</a:t>
            </a:r>
          </a:p>
          <a:p>
            <a:pPr marL="457200" lvl="2">
              <a:lnSpc>
                <a:spcPct val="150000"/>
              </a:lnSpc>
              <a:spcBef>
                <a:spcPts val="0"/>
              </a:spcBef>
              <a:buFont typeface="Arial" pitchFamily="34" charset="0"/>
              <a:buChar char="•"/>
              <a:defRPr/>
            </a:pPr>
            <a:r>
              <a:rPr lang="en-US" dirty="0">
                <a:latin typeface="Agency FB" panose="020B0503020202020204" pitchFamily="34" charset="0"/>
              </a:rPr>
              <a:t>U.S. Cooperative Extension Service branches</a:t>
            </a:r>
          </a:p>
          <a:p>
            <a:pPr marL="457200" lvl="2">
              <a:lnSpc>
                <a:spcPct val="150000"/>
              </a:lnSpc>
              <a:spcBef>
                <a:spcPts val="0"/>
              </a:spcBef>
              <a:buFont typeface="Arial" pitchFamily="34" charset="0"/>
              <a:buChar char="•"/>
              <a:defRPr/>
            </a:pPr>
            <a:r>
              <a:rPr lang="en-US" dirty="0">
                <a:latin typeface="Agency FB" panose="020B0503020202020204" pitchFamily="34" charset="0"/>
              </a:rPr>
              <a:t>Nifa.usda.gov/extension</a:t>
            </a:r>
          </a:p>
          <a:p>
            <a:pPr>
              <a:defRPr/>
            </a:pPr>
            <a:endParaRPr lang="en-US" dirty="0">
              <a:latin typeface="Agency FB" panose="020B0503020202020204" pitchFamily="34" charset="0"/>
            </a:endParaRPr>
          </a:p>
          <a:p>
            <a:pPr>
              <a:defRPr/>
            </a:pPr>
            <a:r>
              <a:rPr lang="en-US" dirty="0">
                <a:latin typeface="Agency FB" panose="020B0503020202020204" pitchFamily="34" charset="0"/>
              </a:rPr>
              <a:t>1 Minute</a:t>
            </a:r>
          </a:p>
        </p:txBody>
      </p:sp>
      <p:sp>
        <p:nvSpPr>
          <p:cNvPr id="60420" name="Slide Number Placeholder 3">
            <a:extLst>
              <a:ext uri="{FF2B5EF4-FFF2-40B4-BE49-F238E27FC236}">
                <a16:creationId xmlns:a16="http://schemas.microsoft.com/office/drawing/2014/main" id="{D2D1C86B-9DB3-4E5F-BD89-AB4A5C5E37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B8FF14-2BB8-4989-8489-179A7AC0722C}" type="slidenum">
              <a:rPr lang="en-US" altLang="en-US" sz="1200"/>
              <a:pPr/>
              <a:t>24</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64774FB-1A1B-47E3-8BE7-98A5035D23AB}"/>
              </a:ext>
            </a:extLst>
          </p:cNvPr>
          <p:cNvSpPr>
            <a:spLocks noGrp="1" noRot="1" noChangeAspect="1" noTextEdit="1"/>
          </p:cNvSpPr>
          <p:nvPr>
            <p:ph type="sldImg"/>
          </p:nvPr>
        </p:nvSpPr>
        <p:spPr>
          <a:xfrm>
            <a:off x="417513" y="701675"/>
            <a:ext cx="6242050" cy="3511550"/>
          </a:xfrm>
          <a:ln/>
        </p:spPr>
      </p:sp>
      <p:sp>
        <p:nvSpPr>
          <p:cNvPr id="61443" name="Notes Placeholder 2">
            <a:extLst>
              <a:ext uri="{FF2B5EF4-FFF2-40B4-BE49-F238E27FC236}">
                <a16:creationId xmlns:a16="http://schemas.microsoft.com/office/drawing/2014/main" id="{7398326D-14AE-42FB-B3F7-3703237EB3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Ask the participants, how many of them know about  the Snowball effect?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Allow 2-3 participants to answer</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2 Minutes </a:t>
            </a:r>
          </a:p>
          <a:p>
            <a:endParaRPr lang="en-US" altLang="en-US">
              <a:latin typeface="Agency FB" panose="020B0503020202020204" pitchFamily="34" charset="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C1C4E9AD-DC29-4E69-8F55-5B3717FBF2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0B086A-445C-42A2-824E-0284BE550D37}" type="slidenum">
              <a:rPr lang="en-US" altLang="en-US" sz="1200"/>
              <a:pPr/>
              <a:t>25</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7CF49EA-AB47-4C10-BAFB-05DD53572616}"/>
              </a:ext>
            </a:extLst>
          </p:cNvPr>
          <p:cNvSpPr>
            <a:spLocks noGrp="1" noRot="1" noChangeAspect="1" noTextEdit="1"/>
          </p:cNvSpPr>
          <p:nvPr>
            <p:ph type="sldImg"/>
          </p:nvPr>
        </p:nvSpPr>
        <p:spPr>
          <a:xfrm>
            <a:off x="417513" y="701675"/>
            <a:ext cx="6242050" cy="3511550"/>
          </a:xfrm>
          <a:ln/>
        </p:spPr>
      </p:sp>
      <p:sp>
        <p:nvSpPr>
          <p:cNvPr id="62467" name="Notes Placeholder 2">
            <a:extLst>
              <a:ext uri="{FF2B5EF4-FFF2-40B4-BE49-F238E27FC236}">
                <a16:creationId xmlns:a16="http://schemas.microsoft.com/office/drawing/2014/main" id="{A6A2DD8E-6DE5-49A7-837B-CF1B9FE58F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latin typeface="Agency FB" panose="020B0503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gency FB" panose="020B0503020202020204" pitchFamily="34" charset="0"/>
              <a:ea typeface="ＭＳ Ｐゴシック" panose="020B0600070205080204" pitchFamily="34" charset="-128"/>
            </a:endParaRPr>
          </a:p>
          <a:p>
            <a:pPr>
              <a:buFontTx/>
              <a:buChar char="•"/>
            </a:pPr>
            <a:r>
              <a:rPr lang="en-US" altLang="en-US">
                <a:latin typeface="Agency FB" panose="020B0503020202020204" pitchFamily="34" charset="0"/>
                <a:ea typeface="ＭＳ Ｐゴシック" panose="020B0600070205080204" pitchFamily="34" charset="-128"/>
              </a:rPr>
              <a:t>Using the </a:t>
            </a:r>
            <a:r>
              <a:rPr lang="en-US" altLang="en-US">
                <a:latin typeface="Agency FB" panose="020B0503020202020204" pitchFamily="34" charset="0"/>
                <a:ea typeface="ＭＳ Ｐゴシック" panose="020B0600070205080204" pitchFamily="34" charset="-128"/>
                <a:hlinkClick r:id="rId3"/>
              </a:rPr>
              <a:t>debt snowball method</a:t>
            </a:r>
            <a:endParaRPr lang="en-US" altLang="en-US">
              <a:latin typeface="Agency FB" panose="020B0503020202020204" pitchFamily="34" charset="0"/>
              <a:ea typeface="ＭＳ Ｐゴシック" panose="020B0600070205080204" pitchFamily="34" charset="-128"/>
            </a:endParaRPr>
          </a:p>
          <a:p>
            <a:pPr>
              <a:buFontTx/>
              <a:buChar char="•"/>
            </a:pPr>
            <a:r>
              <a:rPr lang="en-US" altLang="en-US">
                <a:latin typeface="Agency FB" panose="020B0503020202020204" pitchFamily="34" charset="0"/>
                <a:ea typeface="ＭＳ Ｐゴシック" panose="020B0600070205080204" pitchFamily="34" charset="-128"/>
              </a:rPr>
              <a:t> you would make minimum payments on everything except the medical bill. But let’s say you have an extra $500 each month because you took a side job and cut your expenses</a:t>
            </a:r>
          </a:p>
          <a:p>
            <a:r>
              <a:rPr lang="en-US" altLang="en-US">
                <a:latin typeface="Agency FB" panose="020B0503020202020204" pitchFamily="34" charset="0"/>
                <a:ea typeface="ＭＳ Ｐゴシック" panose="020B0600070205080204" pitchFamily="34" charset="-128"/>
              </a:rPr>
              <a:t> down to the bare minimum.</a:t>
            </a:r>
          </a:p>
          <a:p>
            <a:pPr>
              <a:buFontTx/>
              <a:buChar char="•"/>
            </a:pPr>
            <a:r>
              <a:rPr lang="en-US" altLang="en-US">
                <a:latin typeface="Agency FB" panose="020B0503020202020204" pitchFamily="34" charset="0"/>
                <a:ea typeface="ＭＳ Ｐゴシック" panose="020B0600070205080204" pitchFamily="34" charset="-128"/>
              </a:rPr>
              <a:t>Since you’re paying $550 a month on the medical bill (the $50 payment plus the extra $500), that debt will be gone in one month.</a:t>
            </a:r>
          </a:p>
          <a:p>
            <a:pPr>
              <a:buFontTx/>
              <a:buChar char="•"/>
            </a:pPr>
            <a:r>
              <a:rPr lang="en-US" altLang="en-US">
                <a:latin typeface="Agency FB" panose="020B0503020202020204" pitchFamily="34" charset="0"/>
                <a:ea typeface="ＭＳ Ｐゴシック" panose="020B0600070205080204" pitchFamily="34" charset="-128"/>
              </a:rPr>
              <a:t>Then, you can take the freed-up $550 and attack the credit card debt, paying a total of $613 ($550 plus the $63 minimum payment).</a:t>
            </a:r>
          </a:p>
          <a:p>
            <a:pPr>
              <a:buFontTx/>
              <a:buChar char="•"/>
            </a:pPr>
            <a:r>
              <a:rPr lang="en-US" altLang="en-US">
                <a:latin typeface="Agency FB" panose="020B0503020202020204" pitchFamily="34" charset="0"/>
                <a:ea typeface="ＭＳ Ｐゴシック" panose="020B0600070205080204" pitchFamily="34" charset="-128"/>
              </a:rPr>
              <a:t>In about four months, you’ll wave goodbye to that credit card. You’ve paid it off!</a:t>
            </a:r>
          </a:p>
          <a:p>
            <a:pPr>
              <a:buFontTx/>
              <a:buChar char="•"/>
            </a:pPr>
            <a:r>
              <a:rPr lang="en-US" altLang="en-US">
                <a:latin typeface="Agency FB" panose="020B0503020202020204" pitchFamily="34" charset="0"/>
                <a:ea typeface="ＭＳ Ｐゴシック" panose="020B0600070205080204" pitchFamily="34" charset="-128"/>
              </a:rPr>
              <a:t>Now, punch that car loan in the face to the tune of $748 a month. In 10 months, it’ll drive off into the sunset. Now you’re on fire!</a:t>
            </a:r>
          </a:p>
          <a:p>
            <a:pPr>
              <a:buFontTx/>
              <a:buChar char="•"/>
            </a:pPr>
            <a:r>
              <a:rPr lang="en-US" altLang="en-US">
                <a:latin typeface="Agency FB" panose="020B0503020202020204" pitchFamily="34" charset="0"/>
                <a:ea typeface="ＭＳ Ｐゴシック" panose="020B0600070205080204" pitchFamily="34" charset="-128"/>
              </a:rPr>
              <a:t>By the time you reach the student loan—which is your biggest debt—you can put $844 a month toward it.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2 Minutes</a:t>
            </a:r>
          </a:p>
        </p:txBody>
      </p:sp>
      <p:sp>
        <p:nvSpPr>
          <p:cNvPr id="62468" name="Slide Number Placeholder 3">
            <a:extLst>
              <a:ext uri="{FF2B5EF4-FFF2-40B4-BE49-F238E27FC236}">
                <a16:creationId xmlns:a16="http://schemas.microsoft.com/office/drawing/2014/main" id="{30744EDC-05C4-4757-9F91-ED22F96D48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93503D-066C-424B-B3F1-803CBD76836E}" type="slidenum">
              <a:rPr lang="en-US" altLang="en-US" sz="1200"/>
              <a:pPr/>
              <a:t>26</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5F70139-077E-499F-B3F7-41D05C5355D0}"/>
              </a:ext>
            </a:extLst>
          </p:cNvPr>
          <p:cNvSpPr>
            <a:spLocks noGrp="1" noRot="1" noChangeAspect="1" noTextEdit="1"/>
          </p:cNvSpPr>
          <p:nvPr>
            <p:ph type="sldImg"/>
          </p:nvPr>
        </p:nvSpPr>
        <p:spPr>
          <a:xfrm>
            <a:off x="417513" y="701675"/>
            <a:ext cx="6242050" cy="3511550"/>
          </a:xfrm>
          <a:ln/>
        </p:spPr>
      </p:sp>
      <p:sp>
        <p:nvSpPr>
          <p:cNvPr id="46083" name="Notes Placeholder 2">
            <a:extLst>
              <a:ext uri="{FF2B5EF4-FFF2-40B4-BE49-F238E27FC236}">
                <a16:creationId xmlns:a16="http://schemas.microsoft.com/office/drawing/2014/main" id="{5963C08F-5932-4C04-B6CC-A4E5D5FD03DB}"/>
              </a:ext>
            </a:extLst>
          </p:cNvPr>
          <p:cNvSpPr>
            <a:spLocks noGrp="1"/>
          </p:cNvSpPr>
          <p:nvPr>
            <p:ph type="body" idx="1"/>
          </p:nvPr>
        </p:nvSpPr>
        <p:spPr>
          <a:ln/>
        </p:spPr>
        <p:txBody>
          <a:bodyPr/>
          <a:lstStyle/>
          <a:p>
            <a:pPr marL="171450" indent="-171450">
              <a:lnSpc>
                <a:spcPct val="200000"/>
              </a:lnSpc>
              <a:buFont typeface="Wingdings" pitchFamily="2" charset="2"/>
              <a:buNone/>
              <a:defRPr/>
            </a:pPr>
            <a:r>
              <a:rPr lang="en-US" dirty="0">
                <a:solidFill>
                  <a:srgbClr val="FF0000"/>
                </a:solidFill>
                <a:latin typeface="Agency FB" pitchFamily="34" charset="0"/>
              </a:rPr>
              <a:t>Read  and Explain Slide </a:t>
            </a:r>
          </a:p>
          <a:p>
            <a:pPr marL="171450" indent="-171450">
              <a:lnSpc>
                <a:spcPct val="200000"/>
              </a:lnSpc>
              <a:buFont typeface="Wingdings" pitchFamily="2" charset="2"/>
              <a:buChar char="q"/>
              <a:defRPr/>
            </a:pPr>
            <a:endParaRPr lang="en-US" b="1" dirty="0">
              <a:solidFill>
                <a:srgbClr val="FF0000"/>
              </a:solidFill>
              <a:latin typeface="Agency FB" pitchFamily="34" charset="0"/>
            </a:endParaRPr>
          </a:p>
          <a:p>
            <a:pPr marL="171450" indent="-171450">
              <a:lnSpc>
                <a:spcPct val="200000"/>
              </a:lnSpc>
              <a:buFont typeface="Wingdings" pitchFamily="2" charset="2"/>
              <a:buChar char="q"/>
              <a:defRPr/>
            </a:pPr>
            <a:endParaRPr lang="en-US" b="1" dirty="0">
              <a:solidFill>
                <a:srgbClr val="FF0000"/>
              </a:solidFill>
              <a:latin typeface="Agency FB" pitchFamily="34" charset="0"/>
            </a:endParaRPr>
          </a:p>
          <a:p>
            <a:pPr marL="171450" indent="-171450">
              <a:lnSpc>
                <a:spcPct val="200000"/>
              </a:lnSpc>
              <a:buFont typeface="Wingdings" pitchFamily="2" charset="2"/>
              <a:buChar char="q"/>
              <a:defRPr/>
            </a:pPr>
            <a:r>
              <a:rPr lang="en-US" b="1" dirty="0">
                <a:solidFill>
                  <a:srgbClr val="FF0000"/>
                </a:solidFill>
                <a:latin typeface="Agency FB" pitchFamily="34" charset="0"/>
              </a:rPr>
              <a:t>Ads </a:t>
            </a:r>
          </a:p>
          <a:p>
            <a:pPr marL="628650" lvl="1" indent="-171450">
              <a:buFontTx/>
              <a:buChar char="•"/>
              <a:defRPr/>
            </a:pPr>
            <a:r>
              <a:rPr lang="en-US" dirty="0">
                <a:latin typeface="Agency FB" pitchFamily="34" charset="0"/>
              </a:rPr>
              <a:t>WE CAN REMOVE BANKRUPTCIES, JUDMENTS, LIENS, AND BAD LOANS FROM YOUR CREDIT FILE FOREVER!</a:t>
            </a:r>
          </a:p>
          <a:p>
            <a:pPr marL="628650" lvl="1" indent="-171450">
              <a:buFontTx/>
              <a:buChar char="•"/>
              <a:defRPr/>
            </a:pPr>
            <a:endParaRPr lang="en-US" dirty="0">
              <a:latin typeface="Agency FB" pitchFamily="34" charset="0"/>
            </a:endParaRPr>
          </a:p>
          <a:p>
            <a:pPr marL="628650" lvl="1" indent="-171450">
              <a:buFontTx/>
              <a:buChar char="•"/>
              <a:defRPr/>
            </a:pPr>
            <a:r>
              <a:rPr lang="en-US" dirty="0">
                <a:latin typeface="Agency FB" pitchFamily="34" charset="0"/>
              </a:rPr>
              <a:t>CREDIT PROBLEMS? NO PROBLEM!</a:t>
            </a:r>
          </a:p>
          <a:p>
            <a:pPr marL="628650" lvl="1" indent="-171450">
              <a:buFontTx/>
              <a:buChar char="•"/>
              <a:defRPr/>
            </a:pPr>
            <a:endParaRPr lang="en-US" dirty="0">
              <a:latin typeface="Agency FB" pitchFamily="34" charset="0"/>
            </a:endParaRPr>
          </a:p>
          <a:p>
            <a:pPr marL="628650" lvl="1" indent="-171450">
              <a:buFontTx/>
              <a:buChar char="•"/>
              <a:defRPr/>
            </a:pPr>
            <a:r>
              <a:rPr lang="en-US" dirty="0">
                <a:latin typeface="Agency FB" pitchFamily="34" charset="0"/>
              </a:rPr>
              <a:t>WE CAN ERASE YOUR BAD CREDIT-100% GUARANTEED</a:t>
            </a:r>
          </a:p>
          <a:p>
            <a:pPr marL="628650" lvl="1" indent="-171450">
              <a:buFontTx/>
              <a:buChar char="•"/>
              <a:defRPr/>
            </a:pPr>
            <a:endParaRPr lang="en-US" dirty="0">
              <a:latin typeface="Agency FB" pitchFamily="34" charset="0"/>
            </a:endParaRPr>
          </a:p>
          <a:p>
            <a:pPr marL="628650" lvl="1" indent="-171450">
              <a:buFontTx/>
              <a:buChar char="•"/>
              <a:defRPr/>
            </a:pPr>
            <a:r>
              <a:rPr lang="en-US" dirty="0">
                <a:latin typeface="Agency FB" pitchFamily="34" charset="0"/>
              </a:rPr>
              <a:t>CREATE A NEW CREDIT IDENTITY-LEGALLY</a:t>
            </a:r>
          </a:p>
          <a:p>
            <a:pPr>
              <a:defRPr/>
            </a:pPr>
            <a:endParaRPr lang="en-US" dirty="0"/>
          </a:p>
          <a:p>
            <a:pPr>
              <a:defRPr/>
            </a:pPr>
            <a:r>
              <a:rPr lang="en-US" dirty="0"/>
              <a:t>1 Minute </a:t>
            </a:r>
          </a:p>
        </p:txBody>
      </p:sp>
      <p:sp>
        <p:nvSpPr>
          <p:cNvPr id="63492" name="Slide Number Placeholder 3">
            <a:extLst>
              <a:ext uri="{FF2B5EF4-FFF2-40B4-BE49-F238E27FC236}">
                <a16:creationId xmlns:a16="http://schemas.microsoft.com/office/drawing/2014/main" id="{9B88296F-D8BC-4FBA-99E4-5AC3716C2F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E50D38-A639-4E03-9D72-96EBF0B6A6EE}" type="slidenum">
              <a:rPr lang="en-US" altLang="en-US" sz="1200"/>
              <a:pPr/>
              <a:t>27</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BEED7EB7-FE24-4AC7-9E42-B929DA31B57B}"/>
              </a:ext>
            </a:extLst>
          </p:cNvPr>
          <p:cNvSpPr>
            <a:spLocks noGrp="1" noRot="1" noChangeAspect="1" noTextEdit="1"/>
          </p:cNvSpPr>
          <p:nvPr>
            <p:ph type="sldImg"/>
          </p:nvPr>
        </p:nvSpPr>
        <p:spPr>
          <a:xfrm>
            <a:off x="417513" y="701675"/>
            <a:ext cx="6242050" cy="3511550"/>
          </a:xfrm>
          <a:ln/>
        </p:spPr>
      </p:sp>
      <p:sp>
        <p:nvSpPr>
          <p:cNvPr id="64515" name="Notes Placeholder 2">
            <a:extLst>
              <a:ext uri="{FF2B5EF4-FFF2-40B4-BE49-F238E27FC236}">
                <a16:creationId xmlns:a16="http://schemas.microsoft.com/office/drawing/2014/main" id="{DD2346BF-A29E-4B47-A1B9-CBC1F7876C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pPr>
              <a:buFont typeface="Wingdings" panose="05000000000000000000" pitchFamily="2" charset="2"/>
              <a:buChar char="ü"/>
            </a:pPr>
            <a:r>
              <a:rPr lang="en-US" altLang="en-US" b="1">
                <a:solidFill>
                  <a:srgbClr val="00B0F0"/>
                </a:solidFill>
                <a:latin typeface="Agency FB" panose="020B0503020202020204" pitchFamily="34" charset="0"/>
                <a:ea typeface="ＭＳ Ｐゴシック" panose="020B0600070205080204" pitchFamily="34" charset="-128"/>
              </a:rPr>
              <a:t>Questions to ask</a:t>
            </a:r>
          </a:p>
          <a:p>
            <a:pPr marL="914400" lvl="1" indent="-457200">
              <a:lnSpc>
                <a:spcPct val="150000"/>
              </a:lnSpc>
              <a:buFontTx/>
              <a:buChar char="•"/>
            </a:pPr>
            <a:r>
              <a:rPr lang="en-US" altLang="en-US">
                <a:latin typeface="Agency FB" panose="020B0503020202020204" pitchFamily="34" charset="0"/>
                <a:ea typeface="ＭＳ Ｐゴシック" panose="020B0600070205080204" pitchFamily="34" charset="-128"/>
              </a:rPr>
              <a:t>What services do you offer?</a:t>
            </a:r>
          </a:p>
          <a:p>
            <a:pPr marL="914400" lvl="1" indent="-457200">
              <a:lnSpc>
                <a:spcPct val="150000"/>
              </a:lnSpc>
              <a:buFontTx/>
              <a:buChar char="•"/>
            </a:pPr>
            <a:r>
              <a:rPr lang="en-US" altLang="en-US">
                <a:latin typeface="Agency FB" panose="020B0503020202020204" pitchFamily="34" charset="0"/>
                <a:ea typeface="ＭＳ Ｐゴシック" panose="020B0600070205080204" pitchFamily="34" charset="-128"/>
              </a:rPr>
              <a:t>Do you offer information or materials?</a:t>
            </a:r>
          </a:p>
          <a:p>
            <a:pPr marL="914400" lvl="1" indent="-457200">
              <a:lnSpc>
                <a:spcPct val="150000"/>
              </a:lnSpc>
              <a:buFontTx/>
              <a:buChar char="•"/>
            </a:pPr>
            <a:r>
              <a:rPr lang="en-US" altLang="en-US">
                <a:latin typeface="Agency FB" panose="020B0503020202020204" pitchFamily="34" charset="0"/>
                <a:ea typeface="ＭＳ Ｐゴシック" panose="020B0600070205080204" pitchFamily="34" charset="-128"/>
              </a:rPr>
              <a:t>What are your fees?</a:t>
            </a:r>
          </a:p>
          <a:p>
            <a:pPr marL="914400" lvl="1" indent="-457200">
              <a:lnSpc>
                <a:spcPct val="150000"/>
              </a:lnSpc>
              <a:buFontTx/>
              <a:buChar char="•"/>
            </a:pPr>
            <a:r>
              <a:rPr lang="en-US" altLang="en-US">
                <a:latin typeface="Agency FB" panose="020B0503020202020204" pitchFamily="34" charset="0"/>
                <a:ea typeface="ＭＳ Ｐゴシック" panose="020B0600070205080204" pitchFamily="34" charset="-128"/>
              </a:rPr>
              <a:t>What if you can afford to pay all at once?</a:t>
            </a:r>
          </a:p>
          <a:p>
            <a:pPr marL="914400" lvl="1" indent="-457200">
              <a:lnSpc>
                <a:spcPct val="150000"/>
              </a:lnSpc>
              <a:buFontTx/>
              <a:buChar char="•"/>
            </a:pPr>
            <a:r>
              <a:rPr lang="en-US" altLang="en-US">
                <a:latin typeface="Agency FB" panose="020B0503020202020204" pitchFamily="34" charset="0"/>
                <a:ea typeface="ＭＳ Ｐゴシック" panose="020B0600070205080204" pitchFamily="34" charset="-128"/>
              </a:rPr>
              <a:t>Is there a written agreement or contract</a:t>
            </a:r>
          </a:p>
          <a:p>
            <a:pPr marL="914400" lvl="1" indent="-457200">
              <a:lnSpc>
                <a:spcPct val="150000"/>
              </a:lnSpc>
              <a:buFontTx/>
              <a:buChar char="•"/>
            </a:pPr>
            <a:r>
              <a:rPr lang="en-US" altLang="en-US">
                <a:latin typeface="Agency FB" panose="020B0503020202020204" pitchFamily="34" charset="0"/>
                <a:ea typeface="ＭＳ Ｐゴシック" panose="020B0600070205080204" pitchFamily="34" charset="-128"/>
              </a:rPr>
              <a:t>Are you license to operate?</a:t>
            </a:r>
          </a:p>
          <a:p>
            <a:pPr marL="914400" lvl="1" indent="-457200">
              <a:lnSpc>
                <a:spcPct val="150000"/>
              </a:lnSpc>
              <a:buFontTx/>
              <a:buChar char="•"/>
            </a:pPr>
            <a:r>
              <a:rPr lang="en-US" altLang="en-US">
                <a:latin typeface="Agency FB" panose="020B0503020202020204" pitchFamily="34" charset="0"/>
                <a:ea typeface="ＭＳ Ｐゴシック" panose="020B0600070205080204" pitchFamily="34" charset="-128"/>
              </a:rPr>
              <a:t>What do you have in place for privacy?  </a:t>
            </a:r>
          </a:p>
          <a:p>
            <a:endParaRPr lang="en-US" altLang="en-US">
              <a:latin typeface="Arial" panose="020B0604020202020204" pitchFamily="34" charset="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50B47CB0-50FD-4170-B511-69CD206339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38DAC9-48AA-450D-A870-9C43DC2E743D}" type="slidenum">
              <a:rPr lang="en-US" altLang="en-US" sz="1200"/>
              <a:pPr/>
              <a:t>28</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A77473C-AF0A-4399-8672-BCCA13C2BC1F}"/>
              </a:ext>
            </a:extLst>
          </p:cNvPr>
          <p:cNvSpPr>
            <a:spLocks noGrp="1" noRot="1" noChangeAspect="1" noTextEdit="1"/>
          </p:cNvSpPr>
          <p:nvPr>
            <p:ph type="sldImg"/>
          </p:nvPr>
        </p:nvSpPr>
        <p:spPr>
          <a:xfrm>
            <a:off x="417513" y="701675"/>
            <a:ext cx="6242050" cy="3511550"/>
          </a:xfrm>
          <a:ln/>
        </p:spPr>
      </p:sp>
      <p:sp>
        <p:nvSpPr>
          <p:cNvPr id="65539" name="Notes Placeholder 2">
            <a:extLst>
              <a:ext uri="{FF2B5EF4-FFF2-40B4-BE49-F238E27FC236}">
                <a16:creationId xmlns:a16="http://schemas.microsoft.com/office/drawing/2014/main" id="{E952DC59-0035-471C-9319-BAD792F2A7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Agency FB" panose="020B0503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r>
              <a:rPr lang="en-US" altLang="en-US" b="1">
                <a:latin typeface="Agency FB" panose="020B0503020202020204" pitchFamily="34" charset="0"/>
                <a:ea typeface="ＭＳ Ｐゴシック" panose="020B0600070205080204" pitchFamily="34" charset="-128"/>
              </a:rPr>
              <a:t>Your Responsibilities</a:t>
            </a:r>
          </a:p>
        </p:txBody>
      </p:sp>
      <p:sp>
        <p:nvSpPr>
          <p:cNvPr id="65540" name="Slide Number Placeholder 3">
            <a:extLst>
              <a:ext uri="{FF2B5EF4-FFF2-40B4-BE49-F238E27FC236}">
                <a16:creationId xmlns:a16="http://schemas.microsoft.com/office/drawing/2014/main" id="{80F877CC-57C3-489C-955C-4CB17A41D6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95FE47-FA8C-4B97-AB47-CC9639C5B69D}" type="slidenum">
              <a:rPr lang="en-US" altLang="en-US" sz="1200"/>
              <a:pPr/>
              <a:t>29</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13D67B3-6A31-4006-B35D-67D85A6AA1DB}"/>
              </a:ext>
            </a:extLst>
          </p:cNvPr>
          <p:cNvSpPr>
            <a:spLocks noGrp="1" noRot="1" noChangeAspect="1" noTextEdit="1"/>
          </p:cNvSpPr>
          <p:nvPr>
            <p:ph type="sldImg"/>
          </p:nvPr>
        </p:nvSpPr>
        <p:spPr>
          <a:xfrm>
            <a:off x="417513" y="701675"/>
            <a:ext cx="6242050" cy="3511550"/>
          </a:xfrm>
          <a:ln/>
        </p:spPr>
      </p:sp>
      <p:sp>
        <p:nvSpPr>
          <p:cNvPr id="66563" name="Notes Placeholder 2">
            <a:extLst>
              <a:ext uri="{FF2B5EF4-FFF2-40B4-BE49-F238E27FC236}">
                <a16:creationId xmlns:a16="http://schemas.microsoft.com/office/drawing/2014/main" id="{2A0F0485-81CD-4FB6-B798-74310F13AA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Ask the participants, how many of them are familiar with any of the above Acts?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Allow 2-3 participants to answer</a:t>
            </a:r>
          </a:p>
          <a:p>
            <a:endParaRPr lang="en-US" altLang="en-US" b="1">
              <a:latin typeface="Agency FB" panose="020B0503020202020204" pitchFamily="34" charset="0"/>
              <a:ea typeface="ＭＳ Ｐゴシック" panose="020B0600070205080204" pitchFamily="34" charset="-128"/>
            </a:endParaRPr>
          </a:p>
          <a:p>
            <a:pPr>
              <a:buFontTx/>
              <a:buChar char="•"/>
            </a:pPr>
            <a:r>
              <a:rPr lang="en-US" altLang="en-US" b="1">
                <a:latin typeface="Agency FB" panose="020B0503020202020204" pitchFamily="34" charset="0"/>
                <a:ea typeface="ＭＳ Ｐゴシック" panose="020B0600070205080204" pitchFamily="34" charset="-128"/>
              </a:rPr>
              <a:t>Truth in Lending Act </a:t>
            </a:r>
            <a:r>
              <a:rPr lang="en-US" altLang="en-US">
                <a:latin typeface="Agency FB" panose="020B0503020202020204" pitchFamily="34" charset="0"/>
                <a:ea typeface="ＭＳ Ｐゴシック" panose="020B0600070205080204" pitchFamily="34" charset="-128"/>
              </a:rPr>
              <a:t>(1968) Ensures consumers are fully informed about cost and conditions of borrowing.</a:t>
            </a:r>
          </a:p>
          <a:p>
            <a:pPr>
              <a:buFontTx/>
              <a:buChar char="•"/>
            </a:pPr>
            <a:r>
              <a:rPr lang="en-US" altLang="en-US" b="1">
                <a:latin typeface="Agency FB" panose="020B0503020202020204" pitchFamily="34" charset="0"/>
                <a:ea typeface="ＭＳ Ｐゴシック" panose="020B0600070205080204" pitchFamily="34" charset="-128"/>
              </a:rPr>
              <a:t>Fair Credit Reporting Act </a:t>
            </a:r>
            <a:r>
              <a:rPr lang="en-US" altLang="en-US">
                <a:latin typeface="Agency FB" panose="020B0503020202020204" pitchFamily="34" charset="0"/>
                <a:ea typeface="ＭＳ Ｐゴシック" panose="020B0600070205080204" pitchFamily="34" charset="-128"/>
              </a:rPr>
              <a:t>(1970) = Protects the privacy and accuracy of information in a credit check.</a:t>
            </a:r>
          </a:p>
          <a:p>
            <a:pPr>
              <a:buFontTx/>
              <a:buChar char="•"/>
            </a:pPr>
            <a:r>
              <a:rPr lang="en-US" altLang="en-US" b="1">
                <a:latin typeface="Agency FB" panose="020B0503020202020204" pitchFamily="34" charset="0"/>
                <a:ea typeface="ＭＳ Ｐゴシック" panose="020B0600070205080204" pitchFamily="34" charset="-128"/>
              </a:rPr>
              <a:t>Equal Opportunity Act </a:t>
            </a:r>
            <a:r>
              <a:rPr lang="en-US" altLang="en-US">
                <a:latin typeface="Agency FB" panose="020B0503020202020204" pitchFamily="34" charset="0"/>
                <a:ea typeface="ＭＳ Ｐゴシック" panose="020B0600070205080204" pitchFamily="34" charset="-128"/>
              </a:rPr>
              <a:t>(1974) = Prohibits discrimination in giving credit on the basis of sex, race, color, religion, national origin, marital status, age, or receipt of public   </a:t>
            </a:r>
          </a:p>
          <a:p>
            <a:r>
              <a:rPr lang="en-US" altLang="en-US">
                <a:latin typeface="Agency FB" panose="020B0503020202020204" pitchFamily="34" charset="0"/>
                <a:ea typeface="ＭＳ Ｐゴシック" panose="020B0600070205080204" pitchFamily="34" charset="-128"/>
              </a:rPr>
              <a:t>  assistance.</a:t>
            </a:r>
          </a:p>
          <a:p>
            <a:pPr>
              <a:buFontTx/>
              <a:buChar char="•"/>
            </a:pPr>
            <a:r>
              <a:rPr lang="en-US" altLang="en-US" b="1">
                <a:latin typeface="Agency FB" panose="020B0503020202020204" pitchFamily="34" charset="0"/>
                <a:ea typeface="ＭＳ Ｐゴシック" panose="020B0600070205080204" pitchFamily="34" charset="-128"/>
              </a:rPr>
              <a:t>Fair Credit Billing Act </a:t>
            </a:r>
            <a:r>
              <a:rPr lang="en-US" altLang="en-US">
                <a:latin typeface="Agency FB" panose="020B0503020202020204" pitchFamily="34" charset="0"/>
                <a:ea typeface="ＭＳ Ｐゴシック" panose="020B0600070205080204" pitchFamily="34" charset="-128"/>
              </a:rPr>
              <a:t>(1974) = Sets up a procedure for the quick correction of mistakes that appear on consumer credit accounts.</a:t>
            </a:r>
          </a:p>
          <a:p>
            <a:pPr>
              <a:buFontTx/>
              <a:buChar char="•"/>
            </a:pPr>
            <a:r>
              <a:rPr lang="en-US" altLang="en-US" b="1">
                <a:latin typeface="Agency FB" panose="020B0503020202020204" pitchFamily="34" charset="0"/>
                <a:ea typeface="ＭＳ Ｐゴシック" panose="020B0600070205080204" pitchFamily="34" charset="-128"/>
              </a:rPr>
              <a:t>Fair Debt Collection Practices Act </a:t>
            </a:r>
            <a:r>
              <a:rPr lang="en-US" altLang="en-US">
                <a:latin typeface="Agency FB" panose="020B0503020202020204" pitchFamily="34" charset="0"/>
                <a:ea typeface="ＭＳ Ｐゴシック" panose="020B0600070205080204" pitchFamily="34" charset="-128"/>
              </a:rPr>
              <a:t>(1977) = Prevents abuse by professional debt collectors, and applies to anyone employed to collect debts owed to others does not apply to banks or other businesses collecting their own accounts.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2 Minutes</a:t>
            </a:r>
          </a:p>
        </p:txBody>
      </p:sp>
      <p:sp>
        <p:nvSpPr>
          <p:cNvPr id="66564" name="Slide Number Placeholder 3">
            <a:extLst>
              <a:ext uri="{FF2B5EF4-FFF2-40B4-BE49-F238E27FC236}">
                <a16:creationId xmlns:a16="http://schemas.microsoft.com/office/drawing/2014/main" id="{B4866AFC-11A1-458F-A867-6B8FA6E9EC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5DF1F4-27E4-4FDE-A9E0-332D5D9C93CB}" type="slidenum">
              <a:rPr lang="en-US" altLang="en-US" sz="1200"/>
              <a:pPr/>
              <a:t>30</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B7629DB-B17D-4397-80D6-366310D3FF84}"/>
              </a:ext>
            </a:extLst>
          </p:cNvPr>
          <p:cNvSpPr>
            <a:spLocks noGrp="1" noRot="1" noChangeAspect="1" noTextEdit="1"/>
          </p:cNvSpPr>
          <p:nvPr>
            <p:ph type="sldImg"/>
          </p:nvPr>
        </p:nvSpPr>
        <p:spPr>
          <a:xfrm>
            <a:off x="417513" y="701675"/>
            <a:ext cx="6242050" cy="3511550"/>
          </a:xfrm>
          <a:ln/>
        </p:spPr>
      </p:sp>
      <p:sp>
        <p:nvSpPr>
          <p:cNvPr id="67587" name="Notes Placeholder 2">
            <a:extLst>
              <a:ext uri="{FF2B5EF4-FFF2-40B4-BE49-F238E27FC236}">
                <a16:creationId xmlns:a16="http://schemas.microsoft.com/office/drawing/2014/main" id="{A50E0AA9-3532-41D1-8B2D-44FD75C756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pPr eaLnBrk="1" hangingPunct="1"/>
            <a:r>
              <a:rPr lang="en-US" altLang="en-US" b="1">
                <a:latin typeface="Agency FB" panose="020B0503020202020204" pitchFamily="34" charset="0"/>
                <a:ea typeface="ＭＳ Ｐゴシック" panose="020B0600070205080204" pitchFamily="34" charset="-128"/>
              </a:rPr>
              <a:t>Sample Dispute Letter</a:t>
            </a:r>
          </a:p>
          <a:p>
            <a:pPr eaLnBrk="1" hangingPunct="1"/>
            <a:endParaRPr lang="en-US" altLang="en-US" b="1">
              <a:latin typeface="Agency FB" panose="020B0503020202020204" pitchFamily="34" charset="0"/>
              <a:ea typeface="ＭＳ Ｐゴシック" panose="020B0600070205080204" pitchFamily="34" charset="-128"/>
            </a:endParaRPr>
          </a:p>
          <a:p>
            <a:pPr eaLnBrk="1" hangingPunct="1"/>
            <a:r>
              <a:rPr lang="en-US" altLang="en-US">
                <a:latin typeface="Agency FB" panose="020B0503020202020204" pitchFamily="34" charset="0"/>
                <a:ea typeface="ＭＳ Ｐゴシック" panose="020B0600070205080204" pitchFamily="34" charset="-128"/>
              </a:rPr>
              <a:t>1 Minute</a:t>
            </a:r>
          </a:p>
        </p:txBody>
      </p:sp>
      <p:sp>
        <p:nvSpPr>
          <p:cNvPr id="67588" name="Slide Number Placeholder 3">
            <a:extLst>
              <a:ext uri="{FF2B5EF4-FFF2-40B4-BE49-F238E27FC236}">
                <a16:creationId xmlns:a16="http://schemas.microsoft.com/office/drawing/2014/main" id="{853E1E79-1592-4C29-8F63-D15ACA7DDF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E6E983-926F-4D0E-BEB4-F14625EA740B}" type="slidenum">
              <a:rPr lang="en-US" altLang="en-US" sz="1200"/>
              <a:pPr/>
              <a:t>31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9E2BFFE-A43E-4DBC-83F5-59593207D5F7}"/>
              </a:ext>
            </a:extLst>
          </p:cNvPr>
          <p:cNvSpPr>
            <a:spLocks noGrp="1" noRot="1" noChangeAspect="1" noTextEdit="1"/>
          </p:cNvSpPr>
          <p:nvPr>
            <p:ph type="sldImg"/>
          </p:nvPr>
        </p:nvSpPr>
        <p:spPr>
          <a:xfrm>
            <a:off x="417513" y="701675"/>
            <a:ext cx="6242050" cy="3511550"/>
          </a:xfrm>
          <a:ln/>
        </p:spPr>
      </p:sp>
      <p:sp>
        <p:nvSpPr>
          <p:cNvPr id="40963" name="Notes Placeholder 2">
            <a:extLst>
              <a:ext uri="{FF2B5EF4-FFF2-40B4-BE49-F238E27FC236}">
                <a16:creationId xmlns:a16="http://schemas.microsoft.com/office/drawing/2014/main" id="{61978F68-1EAB-4E1B-AFA5-FB0439446A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1 minute</a:t>
            </a:r>
          </a:p>
          <a:p>
            <a:endParaRPr lang="en-US" altLang="en-US">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6B22F73A-989D-4463-967A-D9F6AF8627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2F10C2-2038-49C0-B011-911FA3DD8DC6}" type="slidenum">
              <a:rPr lang="en-US" altLang="en-US" sz="1200"/>
              <a:pPr/>
              <a:t>5</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EF3443E-B0AB-412B-87A1-7737394E0ADB}"/>
              </a:ext>
            </a:extLst>
          </p:cNvPr>
          <p:cNvSpPr>
            <a:spLocks noGrp="1" noRot="1" noChangeAspect="1" noTextEdit="1"/>
          </p:cNvSpPr>
          <p:nvPr>
            <p:ph type="sldImg"/>
          </p:nvPr>
        </p:nvSpPr>
        <p:spPr>
          <a:xfrm>
            <a:off x="417513" y="701675"/>
            <a:ext cx="6242050" cy="3511550"/>
          </a:xfrm>
          <a:ln/>
        </p:spPr>
      </p:sp>
      <p:sp>
        <p:nvSpPr>
          <p:cNvPr id="68611" name="Notes Placeholder 2">
            <a:extLst>
              <a:ext uri="{FF2B5EF4-FFF2-40B4-BE49-F238E27FC236}">
                <a16:creationId xmlns:a16="http://schemas.microsoft.com/office/drawing/2014/main" id="{199F701F-D95C-43B9-B2E8-661B46CE23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gency FB" panose="020B0503020202020204" pitchFamily="34" charset="0"/>
                <a:ea typeface="ＭＳ Ｐゴシック" panose="020B0600070205080204" pitchFamily="34" charset="-128"/>
              </a:rPr>
              <a:t>Read Slide</a:t>
            </a:r>
          </a:p>
          <a:p>
            <a:endParaRPr lang="en-US" altLang="en-US" b="1" dirty="0">
              <a:latin typeface="Agency FB" panose="020B0503020202020204" pitchFamily="34" charset="0"/>
              <a:ea typeface="ＭＳ Ｐゴシック" panose="020B0600070205080204" pitchFamily="34" charset="-128"/>
            </a:endParaRPr>
          </a:p>
          <a:p>
            <a:r>
              <a:rPr lang="en-US" altLang="en-US" b="1" dirty="0">
                <a:latin typeface="Agency FB" panose="020B0503020202020204" pitchFamily="34" charset="0"/>
                <a:ea typeface="ＭＳ Ｐゴシック" panose="020B0600070205080204" pitchFamily="34" charset="-128"/>
              </a:rPr>
              <a:t>Resources</a:t>
            </a:r>
            <a:r>
              <a:rPr lang="en-US" altLang="en-US" dirty="0">
                <a:latin typeface="Arial" panose="020B0604020202020204" pitchFamily="34" charset="0"/>
                <a:ea typeface="ＭＳ Ｐゴシック" panose="020B0600070205080204" pitchFamily="34" charset="-128"/>
              </a:rPr>
              <a:t> </a:t>
            </a:r>
          </a:p>
        </p:txBody>
      </p:sp>
      <p:sp>
        <p:nvSpPr>
          <p:cNvPr id="68612" name="Slide Number Placeholder 3">
            <a:extLst>
              <a:ext uri="{FF2B5EF4-FFF2-40B4-BE49-F238E27FC236}">
                <a16:creationId xmlns:a16="http://schemas.microsoft.com/office/drawing/2014/main" id="{2C1BCCF4-6995-4D94-8C48-3D4FF85D09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72D454-5509-4841-AA2D-584CA6D89A93}" type="slidenum">
              <a:rPr lang="en-US" altLang="en-US" sz="1200"/>
              <a:pPr/>
              <a:t>32</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116C406-792D-4507-9B14-08565160DB64}"/>
              </a:ext>
            </a:extLst>
          </p:cNvPr>
          <p:cNvSpPr>
            <a:spLocks noGrp="1" noRot="1" noChangeAspect="1" noChangeArrowheads="1" noTextEdit="1"/>
          </p:cNvSpPr>
          <p:nvPr>
            <p:ph type="sldImg"/>
          </p:nvPr>
        </p:nvSpPr>
        <p:spPr>
          <a:xfrm>
            <a:off x="417513" y="701675"/>
            <a:ext cx="6242050" cy="3511550"/>
          </a:xfrm>
          <a:ln/>
        </p:spPr>
      </p:sp>
      <p:sp>
        <p:nvSpPr>
          <p:cNvPr id="38915" name="Notes Placeholder 2">
            <a:extLst>
              <a:ext uri="{FF2B5EF4-FFF2-40B4-BE49-F238E27FC236}">
                <a16:creationId xmlns:a16="http://schemas.microsoft.com/office/drawing/2014/main" id="{A3D55E35-F6EF-41A4-A8C1-A006C4A242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a:t>
            </a:r>
          </a:p>
        </p:txBody>
      </p:sp>
      <p:sp>
        <p:nvSpPr>
          <p:cNvPr id="38916" name="Slide Number Placeholder 3">
            <a:extLst>
              <a:ext uri="{FF2B5EF4-FFF2-40B4-BE49-F238E27FC236}">
                <a16:creationId xmlns:a16="http://schemas.microsoft.com/office/drawing/2014/main" id="{A9558A14-5330-4A44-A23A-62C6B0BFC4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2E572F-61DE-4EF2-8762-00FA97FF096C}" type="slidenum">
              <a:rPr lang="en-US" altLang="en-US" sz="1200"/>
              <a:pPr/>
              <a:t>34</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901DE1-B42E-48F5-8857-4E61EEBB4F1C}"/>
              </a:ext>
            </a:extLst>
          </p:cNvPr>
          <p:cNvSpPr>
            <a:spLocks noGrp="1" noRot="1" noChangeAspect="1" noTextEdit="1"/>
          </p:cNvSpPr>
          <p:nvPr>
            <p:ph type="sldImg"/>
          </p:nvPr>
        </p:nvSpPr>
        <p:spPr>
          <a:xfrm>
            <a:off x="417513" y="701675"/>
            <a:ext cx="6242050" cy="3511550"/>
          </a:xfrm>
          <a:ln/>
        </p:spPr>
      </p:sp>
      <p:sp>
        <p:nvSpPr>
          <p:cNvPr id="41987" name="Notes Placeholder 2">
            <a:extLst>
              <a:ext uri="{FF2B5EF4-FFF2-40B4-BE49-F238E27FC236}">
                <a16:creationId xmlns:a16="http://schemas.microsoft.com/office/drawing/2014/main" id="{2C2B6483-C794-41C5-B681-60EEBDBBE7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and Explain Slide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1 minute</a:t>
            </a:r>
          </a:p>
          <a:p>
            <a:endParaRPr lang="en-US" altLang="en-US" dirty="0">
              <a:latin typeface="Arial" panose="020B0604020202020204" pitchFamily="34" charset="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786AC0B2-0241-4F6C-9002-AEDE8300BF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92B280-2FE8-47D2-9FED-C0BB881D45FE}" type="slidenum">
              <a:rPr lang="en-US" altLang="en-US" sz="120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479636E-50F8-46A6-B237-D64434F2D147}"/>
              </a:ext>
            </a:extLst>
          </p:cNvPr>
          <p:cNvSpPr>
            <a:spLocks noGrp="1" noRot="1" noChangeAspect="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C490C9CD-BA4E-4BB0-A4F8-A405CDDE582E}"/>
              </a:ext>
            </a:extLst>
          </p:cNvPr>
          <p:cNvSpPr>
            <a:spLocks noGrp="1"/>
          </p:cNvSpPr>
          <p:nvPr>
            <p:ph type="body" idx="1"/>
          </p:nvPr>
        </p:nvSpPr>
        <p:spPr/>
        <p:txBody>
          <a:bodyPr/>
          <a:lstStyle/>
          <a:p>
            <a:pPr>
              <a:defRPr/>
            </a:pPr>
            <a:r>
              <a:rPr lang="en-US" dirty="0">
                <a:latin typeface="Agency FB" panose="020B0503020202020204" pitchFamily="34" charset="0"/>
              </a:rPr>
              <a:t>Read  and Explain Slide </a:t>
            </a:r>
          </a:p>
          <a:p>
            <a:pPr>
              <a:defRPr/>
            </a:pPr>
            <a:r>
              <a:rPr lang="en-US" dirty="0">
                <a:latin typeface="Agency FB" panose="020B0503020202020204" pitchFamily="34" charset="0"/>
              </a:rPr>
              <a:t>Explain what’s on the sample report </a:t>
            </a:r>
          </a:p>
          <a:p>
            <a:pPr>
              <a:defRPr/>
            </a:pPr>
            <a:endParaRPr lang="en-US" dirty="0">
              <a:latin typeface="Agency FB" panose="020B0503020202020204" pitchFamily="34" charset="0"/>
            </a:endParaRPr>
          </a:p>
          <a:p>
            <a:pPr>
              <a:defRPr/>
            </a:pPr>
            <a:r>
              <a:rPr lang="en-US" dirty="0">
                <a:latin typeface="Agency FB" panose="020B0503020202020204" pitchFamily="34" charset="0"/>
              </a:rPr>
              <a:t>Sample Credit Report</a:t>
            </a:r>
          </a:p>
          <a:p>
            <a:pPr marL="171450" indent="-171450">
              <a:buFont typeface="Arial" panose="020B0604020202020204" pitchFamily="34" charset="0"/>
              <a:buChar char="•"/>
              <a:defRPr/>
            </a:pPr>
            <a:r>
              <a:rPr lang="en-US" dirty="0">
                <a:latin typeface="Agency FB" panose="020B0503020202020204" pitchFamily="34" charset="0"/>
              </a:rPr>
              <a:t>A </a:t>
            </a:r>
            <a:r>
              <a:rPr lang="en-US" b="1" u="sng" dirty="0">
                <a:solidFill>
                  <a:srgbClr val="FF0000"/>
                </a:solidFill>
                <a:latin typeface="Agency FB" panose="020B0503020202020204" pitchFamily="34" charset="0"/>
              </a:rPr>
              <a:t>credit report </a:t>
            </a:r>
            <a:r>
              <a:rPr lang="en-US" dirty="0">
                <a:latin typeface="Agency FB" panose="020B0503020202020204" pitchFamily="34" charset="0"/>
              </a:rPr>
              <a:t>is a record of your credit activities. It lists any credit-card accounts or loans you may have, the balances, and how regularly you make your payments. It also shows if any action has been taken against you because of unpaid bills.</a:t>
            </a:r>
          </a:p>
          <a:p>
            <a:pPr marL="171450" indent="-171450">
              <a:buFont typeface="Wingdings" panose="05000000000000000000" pitchFamily="2" charset="2"/>
              <a:buChar char="q"/>
              <a:defRPr/>
            </a:pPr>
            <a:endParaRPr lang="en-US" dirty="0">
              <a:latin typeface="Agency FB" panose="020B0503020202020204" pitchFamily="34" charset="0"/>
            </a:endParaRPr>
          </a:p>
          <a:p>
            <a:pPr marL="171450" indent="-171450">
              <a:buFont typeface="Wingdings" panose="05000000000000000000" pitchFamily="2" charset="2"/>
              <a:buNone/>
              <a:defRPr/>
            </a:pPr>
            <a:r>
              <a:rPr lang="en-US" dirty="0">
                <a:latin typeface="Agency FB" panose="020B0503020202020204" pitchFamily="34" charset="0"/>
              </a:rPr>
              <a:t>2 Minutes </a:t>
            </a:r>
          </a:p>
        </p:txBody>
      </p:sp>
      <p:sp>
        <p:nvSpPr>
          <p:cNvPr id="43012" name="Slide Number Placeholder 3">
            <a:extLst>
              <a:ext uri="{FF2B5EF4-FFF2-40B4-BE49-F238E27FC236}">
                <a16:creationId xmlns:a16="http://schemas.microsoft.com/office/drawing/2014/main" id="{C1B43830-69A4-4CC4-9AB8-EE7A8DFD7D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2DFF69-FC79-4E05-8505-1C2588A88BC9}"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1DCE493-F9A1-43B2-82F4-412DA89F7336}"/>
              </a:ext>
            </a:extLst>
          </p:cNvPr>
          <p:cNvSpPr>
            <a:spLocks noGrp="1" noRot="1" noChangeAspect="1" noTextEdit="1"/>
          </p:cNvSpPr>
          <p:nvPr>
            <p:ph type="sldImg"/>
          </p:nvPr>
        </p:nvSpPr>
        <p:spPr>
          <a:xfrm>
            <a:off x="417513" y="701675"/>
            <a:ext cx="6242050" cy="3511550"/>
          </a:xfrm>
          <a:ln/>
        </p:spPr>
      </p:sp>
      <p:sp>
        <p:nvSpPr>
          <p:cNvPr id="44035" name="Notes Placeholder 2">
            <a:extLst>
              <a:ext uri="{FF2B5EF4-FFF2-40B4-BE49-F238E27FC236}">
                <a16:creationId xmlns:a16="http://schemas.microsoft.com/office/drawing/2014/main" id="{4EC3325B-449D-4E17-884D-BD8ECF0B29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and Explain Slide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gency FB" panose="020B0503020202020204" pitchFamily="34" charset="0"/>
                <a:ea typeface="ＭＳ Ｐゴシック" panose="020B0600070205080204" pitchFamily="34" charset="-128"/>
              </a:rPr>
              <a:t>Advantages</a:t>
            </a:r>
          </a:p>
          <a:p>
            <a:pPr lvl="1">
              <a:buFontTx/>
              <a:buChar char="•"/>
            </a:pPr>
            <a:r>
              <a:rPr lang="en-US" altLang="en-US" dirty="0">
                <a:latin typeface="Agency FB" panose="020B0503020202020204" pitchFamily="34" charset="0"/>
                <a:ea typeface="ＭＳ Ｐゴシック" panose="020B0600070205080204" pitchFamily="34" charset="-128"/>
              </a:rPr>
              <a:t>Able to buy needed items now </a:t>
            </a:r>
          </a:p>
          <a:p>
            <a:pPr lvl="1">
              <a:buFontTx/>
              <a:buChar char="•"/>
            </a:pPr>
            <a:r>
              <a:rPr lang="en-US" altLang="en-US" dirty="0">
                <a:latin typeface="Agency FB" panose="020B0503020202020204" pitchFamily="34" charset="0"/>
                <a:ea typeface="ＭＳ Ｐゴシック" panose="020B0600070205080204" pitchFamily="34" charset="-128"/>
              </a:rPr>
              <a:t>Don’t have to carry cash</a:t>
            </a:r>
          </a:p>
          <a:p>
            <a:pPr lvl="1">
              <a:buFontTx/>
              <a:buChar char="•"/>
            </a:pPr>
            <a:r>
              <a:rPr lang="en-US" altLang="en-US" dirty="0">
                <a:latin typeface="Agency FB" panose="020B0503020202020204" pitchFamily="34" charset="0"/>
                <a:ea typeface="ＭＳ Ｐゴシック" panose="020B0600070205080204" pitchFamily="34" charset="-128"/>
              </a:rPr>
              <a:t>Creates a record of purchases</a:t>
            </a:r>
          </a:p>
          <a:p>
            <a:pPr lvl="1">
              <a:buFontTx/>
              <a:buChar char="•"/>
            </a:pPr>
            <a:r>
              <a:rPr lang="en-US" altLang="en-US" dirty="0">
                <a:latin typeface="Agency FB" panose="020B0503020202020204" pitchFamily="34" charset="0"/>
                <a:ea typeface="ＭＳ Ｐゴシック" panose="020B0600070205080204" pitchFamily="34" charset="-128"/>
              </a:rPr>
              <a:t>More convenient than writing checks</a:t>
            </a:r>
          </a:p>
          <a:p>
            <a:pPr lvl="1">
              <a:buFontTx/>
              <a:buChar char="•"/>
            </a:pPr>
            <a:r>
              <a:rPr lang="en-US" altLang="en-US" dirty="0">
                <a:latin typeface="Agency FB" panose="020B0503020202020204" pitchFamily="34" charset="0"/>
                <a:ea typeface="ＭＳ Ｐゴシック" panose="020B0600070205080204" pitchFamily="34" charset="-128"/>
              </a:rPr>
              <a:t>Consolidates bills into one payment</a:t>
            </a:r>
          </a:p>
          <a:p>
            <a:r>
              <a:rPr lang="en-US" altLang="en-US" b="1" dirty="0">
                <a:latin typeface="Agency FB" panose="020B0503020202020204" pitchFamily="34" charset="0"/>
                <a:ea typeface="ＭＳ Ｐゴシック" panose="020B0600070205080204" pitchFamily="34" charset="-128"/>
              </a:rPr>
              <a:t>Advantages</a:t>
            </a:r>
          </a:p>
          <a:p>
            <a:pPr lvl="1">
              <a:buFontTx/>
              <a:buChar char="•"/>
            </a:pPr>
            <a:r>
              <a:rPr lang="en-US" altLang="en-US" dirty="0">
                <a:latin typeface="Agency FB" panose="020B0503020202020204" pitchFamily="34" charset="0"/>
                <a:ea typeface="ＭＳ Ｐゴシック" panose="020B0600070205080204" pitchFamily="34" charset="-128"/>
              </a:rPr>
              <a:t>Interest (higher cost of items)</a:t>
            </a:r>
          </a:p>
          <a:p>
            <a:pPr lvl="1">
              <a:buFontTx/>
              <a:buChar char="•"/>
            </a:pPr>
            <a:r>
              <a:rPr lang="en-US" altLang="en-US" dirty="0">
                <a:latin typeface="Agency FB" panose="020B0503020202020204" pitchFamily="34" charset="0"/>
                <a:ea typeface="ＭＳ Ｐゴシック" panose="020B0600070205080204" pitchFamily="34" charset="-128"/>
              </a:rPr>
              <a:t>May require additional fees</a:t>
            </a:r>
          </a:p>
          <a:p>
            <a:pPr lvl="1">
              <a:buFontTx/>
              <a:buChar char="•"/>
            </a:pPr>
            <a:r>
              <a:rPr lang="en-US" altLang="en-US" dirty="0">
                <a:latin typeface="Agency FB" panose="020B0503020202020204" pitchFamily="34" charset="0"/>
                <a:ea typeface="ＭＳ Ｐゴシック" panose="020B0600070205080204" pitchFamily="34" charset="-128"/>
              </a:rPr>
              <a:t>Financial difficulties may arise if one loses track of how much has been spent each month</a:t>
            </a:r>
          </a:p>
          <a:p>
            <a:pPr lvl="1">
              <a:buFontTx/>
              <a:buChar char="•"/>
            </a:pPr>
            <a:r>
              <a:rPr lang="en-US" altLang="en-US" dirty="0">
                <a:latin typeface="Agency FB" panose="020B0503020202020204" pitchFamily="34" charset="0"/>
                <a:ea typeface="ＭＳ Ｐゴシック" panose="020B0600070205080204" pitchFamily="34" charset="-128"/>
              </a:rPr>
              <a:t>Increase impulse buying may occur</a:t>
            </a:r>
          </a:p>
          <a:p>
            <a:pPr lvl="1">
              <a:buFontTx/>
              <a:buChar char="•"/>
            </a:pPr>
            <a:endParaRPr lang="en-US" altLang="en-US" dirty="0">
              <a:latin typeface="Agency FB" panose="020B0503020202020204" pitchFamily="34" charset="0"/>
              <a:ea typeface="ＭＳ Ｐゴシック" panose="020B0600070205080204" pitchFamily="34" charset="-128"/>
            </a:endParaRPr>
          </a:p>
          <a:p>
            <a:pPr lvl="1"/>
            <a:r>
              <a:rPr lang="en-US" altLang="en-US" dirty="0">
                <a:latin typeface="Agency FB" panose="020B0503020202020204" pitchFamily="34" charset="0"/>
                <a:ea typeface="ＭＳ Ｐゴシック" panose="020B0600070205080204" pitchFamily="34" charset="-128"/>
              </a:rPr>
              <a:t>1 Minute </a:t>
            </a:r>
          </a:p>
        </p:txBody>
      </p:sp>
      <p:sp>
        <p:nvSpPr>
          <p:cNvPr id="44036" name="Slide Number Placeholder 3">
            <a:extLst>
              <a:ext uri="{FF2B5EF4-FFF2-40B4-BE49-F238E27FC236}">
                <a16:creationId xmlns:a16="http://schemas.microsoft.com/office/drawing/2014/main" id="{29DD4002-30A0-49D9-8E3D-C4844AE847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AD4060-980B-49C3-BD67-AF62E63B3325}"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2EDD9A0-7C12-415D-82C6-DA34FEF596EC}"/>
              </a:ext>
            </a:extLst>
          </p:cNvPr>
          <p:cNvSpPr>
            <a:spLocks noGrp="1" noRot="1" noChangeAspect="1" noTextEdit="1"/>
          </p:cNvSpPr>
          <p:nvPr>
            <p:ph type="sldImg"/>
          </p:nvPr>
        </p:nvSpPr>
        <p:spPr>
          <a:xfrm>
            <a:off x="417513" y="701675"/>
            <a:ext cx="6242050" cy="3511550"/>
          </a:xfrm>
          <a:ln/>
        </p:spPr>
      </p:sp>
      <p:sp>
        <p:nvSpPr>
          <p:cNvPr id="45059" name="Notes Placeholder 2">
            <a:extLst>
              <a:ext uri="{FF2B5EF4-FFF2-40B4-BE49-F238E27FC236}">
                <a16:creationId xmlns:a16="http://schemas.microsoft.com/office/drawing/2014/main" id="{121795F1-C639-43AC-9487-E7D4D7E200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B0F0"/>
                </a:solidFill>
                <a:latin typeface="Agency FB" panose="020B0503020202020204" pitchFamily="34" charset="0"/>
                <a:ea typeface="ＭＳ Ｐゴシック" panose="020B0600070205080204" pitchFamily="34" charset="-128"/>
              </a:rPr>
              <a:t>What information do you need to provide to get a free report?</a:t>
            </a:r>
          </a:p>
          <a:p>
            <a:pPr marL="628650" lvl="1" indent="-171450">
              <a:buFontTx/>
              <a:buChar char="•"/>
            </a:pPr>
            <a:r>
              <a:rPr lang="en-US" altLang="en-US">
                <a:latin typeface="Agency FB" panose="020B0503020202020204" pitchFamily="34" charset="0"/>
                <a:ea typeface="ＭＳ Ｐゴシック" panose="020B0600070205080204" pitchFamily="34" charset="-128"/>
              </a:rPr>
              <a:t>Provide name, address, SSN, and DOB</a:t>
            </a:r>
          </a:p>
          <a:p>
            <a:pPr marL="628650" lvl="1" indent="-171450">
              <a:buFontTx/>
              <a:buChar char="•"/>
            </a:pPr>
            <a:r>
              <a:rPr lang="en-US" altLang="en-US">
                <a:latin typeface="Agency FB" panose="020B0503020202020204" pitchFamily="34" charset="0"/>
                <a:ea typeface="ＭＳ Ｐゴシック" panose="020B0600070205080204" pitchFamily="34" charset="-128"/>
              </a:rPr>
              <a:t>If you have moved in the last 2 years, provide your previous address</a:t>
            </a:r>
          </a:p>
          <a:p>
            <a:pPr marL="628650" lvl="1" indent="-171450">
              <a:buFontTx/>
              <a:buChar char="•"/>
            </a:pPr>
            <a:r>
              <a:rPr lang="en-US" altLang="en-US">
                <a:latin typeface="Agency FB" panose="020B0503020202020204" pitchFamily="34" charset="0"/>
                <a:ea typeface="ＭＳ Ｐゴシック" panose="020B0600070205080204" pitchFamily="34" charset="-128"/>
              </a:rPr>
              <a:t>The nationwide credit reporting company may ask you questions only you can answer</a:t>
            </a:r>
          </a:p>
          <a:p>
            <a:r>
              <a:rPr lang="en-US" altLang="en-US" b="1">
                <a:solidFill>
                  <a:srgbClr val="00B0F0"/>
                </a:solidFill>
                <a:latin typeface="Agency FB" panose="020B0503020202020204" pitchFamily="34" charset="0"/>
                <a:ea typeface="ＭＳ Ｐゴシック" panose="020B0600070205080204" pitchFamily="34" charset="-128"/>
              </a:rPr>
              <a:t>Why do you want a copy of your report?</a:t>
            </a:r>
          </a:p>
          <a:p>
            <a:pPr marL="628650" lvl="1" indent="-171450">
              <a:buFontTx/>
              <a:buChar char="•"/>
            </a:pPr>
            <a:r>
              <a:rPr lang="en-US" altLang="en-US">
                <a:latin typeface="Agency FB" panose="020B0503020202020204" pitchFamily="34" charset="0"/>
                <a:ea typeface="ＭＳ Ｐゴシック" panose="020B0600070205080204" pitchFamily="34" charset="-128"/>
              </a:rPr>
              <a:t>To make sure the information is accurate, complete and up to date prior to applying for a loan</a:t>
            </a:r>
          </a:p>
          <a:p>
            <a:r>
              <a:rPr lang="en-US" altLang="en-US" b="1">
                <a:solidFill>
                  <a:srgbClr val="00B0F0"/>
                </a:solidFill>
                <a:latin typeface="Agency FB" panose="020B0503020202020204" pitchFamily="34" charset="0"/>
                <a:ea typeface="ＭＳ Ｐゴシック" panose="020B0600070205080204" pitchFamily="34" charset="-128"/>
              </a:rPr>
              <a:t>How long does it takes to get a report after you order it ?</a:t>
            </a:r>
          </a:p>
          <a:p>
            <a:pPr marL="628650" lvl="1" indent="-171450">
              <a:buFontTx/>
              <a:buChar char="•"/>
            </a:pPr>
            <a:r>
              <a:rPr lang="en-US" altLang="en-US">
                <a:latin typeface="Agency FB" panose="020B0503020202020204" pitchFamily="34" charset="0"/>
                <a:ea typeface="ＭＳ Ｐゴシック" panose="020B0600070205080204" pitchFamily="34" charset="-128"/>
              </a:rPr>
              <a:t>Online-Immediately access</a:t>
            </a:r>
          </a:p>
          <a:p>
            <a:pPr marL="628650" lvl="1" indent="-171450">
              <a:buFontTx/>
              <a:buChar char="•"/>
            </a:pPr>
            <a:r>
              <a:rPr lang="en-US" altLang="en-US">
                <a:latin typeface="Agency FB" panose="020B0503020202020204" pitchFamily="34" charset="0"/>
                <a:ea typeface="ＭＳ Ｐゴシック" panose="020B0600070205080204" pitchFamily="34" charset="-128"/>
              </a:rPr>
              <a:t>Telephone- Process and mail within 15 days</a:t>
            </a:r>
          </a:p>
          <a:p>
            <a:pPr marL="628650" lvl="1" indent="-171450">
              <a:buFontTx/>
              <a:buChar char="•"/>
            </a:pPr>
            <a:r>
              <a:rPr lang="en-US" altLang="en-US">
                <a:latin typeface="Agency FB" panose="020B0503020202020204" pitchFamily="34" charset="0"/>
                <a:ea typeface="ＭＳ Ｐゴシック" panose="020B0600070205080204" pitchFamily="34" charset="-128"/>
              </a:rPr>
              <a:t>Mail: process and mail within 15 days of receipt</a:t>
            </a:r>
          </a:p>
          <a:p>
            <a:r>
              <a:rPr lang="en-US" altLang="en-US" b="1">
                <a:solidFill>
                  <a:srgbClr val="00B0F0"/>
                </a:solidFill>
                <a:latin typeface="Agency FB" panose="020B0503020202020204" pitchFamily="34" charset="0"/>
                <a:ea typeface="ＭＳ Ｐゴシック" panose="020B0600070205080204" pitchFamily="34" charset="-128"/>
              </a:rPr>
              <a:t>Are there other situations where you might be eligible for a free report?</a:t>
            </a:r>
          </a:p>
          <a:p>
            <a:pPr marL="628650" lvl="1" indent="-171450">
              <a:buFontTx/>
              <a:buChar char="•"/>
            </a:pPr>
            <a:r>
              <a:rPr lang="en-US" altLang="en-US">
                <a:latin typeface="Agency FB" panose="020B0503020202020204" pitchFamily="34" charset="0"/>
                <a:ea typeface="ＭＳ Ｐゴシック" panose="020B0600070205080204" pitchFamily="34" charset="-128"/>
              </a:rPr>
              <a:t>Under federal law you are entitled to a free credit report if you are denied of credit, insurance or employment or if you’re looking for a job within the 60 days, receiving welfare, a victim of fraud or identity theft.</a:t>
            </a:r>
          </a:p>
          <a:p>
            <a:pPr marL="628650" lvl="1" indent="-171450">
              <a:buFontTx/>
              <a:buChar char="•"/>
            </a:pPr>
            <a:r>
              <a:rPr lang="en-US" altLang="en-US">
                <a:latin typeface="Agency FB" panose="020B0503020202020204" pitchFamily="34" charset="0"/>
                <a:ea typeface="ＭＳ Ｐゴシック" panose="020B0600070205080204" pitchFamily="34" charset="-128"/>
              </a:rPr>
              <a:t>You have 60 days to request for a report</a:t>
            </a:r>
          </a:p>
          <a:p>
            <a:pPr marL="628650" lvl="1" indent="-171450">
              <a:buFontTx/>
              <a:buChar char="•"/>
            </a:pPr>
            <a:r>
              <a:rPr lang="en-US" altLang="en-US">
                <a:latin typeface="Agency FB" panose="020B0503020202020204" pitchFamily="34" charset="0"/>
                <a:ea typeface="ＭＳ Ｐゴシック" panose="020B0600070205080204" pitchFamily="34" charset="-128"/>
              </a:rPr>
              <a:t>There is a fee for additional reports</a:t>
            </a:r>
          </a:p>
          <a:p>
            <a:pPr marL="628650" lvl="1" indent="-171450">
              <a:buFontTx/>
              <a:buChar char="•"/>
            </a:pPr>
            <a:endParaRPr lang="en-US" altLang="en-US">
              <a:latin typeface="Agency FB" panose="020B0503020202020204" pitchFamily="34" charset="0"/>
              <a:ea typeface="ＭＳ Ｐゴシック" panose="020B0600070205080204" pitchFamily="34" charset="-128"/>
            </a:endParaRPr>
          </a:p>
          <a:p>
            <a:pPr marL="628650" lvl="1" indent="-171450"/>
            <a:r>
              <a:rPr lang="en-US" altLang="en-US">
                <a:latin typeface="Agency FB" panose="020B0503020202020204" pitchFamily="34" charset="0"/>
                <a:ea typeface="ＭＳ Ｐゴシック" panose="020B0600070205080204" pitchFamily="34" charset="-128"/>
              </a:rPr>
              <a:t>2 Minutes</a:t>
            </a:r>
          </a:p>
          <a:p>
            <a:endParaRPr lang="en-US" altLang="en-US">
              <a:latin typeface="Agency FB" panose="020B0503020202020204" pitchFamily="34"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69AA0A5C-F9EC-4E20-B4C2-28BEB4E79A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7E904B-0675-4D2E-96B5-269552E3130E}" type="slidenum">
              <a:rPr lang="en-US" altLang="en-US" sz="120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93E3C0F-F9B2-422C-A0AA-638AB848BD1F}"/>
              </a:ext>
            </a:extLst>
          </p:cNvPr>
          <p:cNvSpPr>
            <a:spLocks noGrp="1" noRot="1" noChangeAspect="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B54DE49A-AE8A-4903-BB62-4234B5C65657}"/>
              </a:ext>
            </a:extLst>
          </p:cNvPr>
          <p:cNvSpPr>
            <a:spLocks noGrp="1"/>
          </p:cNvSpPr>
          <p:nvPr>
            <p:ph type="body" idx="1"/>
          </p:nvPr>
        </p:nvSpPr>
        <p:spPr/>
        <p:txBody>
          <a:bodyPr/>
          <a:lstStyle/>
          <a:p>
            <a:pPr>
              <a:defRPr/>
            </a:pPr>
            <a:r>
              <a:rPr lang="en-US" dirty="0">
                <a:ea typeface="ＭＳ Ｐゴシック" pitchFamily="34" charset="-128"/>
              </a:rPr>
              <a:t>Read and Explain </a:t>
            </a:r>
          </a:p>
          <a:p>
            <a:pPr>
              <a:defRPr/>
            </a:pPr>
            <a:endParaRPr lang="en-US" dirty="0">
              <a:ea typeface="ＭＳ Ｐゴシック" pitchFamily="34" charset="-128"/>
            </a:endParaRPr>
          </a:p>
          <a:p>
            <a:pPr>
              <a:buFont typeface="Arial" panose="020B0604020202020204" pitchFamily="34" charset="0"/>
              <a:buNone/>
              <a:defRPr/>
            </a:pPr>
            <a:r>
              <a:rPr lang="en-US" b="1" dirty="0">
                <a:solidFill>
                  <a:srgbClr val="00B0F0"/>
                </a:solidFill>
                <a:latin typeface="Agency FB" panose="020B0503020202020204" pitchFamily="34" charset="0"/>
              </a:rPr>
              <a:t>Should you order a report from each of the three nationwide credit reporting companies?</a:t>
            </a:r>
          </a:p>
          <a:p>
            <a:pPr marL="628650" lvl="1" indent="-171450">
              <a:buFont typeface="Arial" panose="020B0604020202020204" pitchFamily="34" charset="0"/>
              <a:buChar char="•"/>
              <a:defRPr/>
            </a:pPr>
            <a:r>
              <a:rPr lang="en-US" dirty="0">
                <a:latin typeface="Agency FB" panose="020B0503020202020204" pitchFamily="34" charset="0"/>
              </a:rPr>
              <a:t>Your decision, but I would say yes because</a:t>
            </a:r>
          </a:p>
          <a:p>
            <a:pPr marL="1085850" lvl="2" indent="-171450">
              <a:buFont typeface="Arial" panose="020B0604020202020204" pitchFamily="34" charset="0"/>
              <a:buChar char="•"/>
              <a:defRPr/>
            </a:pPr>
            <a:r>
              <a:rPr lang="en-US" dirty="0">
                <a:latin typeface="Agency FB" panose="020B0503020202020204" pitchFamily="34" charset="0"/>
              </a:rPr>
              <a:t>Nationwide credit reporting companies get information from different sources</a:t>
            </a:r>
          </a:p>
          <a:p>
            <a:pPr marL="1085850" lvl="2" indent="-171450">
              <a:buFont typeface="Arial" panose="020B0604020202020204" pitchFamily="34" charset="0"/>
              <a:buChar char="•"/>
              <a:defRPr/>
            </a:pPr>
            <a:r>
              <a:rPr lang="en-US" dirty="0">
                <a:latin typeface="Agency FB" panose="020B0503020202020204" pitchFamily="34" charset="0"/>
              </a:rPr>
              <a:t>Information may or may not be the same</a:t>
            </a:r>
          </a:p>
          <a:p>
            <a:pPr>
              <a:buFont typeface="Arial" panose="020B0604020202020204" pitchFamily="34" charset="0"/>
              <a:buNone/>
              <a:defRPr/>
            </a:pPr>
            <a:r>
              <a:rPr lang="en-US" b="1" dirty="0">
                <a:solidFill>
                  <a:srgbClr val="00B0F0"/>
                </a:solidFill>
                <a:latin typeface="Agency FB" panose="020B0503020202020204" pitchFamily="34" charset="0"/>
              </a:rPr>
              <a:t>Should you order your report from all three of the nationwide credit reporting companies at the same time?</a:t>
            </a:r>
          </a:p>
          <a:p>
            <a:pPr marL="628650" lvl="1" indent="-171450">
              <a:buFont typeface="Arial" panose="020B0604020202020204" pitchFamily="34" charset="0"/>
              <a:buChar char="•"/>
              <a:defRPr/>
            </a:pPr>
            <a:r>
              <a:rPr lang="en-US" dirty="0">
                <a:latin typeface="Agency FB" panose="020B0503020202020204" pitchFamily="34" charset="0"/>
              </a:rPr>
              <a:t>Your decision, but I say no because to keep up with accuracy and information on your report.</a:t>
            </a:r>
          </a:p>
          <a:p>
            <a:pPr>
              <a:buFont typeface="Arial" panose="020B0604020202020204" pitchFamily="34" charset="0"/>
              <a:buNone/>
              <a:defRPr/>
            </a:pPr>
            <a:r>
              <a:rPr lang="en-US" b="1" dirty="0">
                <a:solidFill>
                  <a:srgbClr val="00B0F0"/>
                </a:solidFill>
                <a:latin typeface="Agency FB" panose="020B0503020202020204" pitchFamily="34" charset="0"/>
              </a:rPr>
              <a:t>What if I find errors, either inaccuracies or incomplete information, in your credit report?</a:t>
            </a:r>
          </a:p>
          <a:p>
            <a:pPr marL="628650" lvl="1" indent="-171450">
              <a:buFont typeface="Arial" panose="020B0604020202020204" pitchFamily="34" charset="0"/>
              <a:buChar char="•"/>
              <a:defRPr/>
            </a:pPr>
            <a:r>
              <a:rPr lang="en-US" dirty="0">
                <a:latin typeface="Agency FB" panose="020B0503020202020204" pitchFamily="34" charset="0"/>
              </a:rPr>
              <a:t>Under the Fair Credit Reporting Act(FCRA) both the credit reporting company and the provider of information are responsible for correcting inaccurate of incomplete information on your credit report.</a:t>
            </a:r>
          </a:p>
          <a:p>
            <a:pPr marL="1085850" lvl="2" indent="-171450">
              <a:buFont typeface="Arial" panose="020B0604020202020204" pitchFamily="34" charset="0"/>
              <a:buChar char="•"/>
              <a:defRPr/>
            </a:pPr>
            <a:r>
              <a:rPr lang="en-US" dirty="0">
                <a:latin typeface="Agency FB" panose="020B0503020202020204" pitchFamily="34" charset="0"/>
              </a:rPr>
              <a:t>You must request in writing with the information which is inaccurate</a:t>
            </a:r>
          </a:p>
          <a:p>
            <a:pPr marL="1085850" lvl="2" indent="-171450">
              <a:buFont typeface="Arial" panose="020B0604020202020204" pitchFamily="34" charset="0"/>
              <a:buChar char="•"/>
              <a:defRPr/>
            </a:pPr>
            <a:r>
              <a:rPr lang="en-US" dirty="0">
                <a:latin typeface="Agency FB" panose="020B0503020202020204" pitchFamily="34" charset="0"/>
              </a:rPr>
              <a:t>Must be investigated items within 30 days unless they dispute your claim</a:t>
            </a:r>
          </a:p>
          <a:p>
            <a:pPr marL="171450" indent="-171450">
              <a:buFont typeface="Wingdings" panose="05000000000000000000" pitchFamily="2" charset="2"/>
              <a:buNone/>
              <a:defRPr/>
            </a:pPr>
            <a:r>
              <a:rPr lang="en-US" dirty="0">
                <a:latin typeface="Agency FB" panose="020B0503020202020204" pitchFamily="34" charset="0"/>
              </a:rPr>
              <a:t>1 Minute</a:t>
            </a:r>
          </a:p>
        </p:txBody>
      </p:sp>
      <p:sp>
        <p:nvSpPr>
          <p:cNvPr id="46084" name="Slide Number Placeholder 3">
            <a:extLst>
              <a:ext uri="{FF2B5EF4-FFF2-40B4-BE49-F238E27FC236}">
                <a16:creationId xmlns:a16="http://schemas.microsoft.com/office/drawing/2014/main" id="{4BFEE90D-E178-458A-B599-2166EDAD2E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F3886F-26FB-4CA8-B979-81F2FAF02C02}" type="slidenum">
              <a:rPr lang="en-US" altLang="en-US" sz="120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AAD5BE7-A66F-4425-8CE1-36F54D9CFA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A29ED2-AFFF-417B-909B-C1E1AA9ACFB8}" type="slidenum">
              <a:rPr lang="en-US" altLang="en-US" sz="1200"/>
              <a:pPr/>
              <a:t>11</a:t>
            </a:fld>
            <a:endParaRPr lang="en-US" altLang="en-US" sz="1200"/>
          </a:p>
        </p:txBody>
      </p:sp>
      <p:sp>
        <p:nvSpPr>
          <p:cNvPr id="47107" name="Rectangle 2">
            <a:extLst>
              <a:ext uri="{FF2B5EF4-FFF2-40B4-BE49-F238E27FC236}">
                <a16:creationId xmlns:a16="http://schemas.microsoft.com/office/drawing/2014/main" id="{F3DAD44B-2705-463E-A830-FF573BE6D527}"/>
              </a:ext>
            </a:extLst>
          </p:cNvPr>
          <p:cNvSpPr>
            <a:spLocks noGrp="1" noRot="1" noChangeAspect="1" noChangeArrowheads="1" noTextEdit="1"/>
          </p:cNvSpPr>
          <p:nvPr>
            <p:ph type="sldImg"/>
          </p:nvPr>
        </p:nvSpPr>
        <p:spPr>
          <a:xfrm>
            <a:off x="417513" y="701675"/>
            <a:ext cx="6242050" cy="3511550"/>
          </a:xfrm>
          <a:ln/>
        </p:spPr>
      </p:sp>
      <p:sp>
        <p:nvSpPr>
          <p:cNvPr id="47108" name="Rectangle 3">
            <a:extLst>
              <a:ext uri="{FF2B5EF4-FFF2-40B4-BE49-F238E27FC236}">
                <a16:creationId xmlns:a16="http://schemas.microsoft.com/office/drawing/2014/main" id="{29396339-CB9E-44BD-A320-F0633C2796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Read and Explain Slide </a:t>
            </a:r>
          </a:p>
          <a:p>
            <a:endParaRPr lang="en-US" altLang="en-US">
              <a:latin typeface="Arial" panose="020B0604020202020204" pitchFamily="34" charset="0"/>
              <a:ea typeface="ＭＳ Ｐゴシック" panose="020B0600070205080204" pitchFamily="34" charset="-128"/>
            </a:endParaRPr>
          </a:p>
          <a:p>
            <a:r>
              <a:rPr lang="en-US" altLang="en-US" b="1">
                <a:solidFill>
                  <a:srgbClr val="00B0F0"/>
                </a:solidFill>
                <a:latin typeface="Agency FB" panose="020B0503020202020204" pitchFamily="34" charset="0"/>
                <a:ea typeface="ＭＳ Ｐゴシック" panose="020B0600070205080204" pitchFamily="34" charset="-128"/>
              </a:rPr>
              <a:t>What can you do if the credit reporting company or information provider will not correct the information you dispute?</a:t>
            </a:r>
          </a:p>
          <a:p>
            <a:pPr lvl="1">
              <a:buFontTx/>
              <a:buChar char="•"/>
            </a:pPr>
            <a:r>
              <a:rPr lang="en-US" altLang="en-US">
                <a:latin typeface="Agency FB" panose="020B0503020202020204" pitchFamily="34" charset="0"/>
                <a:ea typeface="ＭＳ Ｐゴシック" panose="020B0600070205080204" pitchFamily="34" charset="-128"/>
              </a:rPr>
              <a:t>Request for a statement to be placed in your file for future references</a:t>
            </a:r>
          </a:p>
          <a:p>
            <a:pPr lvl="1">
              <a:buFontTx/>
              <a:buChar char="•"/>
            </a:pPr>
            <a:r>
              <a:rPr lang="en-US" altLang="en-US">
                <a:latin typeface="Agency FB" panose="020B0503020202020204" pitchFamily="34" charset="0"/>
                <a:ea typeface="ＭＳ Ｐゴシック" panose="020B0600070205080204" pitchFamily="34" charset="-128"/>
              </a:rPr>
              <a:t>You can request for your statement be provided to anyone who has recent received you credit report. (FEE)</a:t>
            </a:r>
          </a:p>
          <a:p>
            <a:pPr lvl="1">
              <a:buFontTx/>
              <a:buChar char="•"/>
            </a:pPr>
            <a:r>
              <a:rPr lang="en-US" altLang="en-US">
                <a:latin typeface="Agency FB" panose="020B0503020202020204" pitchFamily="34" charset="0"/>
                <a:ea typeface="ＭＳ Ｐゴシック" panose="020B0600070205080204" pitchFamily="34" charset="-128"/>
              </a:rPr>
              <a:t>Always provide a copy of your dispute letter when applying for credit if the item is not removed from your credit report.</a:t>
            </a:r>
          </a:p>
          <a:p>
            <a:r>
              <a:rPr lang="en-US" altLang="en-US" b="1">
                <a:solidFill>
                  <a:srgbClr val="00B0F0"/>
                </a:solidFill>
                <a:latin typeface="Agency FB" panose="020B0503020202020204" pitchFamily="34" charset="0"/>
                <a:ea typeface="ＭＳ Ｐゴシック" panose="020B0600070205080204" pitchFamily="34" charset="-128"/>
              </a:rPr>
              <a:t>How long can a credit reporting company report negative information?</a:t>
            </a:r>
          </a:p>
          <a:p>
            <a:pPr lvl="1">
              <a:buFontTx/>
              <a:buChar char="•"/>
            </a:pPr>
            <a:r>
              <a:rPr lang="en-US" altLang="en-US">
                <a:latin typeface="Agency FB" panose="020B0503020202020204" pitchFamily="34" charset="0"/>
                <a:ea typeface="ＭＳ Ｐゴシック" panose="020B0600070205080204" pitchFamily="34" charset="-128"/>
              </a:rPr>
              <a:t>Negative information – 7years Bankruptcy = 10 years</a:t>
            </a:r>
          </a:p>
          <a:p>
            <a:pPr lvl="1">
              <a:buFontTx/>
              <a:buChar char="•"/>
            </a:pPr>
            <a:r>
              <a:rPr lang="en-US" altLang="en-US">
                <a:latin typeface="Agency FB" panose="020B0503020202020204" pitchFamily="34" charset="0"/>
                <a:ea typeface="ＭＳ Ｐゴシック" panose="020B0600070205080204" pitchFamily="34" charset="-128"/>
              </a:rPr>
              <a:t>No limit on reporting information about criminal convictions, jobs that pays more than 75k, 150K  life insurance</a:t>
            </a:r>
          </a:p>
          <a:p>
            <a:pPr lvl="1">
              <a:buFontTx/>
              <a:buChar char="•"/>
            </a:pPr>
            <a:r>
              <a:rPr lang="en-US" altLang="en-US">
                <a:latin typeface="Agency FB" panose="020B0503020202020204" pitchFamily="34" charset="0"/>
                <a:ea typeface="ＭＳ Ｐゴシック" panose="020B0600070205080204" pitchFamily="34" charset="-128"/>
              </a:rPr>
              <a:t>Lawsuit/unpaid judgement-7years </a:t>
            </a:r>
          </a:p>
          <a:p>
            <a:pPr lvl="1"/>
            <a:endParaRPr lang="en-US" altLang="en-US">
              <a:latin typeface="Agency FB" panose="020B0503020202020204" pitchFamily="34" charset="0"/>
              <a:ea typeface="ＭＳ Ｐゴシック" panose="020B0600070205080204" pitchFamily="34" charset="-128"/>
            </a:endParaRPr>
          </a:p>
          <a:p>
            <a:pPr eaLnBrk="1" hangingPunct="1"/>
            <a:r>
              <a:rPr lang="en-CA" altLang="en-US">
                <a:latin typeface="Arial" panose="020B0604020202020204" pitchFamily="34" charset="0"/>
                <a:ea typeface="ＭＳ Ｐゴシック" panose="020B0600070205080204" pitchFamily="34" charset="-128"/>
              </a:rPr>
              <a:t>1 Minute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 city street&#10;&#10;Description automatically generated">
            <a:extLst>
              <a:ext uri="{FF2B5EF4-FFF2-40B4-BE49-F238E27FC236}">
                <a16:creationId xmlns:a16="http://schemas.microsoft.com/office/drawing/2014/main" id="{F99A4708-5B18-4718-93EE-5C75564FB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02706"/>
            <a:ext cx="12192000" cy="5953625"/>
          </a:xfrm>
          <a:prstGeom prst="rect">
            <a:avLst/>
          </a:prstGeom>
        </p:spPr>
      </p:pic>
      <p:sp>
        <p:nvSpPr>
          <p:cNvPr id="10" name="Rectangle 9">
            <a:extLst>
              <a:ext uri="{FF2B5EF4-FFF2-40B4-BE49-F238E27FC236}">
                <a16:creationId xmlns:a16="http://schemas.microsoft.com/office/drawing/2014/main" id="{54806588-5914-4B4F-B2C0-C0E374D625CD}"/>
              </a:ext>
            </a:extLst>
          </p:cNvPr>
          <p:cNvSpPr/>
          <p:nvPr/>
        </p:nvSpPr>
        <p:spPr>
          <a:xfrm>
            <a:off x="0" y="600364"/>
            <a:ext cx="12186584" cy="959502"/>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hasCustomPrompt="1"/>
          </p:nvPr>
        </p:nvSpPr>
        <p:spPr>
          <a:xfrm>
            <a:off x="194142" y="665133"/>
            <a:ext cx="11798300" cy="1011633"/>
          </a:xfrm>
        </p:spPr>
        <p:txBody>
          <a:bodyPr anchor="b">
            <a:noAutofit/>
          </a:bodyPr>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619534" y="1876255"/>
            <a:ext cx="9144000" cy="576262"/>
          </a:xfrm>
        </p:spPr>
        <p:txBody>
          <a:bodyPr>
            <a:noAutofit/>
          </a:bodyPr>
          <a:lstStyle>
            <a:lvl1pPr marL="0" indent="0" algn="ctr">
              <a:buNone/>
              <a:defRPr lang="en-US" sz="2400" kern="1200" dirty="0">
                <a:solidFill>
                  <a:schemeClr val="accent1"/>
                </a:solidFill>
                <a:latin typeface="Avenir LT Std 65 Medium" panose="020B060302020302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1C64DEF-12CE-4B8D-8E12-C9FE963F44A2}"/>
              </a:ext>
            </a:extLst>
          </p:cNvPr>
          <p:cNvSpPr/>
          <p:nvPr/>
        </p:nvSpPr>
        <p:spPr>
          <a:xfrm>
            <a:off x="10955354" y="6173043"/>
            <a:ext cx="841258" cy="576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3CBBE499-F832-4204-AF67-B1F382806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5354" y="6173043"/>
            <a:ext cx="841258" cy="576262"/>
          </a:xfrm>
          <a:prstGeom prst="rect">
            <a:avLst/>
          </a:prstGeom>
        </p:spPr>
      </p:pic>
      <p:sp>
        <p:nvSpPr>
          <p:cNvPr id="12" name="Rectangle 11">
            <a:extLst>
              <a:ext uri="{FF2B5EF4-FFF2-40B4-BE49-F238E27FC236}">
                <a16:creationId xmlns:a16="http://schemas.microsoft.com/office/drawing/2014/main" id="{48821798-FCA4-4366-94C0-39D819FF9285}"/>
              </a:ext>
            </a:extLst>
          </p:cNvPr>
          <p:cNvSpPr/>
          <p:nvPr/>
        </p:nvSpPr>
        <p:spPr>
          <a:xfrm>
            <a:off x="0" y="2885806"/>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C1A611-A712-4695-9B43-315D73D7FEF6}"/>
              </a:ext>
            </a:extLst>
          </p:cNvPr>
          <p:cNvSpPr/>
          <p:nvPr/>
        </p:nvSpPr>
        <p:spPr>
          <a:xfrm>
            <a:off x="-5416" y="-5151"/>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E4E9730-47E9-430B-A986-ED5731148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1689" y="6257636"/>
            <a:ext cx="1387845" cy="446809"/>
          </a:xfrm>
          <a:prstGeom prst="rect">
            <a:avLst/>
          </a:prstGeom>
        </p:spPr>
      </p:pic>
    </p:spTree>
    <p:extLst>
      <p:ext uri="{BB962C8B-B14F-4D97-AF65-F5344CB8AC3E}">
        <p14:creationId xmlns:p14="http://schemas.microsoft.com/office/powerpoint/2010/main" val="31966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9927"/>
            <a:ext cx="12192000" cy="2687020"/>
          </a:xfrm>
          <a:prstGeom prst="rect">
            <a:avLst/>
          </a:prstGeom>
        </p:spPr>
      </p:pic>
      <p:sp>
        <p:nvSpPr>
          <p:cNvPr id="2" name="Title 1"/>
          <p:cNvSpPr>
            <a:spLocks noGrp="1"/>
          </p:cNvSpPr>
          <p:nvPr>
            <p:ph type="title" hasCustomPrompt="1"/>
          </p:nvPr>
        </p:nvSpPr>
        <p:spPr>
          <a:xfrm>
            <a:off x="667802" y="2966177"/>
            <a:ext cx="10515600" cy="1054519"/>
          </a:xfrm>
        </p:spPr>
        <p:txBody>
          <a:bodyPr anchor="b"/>
          <a:lstStyle>
            <a:lvl1pPr algn="ctr">
              <a:defRPr sz="6000">
                <a:solidFill>
                  <a:schemeClr val="accent1">
                    <a:lumMod val="75000"/>
                  </a:schemeClr>
                </a:solidFill>
              </a:defRPr>
            </a:lvl1pPr>
          </a:lstStyle>
          <a:p>
            <a:r>
              <a:rPr lang="en-US" dirty="0"/>
              <a:t>Click To Edits Master Title Style</a:t>
            </a:r>
          </a:p>
        </p:txBody>
      </p:sp>
      <p:sp>
        <p:nvSpPr>
          <p:cNvPr id="7" name="Rectangle 6"/>
          <p:cNvSpPr/>
          <p:nvPr/>
        </p:nvSpPr>
        <p:spPr>
          <a:xfrm>
            <a:off x="0" y="4771558"/>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0" y="2058487"/>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descr="A picture containing drawing&#10;&#10;Description automatically generated">
            <a:extLst>
              <a:ext uri="{FF2B5EF4-FFF2-40B4-BE49-F238E27FC236}">
                <a16:creationId xmlns:a16="http://schemas.microsoft.com/office/drawing/2014/main" id="{927A9A1E-CB84-47BD-B0FB-4D9CC2D16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501" y="6098291"/>
            <a:ext cx="795004" cy="544578"/>
          </a:xfrm>
          <a:prstGeom prst="rect">
            <a:avLst/>
          </a:prstGeom>
        </p:spPr>
      </p:pic>
      <p:pic>
        <p:nvPicPr>
          <p:cNvPr id="10" name="Picture 9">
            <a:extLst>
              <a:ext uri="{FF2B5EF4-FFF2-40B4-BE49-F238E27FC236}">
                <a16:creationId xmlns:a16="http://schemas.microsoft.com/office/drawing/2014/main" id="{D61F2E78-A402-4F0E-A66D-A5FAAABC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42" y="6147905"/>
            <a:ext cx="1383317" cy="445351"/>
          </a:xfrm>
          <a:prstGeom prst="rect">
            <a:avLst/>
          </a:prstGeom>
        </p:spPr>
      </p:pic>
    </p:spTree>
    <p:extLst>
      <p:ext uri="{BB962C8B-B14F-4D97-AF65-F5344CB8AC3E}">
        <p14:creationId xmlns:p14="http://schemas.microsoft.com/office/powerpoint/2010/main" val="82474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4832"/>
            <a:ext cx="10515600" cy="39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365124"/>
            <a:ext cx="10515600" cy="1325563"/>
          </a:xfrm>
        </p:spPr>
        <p:txBody>
          <a:bodyPr/>
          <a:lstStyle>
            <a:lvl1pPr>
              <a:defRPr>
                <a:solidFill>
                  <a:srgbClr val="00AEEF"/>
                </a:solidFill>
              </a:defRPr>
            </a:lvl1pPr>
          </a:lstStyle>
          <a:p>
            <a:r>
              <a:rPr lang="en-US" dirty="0"/>
              <a:t>Click To Edit Master Title Style</a:t>
            </a:r>
          </a:p>
        </p:txBody>
      </p:sp>
    </p:spTree>
    <p:extLst>
      <p:ext uri="{BB962C8B-B14F-4D97-AF65-F5344CB8AC3E}">
        <p14:creationId xmlns:p14="http://schemas.microsoft.com/office/powerpoint/2010/main" val="152330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9927"/>
            <a:ext cx="12192000" cy="2687020"/>
          </a:xfrm>
          <a:prstGeom prst="rect">
            <a:avLst/>
          </a:prstGeom>
        </p:spPr>
      </p:pic>
      <p:sp>
        <p:nvSpPr>
          <p:cNvPr id="2" name="Title 1"/>
          <p:cNvSpPr>
            <a:spLocks noGrp="1"/>
          </p:cNvSpPr>
          <p:nvPr>
            <p:ph type="title" hasCustomPrompt="1"/>
          </p:nvPr>
        </p:nvSpPr>
        <p:spPr>
          <a:xfrm>
            <a:off x="667802" y="2966177"/>
            <a:ext cx="10515600" cy="1054519"/>
          </a:xfrm>
        </p:spPr>
        <p:txBody>
          <a:bodyPr anchor="b"/>
          <a:lstStyle>
            <a:lvl1pPr algn="ctr">
              <a:defRPr sz="6000">
                <a:solidFill>
                  <a:schemeClr val="accent1">
                    <a:lumMod val="75000"/>
                  </a:schemeClr>
                </a:solidFill>
              </a:defRPr>
            </a:lvl1pPr>
          </a:lstStyle>
          <a:p>
            <a:r>
              <a:rPr lang="en-US" dirty="0"/>
              <a:t>Click To Edits Master Title Style</a:t>
            </a:r>
          </a:p>
        </p:txBody>
      </p:sp>
      <p:sp>
        <p:nvSpPr>
          <p:cNvPr id="7" name="Rectangle 6"/>
          <p:cNvSpPr/>
          <p:nvPr/>
        </p:nvSpPr>
        <p:spPr>
          <a:xfrm>
            <a:off x="0" y="4771558"/>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058487"/>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927A9A1E-CB84-47BD-B0FB-4D9CC2D16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501" y="6098291"/>
            <a:ext cx="795004" cy="544578"/>
          </a:xfrm>
          <a:prstGeom prst="rect">
            <a:avLst/>
          </a:prstGeom>
        </p:spPr>
      </p:pic>
      <p:pic>
        <p:nvPicPr>
          <p:cNvPr id="10" name="Picture 9">
            <a:extLst>
              <a:ext uri="{FF2B5EF4-FFF2-40B4-BE49-F238E27FC236}">
                <a16:creationId xmlns:a16="http://schemas.microsoft.com/office/drawing/2014/main" id="{D61F2E78-A402-4F0E-A66D-A5FAAABC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41" y="6147904"/>
            <a:ext cx="1383317" cy="445351"/>
          </a:xfrm>
          <a:prstGeom prst="rect">
            <a:avLst/>
          </a:prstGeom>
        </p:spPr>
      </p:pic>
    </p:spTree>
    <p:extLst>
      <p:ext uri="{BB962C8B-B14F-4D97-AF65-F5344CB8AC3E}">
        <p14:creationId xmlns:p14="http://schemas.microsoft.com/office/powerpoint/2010/main" val="152051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82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96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1368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9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atin typeface="Coolvetica Rg" panose="020B06030306020200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6F8125C8-514F-4E13-8157-E8298EB6EBF7}"/>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40942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5499" y="2541483"/>
            <a:ext cx="9766415" cy="701731"/>
          </a:xfrm>
          <a:prstGeom prst="rect">
            <a:avLst/>
          </a:prstGeom>
        </p:spPr>
        <p:txBody>
          <a:bodyPr>
            <a:spAutoFit/>
          </a:bodyPr>
          <a:lstStyle>
            <a:lvl1pPr marL="0" marR="0" indent="0" algn="l" defTabSz="914332" rtl="0" eaLnBrk="1" fontAlgn="auto" latinLnBrk="0" hangingPunct="1">
              <a:lnSpc>
                <a:spcPct val="90000"/>
              </a:lnSpc>
              <a:spcBef>
                <a:spcPct val="0"/>
              </a:spcBef>
              <a:spcAft>
                <a:spcPts val="0"/>
              </a:spcAft>
              <a:buClrTx/>
              <a:buSzTx/>
              <a:buFontTx/>
              <a:buNone/>
              <a:tabLst/>
              <a:defRPr sz="4400" b="1">
                <a:solidFill>
                  <a:schemeClr val="accent1"/>
                </a:solidFill>
              </a:defRPr>
            </a:lvl1pPr>
          </a:lstStyle>
          <a:p>
            <a:r>
              <a:rPr lang="en-US" dirty="0">
                <a:solidFill>
                  <a:schemeClr val="accent1"/>
                </a:solidFill>
              </a:rPr>
              <a:t>Master title slide style</a:t>
            </a:r>
          </a:p>
        </p:txBody>
      </p:sp>
      <p:sp>
        <p:nvSpPr>
          <p:cNvPr id="8" name="Text Placeholder 7"/>
          <p:cNvSpPr>
            <a:spLocks noGrp="1"/>
          </p:cNvSpPr>
          <p:nvPr>
            <p:ph type="body" sz="quarter" idx="10" hasCustomPrompt="1"/>
          </p:nvPr>
        </p:nvSpPr>
        <p:spPr>
          <a:xfrm>
            <a:off x="1195499" y="3867046"/>
            <a:ext cx="7591054" cy="424732"/>
          </a:xfrm>
          <a:prstGeom prst="rect">
            <a:avLst/>
          </a:prstGeom>
        </p:spPr>
        <p:txBody>
          <a:bodyPr wrap="square">
            <a:spAutoFit/>
          </a:bodyPr>
          <a:lstStyle>
            <a:lvl1pPr marL="0" indent="0">
              <a:buNone/>
              <a:defRPr sz="2400"/>
            </a:lvl1pPr>
          </a:lstStyle>
          <a:p>
            <a:pPr lvl="0"/>
            <a:r>
              <a:rPr lang="en-US" dirty="0"/>
              <a:t>Presenter Name</a:t>
            </a:r>
          </a:p>
        </p:txBody>
      </p:sp>
      <p:sp>
        <p:nvSpPr>
          <p:cNvPr id="9" name="Text Placeholder 7"/>
          <p:cNvSpPr>
            <a:spLocks noGrp="1"/>
          </p:cNvSpPr>
          <p:nvPr>
            <p:ph type="body" sz="quarter" idx="11" hasCustomPrompt="1"/>
          </p:nvPr>
        </p:nvSpPr>
        <p:spPr>
          <a:xfrm>
            <a:off x="1195499" y="4291778"/>
            <a:ext cx="7591054" cy="341632"/>
          </a:xfrm>
          <a:prstGeom prst="rect">
            <a:avLst/>
          </a:prstGeom>
        </p:spPr>
        <p:txBody>
          <a:bodyPr wrap="square">
            <a:spAutoFit/>
          </a:bodyPr>
          <a:lstStyle>
            <a:lvl1pPr marL="0" indent="0">
              <a:buNone/>
              <a:defRPr sz="1800"/>
            </a:lvl1pPr>
          </a:lstStyle>
          <a:p>
            <a:pPr lvl="0"/>
            <a:r>
              <a:rPr lang="en-US" dirty="0"/>
              <a:t>Presenter Title </a:t>
            </a:r>
          </a:p>
        </p:txBody>
      </p:sp>
      <p:sp>
        <p:nvSpPr>
          <p:cNvPr id="10" name="Text Placeholder 7"/>
          <p:cNvSpPr>
            <a:spLocks noGrp="1"/>
          </p:cNvSpPr>
          <p:nvPr>
            <p:ph type="body" sz="quarter" idx="12" hasCustomPrompt="1"/>
          </p:nvPr>
        </p:nvSpPr>
        <p:spPr>
          <a:xfrm>
            <a:off x="1195499" y="4906377"/>
            <a:ext cx="5155425" cy="341632"/>
          </a:xfrm>
          <a:prstGeom prst="rect">
            <a:avLst/>
          </a:prstGeom>
        </p:spPr>
        <p:txBody>
          <a:bodyPr wrap="square">
            <a:spAutoFit/>
          </a:bodyPr>
          <a:lstStyle>
            <a:lvl1pPr marL="0" indent="0">
              <a:buNone/>
              <a:defRPr sz="1800"/>
            </a:lvl1pPr>
          </a:lstStyle>
          <a:p>
            <a:pPr lvl="0"/>
            <a:r>
              <a:rPr lang="en-US" dirty="0"/>
              <a:t>Date</a:t>
            </a:r>
          </a:p>
        </p:txBody>
      </p:sp>
      <p:sp>
        <p:nvSpPr>
          <p:cNvPr id="11" name="Text Placeholder 7"/>
          <p:cNvSpPr>
            <a:spLocks noGrp="1"/>
          </p:cNvSpPr>
          <p:nvPr>
            <p:ph type="body" sz="quarter" idx="13" hasCustomPrompt="1"/>
          </p:nvPr>
        </p:nvSpPr>
        <p:spPr>
          <a:xfrm>
            <a:off x="1195498" y="5248009"/>
            <a:ext cx="5155425" cy="341632"/>
          </a:xfrm>
          <a:prstGeom prst="rect">
            <a:avLst/>
          </a:prstGeom>
        </p:spPr>
        <p:txBody>
          <a:bodyPr wrap="square">
            <a:spAutoFit/>
          </a:bodyPr>
          <a:lstStyle>
            <a:lvl1pPr marL="0" indent="0">
              <a:buNone/>
              <a:defRPr sz="1800"/>
            </a:lvl1pPr>
          </a:lstStyle>
          <a:p>
            <a:pPr lvl="0"/>
            <a:r>
              <a:rPr lang="en-US" dirty="0"/>
              <a:t>Event Title</a:t>
            </a:r>
          </a:p>
        </p:txBody>
      </p:sp>
    </p:spTree>
    <p:extLst>
      <p:ext uri="{BB962C8B-B14F-4D97-AF65-F5344CB8AC3E}">
        <p14:creationId xmlns:p14="http://schemas.microsoft.com/office/powerpoint/2010/main" val="244739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508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val 9"/>
          <p:cNvSpPr/>
          <p:nvPr/>
        </p:nvSpPr>
        <p:spPr>
          <a:xfrm>
            <a:off x="53215" y="230980"/>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B98D3D13-4300-4B89-8F47-FB843402AF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7127" y="6178876"/>
            <a:ext cx="795004" cy="544578"/>
          </a:xfrm>
          <a:prstGeom prst="rect">
            <a:avLst/>
          </a:prstGeom>
        </p:spPr>
      </p:pic>
      <p:pic>
        <p:nvPicPr>
          <p:cNvPr id="8" name="Picture 7">
            <a:extLst>
              <a:ext uri="{FF2B5EF4-FFF2-40B4-BE49-F238E27FC236}">
                <a16:creationId xmlns:a16="http://schemas.microsoft.com/office/drawing/2014/main" id="{47E2DBE0-3BB6-4879-82D9-27B614EDE1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9867" y="6228489"/>
            <a:ext cx="1383317" cy="445351"/>
          </a:xfrm>
          <a:prstGeom prst="rect">
            <a:avLst/>
          </a:prstGeom>
        </p:spPr>
      </p:pic>
      <p:sp>
        <p:nvSpPr>
          <p:cNvPr id="12" name="Oval 11">
            <a:extLst>
              <a:ext uri="{FF2B5EF4-FFF2-40B4-BE49-F238E27FC236}">
                <a16:creationId xmlns:a16="http://schemas.microsoft.com/office/drawing/2014/main" id="{18AB62B0-6085-4A57-BDAA-A9555CC6FB11}"/>
              </a:ext>
            </a:extLst>
          </p:cNvPr>
          <p:cNvSpPr/>
          <p:nvPr/>
        </p:nvSpPr>
        <p:spPr>
          <a:xfrm>
            <a:off x="53215" y="230980"/>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247621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bettercreditblog.org/wp-content/uploads/2012/07/credit-score-breakdow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yourcreditnetwork.com/images/credit-score-chart.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turbo.intuit.com/blog/wp-content/uploads/2018/12/What-is-a-Bad-Credit-Score-1.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media.istockphoto.com/vectors/credit-freeze-vector-id848315698?k=6&amp;m=848315698&amp;s=612x612&amp;w=0&amp;h=14ulAhiR3kUhVCiP1xwmPWzqskElP2pOB_SBpMjrjj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2e70e9yced57e.cloudfront.net/edu/images/posts/11708/included-in-credit-report.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images.bestcompany.com/wp-content/uploads/sites/103/2015/09/3Reports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0F3A-F766-4409-A4F4-95628FAB917F}"/>
              </a:ext>
            </a:extLst>
          </p:cNvPr>
          <p:cNvSpPr>
            <a:spLocks noGrp="1"/>
          </p:cNvSpPr>
          <p:nvPr>
            <p:ph type="ctrTitle"/>
          </p:nvPr>
        </p:nvSpPr>
        <p:spPr/>
        <p:txBody>
          <a:bodyPr/>
          <a:lstStyle/>
          <a:p>
            <a:r>
              <a:rPr lang="en-US" dirty="0"/>
              <a:t>Credit Management</a:t>
            </a:r>
          </a:p>
        </p:txBody>
      </p:sp>
      <p:sp>
        <p:nvSpPr>
          <p:cNvPr id="3" name="Subtitle 2">
            <a:extLst>
              <a:ext uri="{FF2B5EF4-FFF2-40B4-BE49-F238E27FC236}">
                <a16:creationId xmlns:a16="http://schemas.microsoft.com/office/drawing/2014/main" id="{762F3340-ECDE-47EA-A2A0-DB83EDB1E560}"/>
              </a:ext>
            </a:extLst>
          </p:cNvPr>
          <p:cNvSpPr>
            <a:spLocks noGrp="1"/>
          </p:cNvSpPr>
          <p:nvPr>
            <p:ph type="subTitle" idx="1"/>
          </p:nvPr>
        </p:nvSpPr>
        <p:spPr>
          <a:xfrm>
            <a:off x="1619717" y="2042567"/>
            <a:ext cx="9143627" cy="576239"/>
          </a:xfrm>
        </p:spPr>
        <p:txBody>
          <a:bodyPr/>
          <a:lstStyle/>
          <a:p>
            <a:r>
              <a:rPr lang="en-US" dirty="0"/>
              <a:t>December 8, 2020</a:t>
            </a:r>
          </a:p>
        </p:txBody>
      </p:sp>
      <p:pic>
        <p:nvPicPr>
          <p:cNvPr id="4" name="Picture 3" descr="Text&#10;&#10;Description automatically generated">
            <a:extLst>
              <a:ext uri="{FF2B5EF4-FFF2-40B4-BE49-F238E27FC236}">
                <a16:creationId xmlns:a16="http://schemas.microsoft.com/office/drawing/2014/main" id="{EA747B17-56A7-4269-A970-2F7422990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018" y="6192867"/>
            <a:ext cx="1831966" cy="789669"/>
          </a:xfrm>
          <a:prstGeom prst="rect">
            <a:avLst/>
          </a:prstGeom>
        </p:spPr>
      </p:pic>
    </p:spTree>
    <p:extLst>
      <p:ext uri="{BB962C8B-B14F-4D97-AF65-F5344CB8AC3E}">
        <p14:creationId xmlns:p14="http://schemas.microsoft.com/office/powerpoint/2010/main" val="1939847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8FFB1167-A15C-441E-8B26-5839A5DD8CF9}"/>
              </a:ext>
            </a:extLst>
          </p:cNvPr>
          <p:cNvSpPr>
            <a:spLocks noChangeArrowheads="1"/>
          </p:cNvSpPr>
          <p:nvPr/>
        </p:nvSpPr>
        <p:spPr bwMode="auto">
          <a:xfrm>
            <a:off x="416600" y="2292035"/>
            <a:ext cx="7303845" cy="24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84188" indent="-48418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buFont typeface="Arial" panose="020B0604020202020204" pitchFamily="34" charset="0"/>
              <a:buChar char="•"/>
            </a:pPr>
            <a:r>
              <a:rPr lang="en-US" altLang="en-US" sz="2533" dirty="0">
                <a:latin typeface="Avenir LT Std 45 Book" panose="020B0502020203020204" pitchFamily="34" charset="0"/>
              </a:rPr>
              <a:t>Should you order a report from each of the three nationwide credit reporting companies?</a:t>
            </a:r>
          </a:p>
          <a:p>
            <a:pPr marL="457200" indent="-457200">
              <a:buFont typeface="Arial" panose="020B0604020202020204" pitchFamily="34" charset="0"/>
              <a:buChar char="•"/>
            </a:pPr>
            <a:r>
              <a:rPr lang="en-US" altLang="en-US" sz="2533" dirty="0">
                <a:latin typeface="Avenir LT Std 45 Book" panose="020B0502020203020204" pitchFamily="34" charset="0"/>
              </a:rPr>
              <a:t>Should you order from all three nationwide credit reporting companies at the same time?</a:t>
            </a:r>
          </a:p>
          <a:p>
            <a:pPr marL="457200" indent="-457200">
              <a:buFont typeface="Arial" panose="020B0604020202020204" pitchFamily="34" charset="0"/>
              <a:buChar char="•"/>
            </a:pPr>
            <a:r>
              <a:rPr lang="en-US" altLang="en-US" sz="2533" dirty="0">
                <a:latin typeface="Avenir LT Std 45 Book" panose="020B0502020203020204" pitchFamily="34" charset="0"/>
              </a:rPr>
              <a:t>What if you find errors, either inaccuracies or incomplete information, in your credit report?</a:t>
            </a:r>
          </a:p>
        </p:txBody>
      </p:sp>
      <p:sp>
        <p:nvSpPr>
          <p:cNvPr id="11267" name="Rectangle 2">
            <a:extLst>
              <a:ext uri="{FF2B5EF4-FFF2-40B4-BE49-F238E27FC236}">
                <a16:creationId xmlns:a16="http://schemas.microsoft.com/office/drawing/2014/main" id="{6BC65B00-364C-4321-8513-9D9C5CAA33BB}"/>
              </a:ext>
            </a:extLst>
          </p:cNvPr>
          <p:cNvSpPr>
            <a:spLocks noChangeArrowheads="1"/>
          </p:cNvSpPr>
          <p:nvPr/>
        </p:nvSpPr>
        <p:spPr bwMode="auto">
          <a:xfrm>
            <a:off x="681304" y="748458"/>
            <a:ext cx="58215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anose="02020603050405020304" pitchFamily="18" charset="0"/>
              <a:buNone/>
            </a:pPr>
            <a:r>
              <a:rPr lang="en-US" altLang="en-US" sz="4400" b="1" dirty="0">
                <a:solidFill>
                  <a:schemeClr val="accent1"/>
                </a:solidFill>
                <a:latin typeface="Avenir LT Std 65 Medium" panose="020B0603020203020204" pitchFamily="34" charset="0"/>
              </a:rPr>
              <a:t>Free Credit Report</a:t>
            </a:r>
          </a:p>
        </p:txBody>
      </p:sp>
      <p:pic>
        <p:nvPicPr>
          <p:cNvPr id="5" name="Picture 4" descr="Text&#10;&#10;Description automatically generated">
            <a:extLst>
              <a:ext uri="{FF2B5EF4-FFF2-40B4-BE49-F238E27FC236}">
                <a16:creationId xmlns:a16="http://schemas.microsoft.com/office/drawing/2014/main" id="{1EF62F26-AFE2-4B41-BE1E-123F2070B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625" y="2239887"/>
            <a:ext cx="3803020" cy="2535346"/>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id="{347646FF-D6DC-40AA-BEDA-464FAA87B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a:extLst>
              <a:ext uri="{FF2B5EF4-FFF2-40B4-BE49-F238E27FC236}">
                <a16:creationId xmlns:a16="http://schemas.microsoft.com/office/drawing/2014/main" id="{FBC2A36F-C0AD-475F-A4D3-1AACE2D4AEC1}"/>
              </a:ext>
            </a:extLst>
          </p:cNvPr>
          <p:cNvSpPr>
            <a:spLocks noGrp="1" noChangeArrowheads="1"/>
          </p:cNvSpPr>
          <p:nvPr>
            <p:ph type="body" idx="1"/>
          </p:nvPr>
        </p:nvSpPr>
        <p:spPr>
          <a:xfrm>
            <a:off x="413250" y="2299492"/>
            <a:ext cx="6862188" cy="3594160"/>
          </a:xfrm>
        </p:spPr>
        <p:txBody>
          <a:bodyPr/>
          <a:lstStyle/>
          <a:p>
            <a:pPr>
              <a:lnSpc>
                <a:spcPct val="100000"/>
              </a:lnSpc>
              <a:spcBef>
                <a:spcPts val="0"/>
              </a:spcBef>
              <a:defRPr/>
            </a:pPr>
            <a:r>
              <a:rPr lang="en-US" dirty="0">
                <a:solidFill>
                  <a:schemeClr val="tx1"/>
                </a:solidFill>
              </a:rPr>
              <a:t>What can you do if the credit reporting company or information provider will not correct the information you dispute?</a:t>
            </a:r>
          </a:p>
          <a:p>
            <a:pPr>
              <a:lnSpc>
                <a:spcPct val="100000"/>
              </a:lnSpc>
              <a:spcBef>
                <a:spcPts val="0"/>
              </a:spcBef>
              <a:defRPr/>
            </a:pPr>
            <a:endParaRPr lang="en-US" dirty="0">
              <a:solidFill>
                <a:schemeClr val="tx1"/>
              </a:solidFill>
            </a:endParaRPr>
          </a:p>
          <a:p>
            <a:pPr>
              <a:lnSpc>
                <a:spcPct val="100000"/>
              </a:lnSpc>
              <a:spcBef>
                <a:spcPts val="0"/>
              </a:spcBef>
              <a:defRPr/>
            </a:pPr>
            <a:r>
              <a:rPr lang="en-US" dirty="0">
                <a:solidFill>
                  <a:schemeClr val="tx1"/>
                </a:solidFill>
              </a:rPr>
              <a:t>How long can a credit reporting company report negative information?</a:t>
            </a:r>
          </a:p>
          <a:p>
            <a:pPr>
              <a:defRPr/>
            </a:pPr>
            <a:endParaRPr lang="en-US" dirty="0"/>
          </a:p>
          <a:p>
            <a:pPr>
              <a:buFont typeface="Arial" panose="020B0604020202020204" pitchFamily="34" charset="0"/>
              <a:buChar char="•"/>
              <a:defRPr/>
            </a:pPr>
            <a:endParaRPr lang="en-US" dirty="0"/>
          </a:p>
        </p:txBody>
      </p:sp>
      <p:sp>
        <p:nvSpPr>
          <p:cNvPr id="12291" name="Rectangle 14">
            <a:extLst>
              <a:ext uri="{FF2B5EF4-FFF2-40B4-BE49-F238E27FC236}">
                <a16:creationId xmlns:a16="http://schemas.microsoft.com/office/drawing/2014/main" id="{ECA58ABA-22F6-4F84-A824-9DE46B779DAC}"/>
              </a:ext>
            </a:extLst>
          </p:cNvPr>
          <p:cNvSpPr>
            <a:spLocks noChangeArrowheads="1"/>
          </p:cNvSpPr>
          <p:nvPr/>
        </p:nvSpPr>
        <p:spPr bwMode="auto">
          <a:xfrm>
            <a:off x="3171418" y="5717514"/>
            <a:ext cx="184731" cy="35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689"/>
          </a:p>
        </p:txBody>
      </p:sp>
      <p:sp>
        <p:nvSpPr>
          <p:cNvPr id="12292" name="Rectangle 19">
            <a:extLst>
              <a:ext uri="{FF2B5EF4-FFF2-40B4-BE49-F238E27FC236}">
                <a16:creationId xmlns:a16="http://schemas.microsoft.com/office/drawing/2014/main" id="{32FFE10F-9D59-4F83-A0F9-51AE61A2636F}"/>
              </a:ext>
            </a:extLst>
          </p:cNvPr>
          <p:cNvSpPr>
            <a:spLocks noChangeArrowheads="1"/>
          </p:cNvSpPr>
          <p:nvPr/>
        </p:nvSpPr>
        <p:spPr bwMode="auto">
          <a:xfrm>
            <a:off x="8704504" y="750692"/>
            <a:ext cx="184731" cy="35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689"/>
          </a:p>
        </p:txBody>
      </p:sp>
      <p:sp>
        <p:nvSpPr>
          <p:cNvPr id="12293" name="Rectangle 4">
            <a:extLst>
              <a:ext uri="{FF2B5EF4-FFF2-40B4-BE49-F238E27FC236}">
                <a16:creationId xmlns:a16="http://schemas.microsoft.com/office/drawing/2014/main" id="{D4574505-322D-49E0-A470-2265EEE74A20}"/>
              </a:ext>
            </a:extLst>
          </p:cNvPr>
          <p:cNvSpPr>
            <a:spLocks noChangeArrowheads="1"/>
          </p:cNvSpPr>
          <p:nvPr/>
        </p:nvSpPr>
        <p:spPr bwMode="auto">
          <a:xfrm>
            <a:off x="704196" y="718247"/>
            <a:ext cx="65712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anose="02020603050405020304" pitchFamily="18" charset="0"/>
              <a:buNone/>
            </a:pPr>
            <a:r>
              <a:rPr lang="en-US" altLang="en-US" sz="4400" b="1" dirty="0">
                <a:solidFill>
                  <a:schemeClr val="accent1"/>
                </a:solidFill>
                <a:latin typeface="Avenir LT Std 65 Medium" panose="020B0603020203020204" pitchFamily="34" charset="0"/>
              </a:rPr>
              <a:t>Free Credit Report</a:t>
            </a:r>
          </a:p>
        </p:txBody>
      </p:sp>
      <p:pic>
        <p:nvPicPr>
          <p:cNvPr id="8" name="Picture 7" descr="Text&#10;&#10;Description automatically generated">
            <a:extLst>
              <a:ext uri="{FF2B5EF4-FFF2-40B4-BE49-F238E27FC236}">
                <a16:creationId xmlns:a16="http://schemas.microsoft.com/office/drawing/2014/main" id="{6322EEB3-4A73-4F6C-9607-613E97B49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286" y="2517616"/>
            <a:ext cx="3803020" cy="2535346"/>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id="{BC6CA5A1-785B-4939-B876-3F0A98003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AF3D6E65-6070-4C39-BFF5-54BDDB041824}"/>
              </a:ext>
            </a:extLst>
          </p:cNvPr>
          <p:cNvSpPr>
            <a:spLocks noChangeArrowheads="1"/>
          </p:cNvSpPr>
          <p:nvPr/>
        </p:nvSpPr>
        <p:spPr bwMode="auto">
          <a:xfrm>
            <a:off x="422843" y="2388621"/>
            <a:ext cx="6780656" cy="3210623"/>
          </a:xfrm>
          <a:prstGeom prst="rect">
            <a:avLst/>
          </a:prstGeom>
          <a:noFill/>
          <a:ln w="9525">
            <a:noFill/>
            <a:miter lim="800000"/>
            <a:headEnd/>
            <a:tailEnd/>
          </a:ln>
        </p:spPr>
        <p:txBody>
          <a:bodyPr>
            <a:spAutoFit/>
          </a:bodyPr>
          <a:lstStyle/>
          <a:p>
            <a:pPr marL="457200" indent="-457200">
              <a:buFont typeface="Arial" panose="020B0604020202020204" pitchFamily="34" charset="0"/>
              <a:buChar char="•"/>
              <a:defRPr/>
            </a:pPr>
            <a:r>
              <a:rPr lang="en-US" sz="2533" dirty="0">
                <a:latin typeface="Avenir LT Std 45 Book" panose="020B0502020203020204" pitchFamily="34" charset="0"/>
                <a:ea typeface="ＭＳ Ｐゴシック" pitchFamily="84" charset="-128"/>
              </a:rPr>
              <a:t>Can anyone else get a copy of your credit report?</a:t>
            </a:r>
          </a:p>
          <a:p>
            <a:pPr marL="457200" indent="-457200">
              <a:buFont typeface="Arial" panose="020B0604020202020204" pitchFamily="34" charset="0"/>
              <a:buChar char="•"/>
              <a:defRPr/>
            </a:pPr>
            <a:endParaRPr lang="en-US" sz="2533" dirty="0">
              <a:latin typeface="Avenir LT Std 45 Book" panose="020B0502020203020204" pitchFamily="34" charset="0"/>
              <a:ea typeface="ＭＳ Ｐゴシック" pitchFamily="84" charset="-128"/>
            </a:endParaRPr>
          </a:p>
          <a:p>
            <a:pPr marL="457200" indent="-457200">
              <a:buFont typeface="Arial" panose="020B0604020202020204" pitchFamily="34" charset="0"/>
              <a:buChar char="•"/>
              <a:defRPr/>
            </a:pPr>
            <a:r>
              <a:rPr lang="en-US" sz="2533" dirty="0">
                <a:latin typeface="Avenir LT Std 45 Book" panose="020B0502020203020204" pitchFamily="34" charset="0"/>
                <a:ea typeface="ＭＳ Ｐゴシック" pitchFamily="84" charset="-128"/>
              </a:rPr>
              <a:t>Can your employer get a copy of your credit report?</a:t>
            </a:r>
          </a:p>
          <a:p>
            <a:pPr marL="457200" indent="-457200">
              <a:buFont typeface="Arial" panose="020B0604020202020204" pitchFamily="34" charset="0"/>
              <a:buChar char="•"/>
              <a:defRPr/>
            </a:pPr>
            <a:endParaRPr lang="en-US" sz="2533" dirty="0">
              <a:latin typeface="Avenir LT Std 45 Book" panose="020B0502020203020204" pitchFamily="34" charset="0"/>
              <a:ea typeface="ＭＳ Ｐゴシック" pitchFamily="84" charset="-128"/>
            </a:endParaRPr>
          </a:p>
          <a:p>
            <a:pPr marL="457200" indent="-457200">
              <a:buFont typeface="Arial" panose="020B0604020202020204" pitchFamily="34" charset="0"/>
              <a:buChar char="•"/>
              <a:defRPr/>
            </a:pPr>
            <a:r>
              <a:rPr lang="en-US" sz="2533" dirty="0">
                <a:latin typeface="Avenir LT Std 45 Book" panose="020B0502020203020204" pitchFamily="34" charset="0"/>
                <a:ea typeface="ＭＳ Ｐゴシック" pitchFamily="84" charset="-128"/>
              </a:rPr>
              <a:t>What to look for on your credit report </a:t>
            </a:r>
          </a:p>
          <a:p>
            <a:pPr marL="457200" indent="-457200">
              <a:buFont typeface="Arial" panose="020B0604020202020204" pitchFamily="34" charset="0"/>
              <a:buChar char="•"/>
              <a:defRPr/>
            </a:pPr>
            <a:endParaRPr lang="en-US" sz="2533" dirty="0">
              <a:latin typeface="Avenir LT Std 45 Book" panose="020B0502020203020204" pitchFamily="34" charset="0"/>
              <a:ea typeface="ＭＳ Ｐゴシック" pitchFamily="84" charset="-128"/>
            </a:endParaRPr>
          </a:p>
        </p:txBody>
      </p:sp>
      <p:sp>
        <p:nvSpPr>
          <p:cNvPr id="6" name="Rectangle 4">
            <a:extLst>
              <a:ext uri="{FF2B5EF4-FFF2-40B4-BE49-F238E27FC236}">
                <a16:creationId xmlns:a16="http://schemas.microsoft.com/office/drawing/2014/main" id="{A493B13C-A699-4D7B-A869-783584C6AF36}"/>
              </a:ext>
            </a:extLst>
          </p:cNvPr>
          <p:cNvSpPr>
            <a:spLocks noChangeArrowheads="1"/>
          </p:cNvSpPr>
          <p:nvPr/>
        </p:nvSpPr>
        <p:spPr bwMode="auto">
          <a:xfrm>
            <a:off x="641851" y="627942"/>
            <a:ext cx="67806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anose="02020603050405020304" pitchFamily="18" charset="0"/>
              <a:buNone/>
            </a:pPr>
            <a:r>
              <a:rPr lang="en-US" altLang="en-US" sz="4400" b="1" dirty="0">
                <a:solidFill>
                  <a:schemeClr val="accent1"/>
                </a:solidFill>
                <a:latin typeface="Avenir LT Std 65 Medium" panose="020B0603020203020204" pitchFamily="34" charset="0"/>
              </a:rPr>
              <a:t>Free Credit Report</a:t>
            </a:r>
          </a:p>
        </p:txBody>
      </p:sp>
      <p:pic>
        <p:nvPicPr>
          <p:cNvPr id="7" name="Picture 6" descr="Text&#10;&#10;Description automatically generated">
            <a:extLst>
              <a:ext uri="{FF2B5EF4-FFF2-40B4-BE49-F238E27FC236}">
                <a16:creationId xmlns:a16="http://schemas.microsoft.com/office/drawing/2014/main" id="{7B8303DF-9A1E-4589-96EB-C3AE4C6FC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936" y="2449459"/>
            <a:ext cx="3803020" cy="2535346"/>
          </a:xfrm>
          <a:prstGeom prst="rect">
            <a:avLst/>
          </a:prstGeom>
          <a:ln>
            <a:noFill/>
          </a:ln>
          <a:effectLst>
            <a:outerShdw blurRad="292100" dist="139700" dir="2700000" algn="tl" rotWithShape="0">
              <a:srgbClr val="333333">
                <a:alpha val="65000"/>
              </a:srgbClr>
            </a:outerShdw>
          </a:effectLst>
        </p:spPr>
      </p:pic>
      <p:pic>
        <p:nvPicPr>
          <p:cNvPr id="8" name="Picture 7" descr="Text&#10;&#10;Description automatically generated">
            <a:extLst>
              <a:ext uri="{FF2B5EF4-FFF2-40B4-BE49-F238E27FC236}">
                <a16:creationId xmlns:a16="http://schemas.microsoft.com/office/drawing/2014/main" id="{0C57944A-985C-4BF6-A2EB-5F9CC8A4E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E04A8AA2-3B29-46F4-B447-0BE6867FB34D}"/>
              </a:ext>
            </a:extLst>
          </p:cNvPr>
          <p:cNvSpPr>
            <a:spLocks noChangeArrowheads="1"/>
          </p:cNvSpPr>
          <p:nvPr/>
        </p:nvSpPr>
        <p:spPr bwMode="auto">
          <a:xfrm>
            <a:off x="757807" y="670121"/>
            <a:ext cx="4976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Credit History </a:t>
            </a:r>
          </a:p>
        </p:txBody>
      </p:sp>
      <p:sp>
        <p:nvSpPr>
          <p:cNvPr id="9" name="Rectangle 13">
            <a:extLst>
              <a:ext uri="{FF2B5EF4-FFF2-40B4-BE49-F238E27FC236}">
                <a16:creationId xmlns:a16="http://schemas.microsoft.com/office/drawing/2014/main" id="{C7B104BA-125B-464A-B1D9-A98282576584}"/>
              </a:ext>
            </a:extLst>
          </p:cNvPr>
          <p:cNvSpPr txBox="1">
            <a:spLocks noChangeArrowheads="1"/>
          </p:cNvSpPr>
          <p:nvPr/>
        </p:nvSpPr>
        <p:spPr>
          <a:xfrm>
            <a:off x="648476" y="2922862"/>
            <a:ext cx="6365388" cy="2017043"/>
          </a:xfrm>
          <a:prstGeom prst="rect">
            <a:avLst/>
          </a:prstGeom>
        </p:spPr>
        <p:txBody>
          <a:bodyPr/>
          <a:lstStyle>
            <a:lvl1pPr marL="487363" indent="-487363" algn="l" defTabSz="1300163" rtl="0" eaLnBrk="0" fontAlgn="base" hangingPunct="0">
              <a:spcBef>
                <a:spcPct val="20000"/>
              </a:spcBef>
              <a:spcAft>
                <a:spcPct val="0"/>
              </a:spcAft>
              <a:buClr>
                <a:srgbClr val="E7A614"/>
              </a:buClr>
              <a:buFont typeface="Times" panose="02020603050405020304" pitchFamily="18" charset="0"/>
              <a:buChar char="•"/>
              <a:defRPr sz="3600">
                <a:solidFill>
                  <a:srgbClr val="4C4C4C"/>
                </a:solidFill>
                <a:latin typeface="+mn-lt"/>
                <a:ea typeface="+mn-ea"/>
                <a:cs typeface="+mn-cs"/>
              </a:defRPr>
            </a:lvl1pPr>
            <a:lvl2pPr marL="1055688" indent="-406400" algn="l" defTabSz="1300163" rtl="0" eaLnBrk="0" fontAlgn="base" hangingPunct="0">
              <a:spcBef>
                <a:spcPct val="20000"/>
              </a:spcBef>
              <a:spcAft>
                <a:spcPct val="0"/>
              </a:spcAft>
              <a:buClr>
                <a:srgbClr val="E7A614"/>
              </a:buClr>
              <a:buChar char="–"/>
              <a:defRPr sz="3200">
                <a:solidFill>
                  <a:srgbClr val="666666"/>
                </a:solidFill>
                <a:latin typeface="+mn-lt"/>
                <a:ea typeface="+mn-ea"/>
              </a:defRPr>
            </a:lvl2pPr>
            <a:lvl3pPr marL="1625600" indent="-325438" algn="l" defTabSz="1300163" rtl="0" eaLnBrk="0" fontAlgn="base" hangingPunct="0">
              <a:spcBef>
                <a:spcPct val="20000"/>
              </a:spcBef>
              <a:spcAft>
                <a:spcPct val="0"/>
              </a:spcAft>
              <a:buClr>
                <a:srgbClr val="E7A614"/>
              </a:buClr>
              <a:buFont typeface="Times" panose="02020603050405020304" pitchFamily="18" charset="0"/>
              <a:buChar char="•"/>
              <a:defRPr sz="2800">
                <a:solidFill>
                  <a:srgbClr val="808080"/>
                </a:solidFill>
                <a:latin typeface="+mn-lt"/>
                <a:ea typeface="+mn-ea"/>
              </a:defRPr>
            </a:lvl3pPr>
            <a:lvl4pPr marL="2274888" indent="-325438" algn="l" defTabSz="1300163" rtl="0" eaLnBrk="0" fontAlgn="base" hangingPunct="0">
              <a:spcBef>
                <a:spcPct val="20000"/>
              </a:spcBef>
              <a:spcAft>
                <a:spcPct val="0"/>
              </a:spcAft>
              <a:buClr>
                <a:srgbClr val="E7A614"/>
              </a:buClr>
              <a:buChar char="–"/>
              <a:defRPr sz="2400">
                <a:solidFill>
                  <a:srgbClr val="999999"/>
                </a:solidFill>
                <a:latin typeface="+mn-lt"/>
                <a:ea typeface="+mn-ea"/>
              </a:defRPr>
            </a:lvl4pPr>
            <a:lvl5pPr marL="2925763" indent="-325438" algn="l" defTabSz="1300163" rtl="0" eaLnBrk="0" fontAlgn="base" hangingPunct="0">
              <a:spcBef>
                <a:spcPct val="20000"/>
              </a:spcBef>
              <a:spcAft>
                <a:spcPct val="0"/>
              </a:spcAft>
              <a:buClr>
                <a:srgbClr val="E7A614"/>
              </a:buClr>
              <a:buChar char="»"/>
              <a:defRPr sz="2000">
                <a:solidFill>
                  <a:srgbClr val="B3B3B3"/>
                </a:solidFill>
                <a:latin typeface="+mn-lt"/>
                <a:ea typeface="+mn-ea"/>
              </a:defRPr>
            </a:lvl5pPr>
            <a:lvl6pPr marL="3382963" indent="-325438" algn="l" defTabSz="1300163" rtl="0" fontAlgn="base">
              <a:spcBef>
                <a:spcPct val="20000"/>
              </a:spcBef>
              <a:spcAft>
                <a:spcPct val="0"/>
              </a:spcAft>
              <a:buClr>
                <a:srgbClr val="E7A614"/>
              </a:buClr>
              <a:buChar char="»"/>
              <a:defRPr sz="2000">
                <a:solidFill>
                  <a:srgbClr val="B3B3B3"/>
                </a:solidFill>
                <a:latin typeface="+mn-lt"/>
                <a:ea typeface="+mn-ea"/>
              </a:defRPr>
            </a:lvl6pPr>
            <a:lvl7pPr marL="3840163" indent="-325438" algn="l" defTabSz="1300163" rtl="0" fontAlgn="base">
              <a:spcBef>
                <a:spcPct val="20000"/>
              </a:spcBef>
              <a:spcAft>
                <a:spcPct val="0"/>
              </a:spcAft>
              <a:buClr>
                <a:srgbClr val="E7A614"/>
              </a:buClr>
              <a:buChar char="»"/>
              <a:defRPr sz="2000">
                <a:solidFill>
                  <a:srgbClr val="B3B3B3"/>
                </a:solidFill>
                <a:latin typeface="+mn-lt"/>
                <a:ea typeface="+mn-ea"/>
              </a:defRPr>
            </a:lvl7pPr>
            <a:lvl8pPr marL="4297363" indent="-325438" algn="l" defTabSz="1300163" rtl="0" fontAlgn="base">
              <a:spcBef>
                <a:spcPct val="20000"/>
              </a:spcBef>
              <a:spcAft>
                <a:spcPct val="0"/>
              </a:spcAft>
              <a:buClr>
                <a:srgbClr val="E7A614"/>
              </a:buClr>
              <a:buChar char="»"/>
              <a:defRPr sz="2000">
                <a:solidFill>
                  <a:srgbClr val="B3B3B3"/>
                </a:solidFill>
                <a:latin typeface="+mn-lt"/>
                <a:ea typeface="+mn-ea"/>
              </a:defRPr>
            </a:lvl8pPr>
            <a:lvl9pPr marL="4754563" indent="-325438" algn="l" defTabSz="1300163" rtl="0" fontAlgn="base">
              <a:spcBef>
                <a:spcPct val="20000"/>
              </a:spcBef>
              <a:spcAft>
                <a:spcPct val="0"/>
              </a:spcAft>
              <a:buClr>
                <a:srgbClr val="E7A614"/>
              </a:buClr>
              <a:buChar char="»"/>
              <a:defRPr sz="2000">
                <a:solidFill>
                  <a:srgbClr val="B3B3B3"/>
                </a:solidFill>
                <a:latin typeface="+mn-lt"/>
                <a:ea typeface="+mn-ea"/>
              </a:defRPr>
            </a:lvl9pPr>
          </a:lstStyle>
          <a:p>
            <a:pPr>
              <a:lnSpc>
                <a:spcPct val="150000"/>
              </a:lnSpc>
              <a:buClrTx/>
              <a:buFont typeface="Arial" panose="020B0604020202020204" pitchFamily="34" charset="0"/>
              <a:buChar char="•"/>
            </a:pPr>
            <a:r>
              <a:rPr lang="en-US" altLang="en-US" sz="2814" dirty="0">
                <a:latin typeface="Avenir LT Std 45 Book" panose="020B0502020203020204" pitchFamily="34" charset="0"/>
              </a:rPr>
              <a:t>What is your credit history?</a:t>
            </a:r>
          </a:p>
          <a:p>
            <a:pPr>
              <a:buClrTx/>
              <a:buFont typeface="Arial" panose="020B0604020202020204" pitchFamily="34" charset="0"/>
              <a:buChar char="•"/>
            </a:pPr>
            <a:r>
              <a:rPr lang="en-US" altLang="en-US" sz="2814" dirty="0">
                <a:latin typeface="Avenir LT Std 45 Book" panose="020B0502020203020204" pitchFamily="34" charset="0"/>
              </a:rPr>
              <a:t>What your payment history includes</a:t>
            </a:r>
          </a:p>
          <a:p>
            <a:pPr>
              <a:buClrTx/>
              <a:buFont typeface="Arial" panose="020B0604020202020204" pitchFamily="34" charset="0"/>
              <a:buChar char="•"/>
              <a:defRPr/>
            </a:pPr>
            <a:endParaRPr lang="en-US" sz="2814" kern="0" dirty="0">
              <a:latin typeface="Avenir LT Std 45 Book" panose="020B0502020203020204" pitchFamily="34" charset="0"/>
            </a:endParaRPr>
          </a:p>
          <a:p>
            <a:pPr>
              <a:buClrTx/>
              <a:buFont typeface="Arial" panose="020B0604020202020204" pitchFamily="34" charset="0"/>
              <a:buChar char="•"/>
              <a:defRPr/>
            </a:pPr>
            <a:endParaRPr lang="en-US" sz="2814" kern="0" dirty="0">
              <a:latin typeface="Avenir LT Std 45 Book" panose="020B0502020203020204" pitchFamily="34" charset="0"/>
            </a:endParaRPr>
          </a:p>
        </p:txBody>
      </p:sp>
      <p:pic>
        <p:nvPicPr>
          <p:cNvPr id="3" name="Picture 2" descr="A close up of a computer&#10;&#10;Description automatically generated">
            <a:extLst>
              <a:ext uri="{FF2B5EF4-FFF2-40B4-BE49-F238E27FC236}">
                <a16:creationId xmlns:a16="http://schemas.microsoft.com/office/drawing/2014/main" id="{41246617-4BFD-440B-9B68-45DB4079E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074" y="2249561"/>
            <a:ext cx="3974242" cy="2894986"/>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id="{E91D469A-1F6A-4F2E-85A5-2C641D6E0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61D161A-6898-4342-BA18-05831A249E5F}"/>
              </a:ext>
            </a:extLst>
          </p:cNvPr>
          <p:cNvSpPr/>
          <p:nvPr/>
        </p:nvSpPr>
        <p:spPr>
          <a:xfrm>
            <a:off x="822507" y="2660073"/>
            <a:ext cx="5983538" cy="20054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1">
            <a:extLst>
              <a:ext uri="{FF2B5EF4-FFF2-40B4-BE49-F238E27FC236}">
                <a16:creationId xmlns:a16="http://schemas.microsoft.com/office/drawing/2014/main" id="{92D94CE8-E476-41A9-90E8-32E71365C034}"/>
              </a:ext>
            </a:extLst>
          </p:cNvPr>
          <p:cNvSpPr>
            <a:spLocks noChangeArrowheads="1"/>
          </p:cNvSpPr>
          <p:nvPr/>
        </p:nvSpPr>
        <p:spPr bwMode="auto">
          <a:xfrm>
            <a:off x="822507" y="703024"/>
            <a:ext cx="4976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Credit History </a:t>
            </a:r>
          </a:p>
        </p:txBody>
      </p:sp>
      <p:sp>
        <p:nvSpPr>
          <p:cNvPr id="15365" name="Rectangle 2">
            <a:extLst>
              <a:ext uri="{FF2B5EF4-FFF2-40B4-BE49-F238E27FC236}">
                <a16:creationId xmlns:a16="http://schemas.microsoft.com/office/drawing/2014/main" id="{A1AE8276-6C81-4A72-940C-F1CA4C5D5534}"/>
              </a:ext>
            </a:extLst>
          </p:cNvPr>
          <p:cNvSpPr>
            <a:spLocks noChangeArrowheads="1"/>
          </p:cNvSpPr>
          <p:nvPr/>
        </p:nvSpPr>
        <p:spPr bwMode="auto">
          <a:xfrm>
            <a:off x="1236534" y="3018402"/>
            <a:ext cx="5253863" cy="152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buClr>
                <a:srgbClr val="FFC000"/>
              </a:buClr>
            </a:pPr>
            <a:r>
              <a:rPr lang="en-US" altLang="en-US" sz="3096" dirty="0">
                <a:solidFill>
                  <a:schemeClr val="bg1"/>
                </a:solidFill>
                <a:latin typeface="Avenir LT Std 45 Book" panose="020B0502020203020204" pitchFamily="34" charset="0"/>
              </a:rPr>
              <a:t>Which parts of a credit history are most important?</a:t>
            </a:r>
          </a:p>
          <a:p>
            <a:pPr>
              <a:buClr>
                <a:srgbClr val="FFC000"/>
              </a:buClr>
            </a:pPr>
            <a:endParaRPr lang="en-US" altLang="en-US" sz="3096" dirty="0">
              <a:solidFill>
                <a:schemeClr val="bg1"/>
              </a:solidFill>
              <a:latin typeface="Avenir LT Std 45 Book" panose="020B0502020203020204" pitchFamily="34" charset="0"/>
            </a:endParaRPr>
          </a:p>
        </p:txBody>
      </p:sp>
      <p:pic>
        <p:nvPicPr>
          <p:cNvPr id="15366" name="Picture 6" descr="https://tse3.mm.bing.net/th?id=OIP.inYChn_-7WI8SCqpGJeiwAHaHa&amp;pid=Api&amp;P=0&amp;w=300&amp;h=300">
            <a:extLst>
              <a:ext uri="{FF2B5EF4-FFF2-40B4-BE49-F238E27FC236}">
                <a16:creationId xmlns:a16="http://schemas.microsoft.com/office/drawing/2014/main" id="{822B5215-DC5F-46A0-A1CC-4E4715882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526" y="1087745"/>
            <a:ext cx="4771365" cy="468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7">
            <a:extLst>
              <a:ext uri="{FF2B5EF4-FFF2-40B4-BE49-F238E27FC236}">
                <a16:creationId xmlns:a16="http://schemas.microsoft.com/office/drawing/2014/main" id="{821A15BE-45D4-41BF-A35E-6DAEC422A050}"/>
              </a:ext>
            </a:extLst>
          </p:cNvPr>
          <p:cNvSpPr>
            <a:spLocks noChangeArrowheads="1"/>
          </p:cNvSpPr>
          <p:nvPr/>
        </p:nvSpPr>
        <p:spPr bwMode="auto">
          <a:xfrm>
            <a:off x="2758285" y="6409916"/>
            <a:ext cx="428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5621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5621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5621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5621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5621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5621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5621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5621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56210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latin typeface="Calibri" panose="020F0502020204030204" pitchFamily="34" charset="0"/>
                <a:cs typeface="Times New Roman" panose="02020603050405020304" pitchFamily="18" charset="0"/>
                <a:hlinkClick r:id="rId4"/>
              </a:rPr>
              <a:t>https://bettercreditblog.org/wp-content/uploads/2012/07/credit-score-breakdown.jpg</a:t>
            </a:r>
            <a:endParaRPr lang="en-US" altLang="en-US" sz="2000" dirty="0"/>
          </a:p>
        </p:txBody>
      </p:sp>
      <p:pic>
        <p:nvPicPr>
          <p:cNvPr id="8" name="Picture 7" descr="Text&#10;&#10;Description automatically generated">
            <a:extLst>
              <a:ext uri="{FF2B5EF4-FFF2-40B4-BE49-F238E27FC236}">
                <a16:creationId xmlns:a16="http://schemas.microsoft.com/office/drawing/2014/main" id="{F56CA76B-2111-46BA-9264-072CFDCC5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52B4DE3-E284-45DC-8090-EF6A71DB5338}"/>
              </a:ext>
            </a:extLst>
          </p:cNvPr>
          <p:cNvSpPr>
            <a:spLocks noGrp="1"/>
          </p:cNvSpPr>
          <p:nvPr>
            <p:ph type="title"/>
          </p:nvPr>
        </p:nvSpPr>
        <p:spPr/>
        <p:txBody>
          <a:bodyPr>
            <a:normAutofit/>
          </a:bodyPr>
          <a:lstStyle/>
          <a:p>
            <a:r>
              <a:rPr lang="en-US" altLang="en-US" b="1" dirty="0"/>
              <a:t>Credit Scores</a:t>
            </a:r>
          </a:p>
        </p:txBody>
      </p:sp>
      <p:sp>
        <p:nvSpPr>
          <p:cNvPr id="20483" name="Rectangle 2">
            <a:extLst>
              <a:ext uri="{FF2B5EF4-FFF2-40B4-BE49-F238E27FC236}">
                <a16:creationId xmlns:a16="http://schemas.microsoft.com/office/drawing/2014/main" id="{1281B661-B6A9-493C-A143-D44094BF99CB}"/>
              </a:ext>
            </a:extLst>
          </p:cNvPr>
          <p:cNvSpPr>
            <a:spLocks noChangeArrowheads="1"/>
          </p:cNvSpPr>
          <p:nvPr/>
        </p:nvSpPr>
        <p:spPr bwMode="auto">
          <a:xfrm>
            <a:off x="516024" y="2335019"/>
            <a:ext cx="6352368" cy="3410614"/>
          </a:xfrm>
          <a:prstGeom prst="rect">
            <a:avLst/>
          </a:prstGeom>
          <a:no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lnSpc>
                <a:spcPct val="200000"/>
              </a:lnSpc>
              <a:buFont typeface="Arial" panose="020B0604020202020204" pitchFamily="34" charset="0"/>
              <a:buChar char="•"/>
              <a:defRPr/>
            </a:pPr>
            <a:r>
              <a:rPr lang="en-US" sz="3200" dirty="0">
                <a:latin typeface="Avenir LT Std 45 Book" panose="020B0502020203020204" pitchFamily="34" charset="0"/>
              </a:rPr>
              <a:t>What is credit score?</a:t>
            </a:r>
          </a:p>
          <a:p>
            <a:pPr marL="778886" lvl="1" indent="-457200">
              <a:buFont typeface="Arial" panose="020B0604020202020204" pitchFamily="34" charset="0"/>
              <a:buChar char="•"/>
              <a:defRPr/>
            </a:pPr>
            <a:endParaRPr lang="en-US" sz="3200" dirty="0">
              <a:latin typeface="Avenir LT Std 45 Book" panose="020B0502020203020204" pitchFamily="34" charset="0"/>
            </a:endParaRPr>
          </a:p>
          <a:p>
            <a:pPr marL="457200" indent="-457200">
              <a:buFont typeface="Arial" panose="020B0604020202020204" pitchFamily="34" charset="0"/>
              <a:buChar char="•"/>
              <a:defRPr/>
            </a:pPr>
            <a:r>
              <a:rPr lang="en-US" sz="3200" dirty="0">
                <a:latin typeface="Avenir LT Std 45 Book" panose="020B0502020203020204" pitchFamily="34" charset="0"/>
              </a:rPr>
              <a:t>What is considered as a good credit score?</a:t>
            </a:r>
          </a:p>
          <a:p>
            <a:pPr marL="914400" lvl="1" indent="-457200">
              <a:lnSpc>
                <a:spcPct val="200000"/>
              </a:lnSpc>
              <a:buFont typeface="Arial" panose="020B0604020202020204" pitchFamily="34" charset="0"/>
              <a:buChar char="•"/>
              <a:defRPr/>
            </a:pPr>
            <a:endParaRPr lang="en-US" sz="3200" dirty="0">
              <a:latin typeface="Avenir LT Std 45 Book" panose="020B0502020203020204" pitchFamily="34" charset="0"/>
            </a:endParaRPr>
          </a:p>
        </p:txBody>
      </p:sp>
      <p:pic>
        <p:nvPicPr>
          <p:cNvPr id="16389" name="Picture 5" descr="https://tse2.mm.bing.net/th?id=OIP.Rrn7IiSFA2ZPTdIu7fzo2gHaFT&amp;pid=Api&amp;P=0&amp;w=244&amp;h=175">
            <a:extLst>
              <a:ext uri="{FF2B5EF4-FFF2-40B4-BE49-F238E27FC236}">
                <a16:creationId xmlns:a16="http://schemas.microsoft.com/office/drawing/2014/main" id="{D19EABCC-6A46-4BCE-AC4B-A48754019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853" y="2124412"/>
            <a:ext cx="3907129" cy="296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7">
            <a:extLst>
              <a:ext uri="{FF2B5EF4-FFF2-40B4-BE49-F238E27FC236}">
                <a16:creationId xmlns:a16="http://schemas.microsoft.com/office/drawing/2014/main" id="{91E1A20A-BF50-4AAB-96D0-695965FB7E6C}"/>
              </a:ext>
            </a:extLst>
          </p:cNvPr>
          <p:cNvSpPr>
            <a:spLocks noChangeArrowheads="1"/>
          </p:cNvSpPr>
          <p:nvPr/>
        </p:nvSpPr>
        <p:spPr bwMode="auto">
          <a:xfrm>
            <a:off x="2808426" y="6360083"/>
            <a:ext cx="6575147" cy="2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26" u="sng" dirty="0">
                <a:hlinkClick r:id="rId4"/>
              </a:rPr>
              <a:t>http://www.yourcreditnetwork.com/images/credit-score-chart.gif</a:t>
            </a:r>
            <a:endParaRPr lang="en-US" altLang="en-US" sz="1126" dirty="0"/>
          </a:p>
        </p:txBody>
      </p:sp>
      <p:pic>
        <p:nvPicPr>
          <p:cNvPr id="7" name="Picture 6" descr="Text&#10;&#10;Description automatically generated">
            <a:extLst>
              <a:ext uri="{FF2B5EF4-FFF2-40B4-BE49-F238E27FC236}">
                <a16:creationId xmlns:a16="http://schemas.microsoft.com/office/drawing/2014/main" id="{6ACE1632-5B00-4C35-A702-9FA763DE05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A3699251-A968-4275-9A10-52A9A9618F3A}"/>
              </a:ext>
            </a:extLst>
          </p:cNvPr>
          <p:cNvSpPr>
            <a:spLocks noChangeArrowheads="1"/>
          </p:cNvSpPr>
          <p:nvPr/>
        </p:nvSpPr>
        <p:spPr bwMode="auto">
          <a:xfrm>
            <a:off x="6554403" y="2395080"/>
            <a:ext cx="4717754" cy="2625847"/>
          </a:xfrm>
          <a:prstGeom prst="rect">
            <a:avLst/>
          </a:prstGeom>
          <a:no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buFont typeface="Arial" panose="020B0604020202020204" pitchFamily="34" charset="0"/>
              <a:buChar char="•"/>
              <a:defRPr/>
            </a:pPr>
            <a:r>
              <a:rPr lang="en-US" sz="2533" dirty="0">
                <a:latin typeface="Avenir LT Std 45 Book" panose="020B0502020203020204" pitchFamily="34" charset="0"/>
              </a:rPr>
              <a:t>What can you do to improve your credit score?</a:t>
            </a:r>
          </a:p>
          <a:p>
            <a:pPr marL="457200" indent="-457200">
              <a:buFont typeface="Arial" panose="020B0604020202020204" pitchFamily="34" charset="0"/>
              <a:buChar char="•"/>
              <a:defRPr/>
            </a:pPr>
            <a:r>
              <a:rPr lang="en-US" sz="2533" dirty="0">
                <a:latin typeface="Avenir LT Std 45 Book" panose="020B0502020203020204" pitchFamily="34" charset="0"/>
              </a:rPr>
              <a:t>What if you are denied credit or insurance, or do not receive the terms you want?</a:t>
            </a:r>
          </a:p>
          <a:p>
            <a:pPr marL="742950" lvl="1" indent="-285750">
              <a:buFont typeface="Arial" panose="020B0604020202020204" pitchFamily="34" charset="0"/>
              <a:buChar char="•"/>
              <a:defRPr/>
            </a:pPr>
            <a:endParaRPr lang="en-US" sz="1266" dirty="0">
              <a:latin typeface="Avenir LT Std 45 Book" panose="020B0502020203020204" pitchFamily="34" charset="0"/>
            </a:endParaRPr>
          </a:p>
        </p:txBody>
      </p:sp>
      <p:sp>
        <p:nvSpPr>
          <p:cNvPr id="17411" name="Rectangle 2">
            <a:extLst>
              <a:ext uri="{FF2B5EF4-FFF2-40B4-BE49-F238E27FC236}">
                <a16:creationId xmlns:a16="http://schemas.microsoft.com/office/drawing/2014/main" id="{21E41181-DE52-43D0-A21E-B14BDD5C4713}"/>
              </a:ext>
            </a:extLst>
          </p:cNvPr>
          <p:cNvSpPr>
            <a:spLocks noChangeArrowheads="1"/>
          </p:cNvSpPr>
          <p:nvPr/>
        </p:nvSpPr>
        <p:spPr bwMode="auto">
          <a:xfrm>
            <a:off x="845904" y="665008"/>
            <a:ext cx="44742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Credit Scores</a:t>
            </a:r>
          </a:p>
        </p:txBody>
      </p:sp>
      <p:pic>
        <p:nvPicPr>
          <p:cNvPr id="17413" name="Picture 6" descr="https://turbo.intuit.com/blog/wp-content/uploads/2018/12/What-is-a-Bad-Credit-Score-1.jpg">
            <a:extLst>
              <a:ext uri="{FF2B5EF4-FFF2-40B4-BE49-F238E27FC236}">
                <a16:creationId xmlns:a16="http://schemas.microsoft.com/office/drawing/2014/main" id="{4D6C212B-7668-4FF6-9865-9119803FC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4" y="1992457"/>
            <a:ext cx="5575528" cy="34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a:extLst>
              <a:ext uri="{FF2B5EF4-FFF2-40B4-BE49-F238E27FC236}">
                <a16:creationId xmlns:a16="http://schemas.microsoft.com/office/drawing/2014/main" id="{E3C14BA7-7C48-4D3F-BEFC-9DFC4025BFED}"/>
              </a:ext>
            </a:extLst>
          </p:cNvPr>
          <p:cNvSpPr>
            <a:spLocks noChangeArrowheads="1"/>
          </p:cNvSpPr>
          <p:nvPr/>
        </p:nvSpPr>
        <p:spPr bwMode="auto">
          <a:xfrm>
            <a:off x="2671844" y="6341033"/>
            <a:ext cx="8095238" cy="2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26" u="sng">
                <a:hlinkClick r:id="rId4"/>
              </a:rPr>
              <a:t>https://turbo.intuit.com/blog/wp-content/uploads/2018/12/What-is-a-Bad-Credit-Score-1.jpg</a:t>
            </a:r>
            <a:endParaRPr lang="en-US" altLang="en-US" sz="1126"/>
          </a:p>
        </p:txBody>
      </p:sp>
      <p:pic>
        <p:nvPicPr>
          <p:cNvPr id="8" name="Picture 7" descr="Text&#10;&#10;Description automatically generated">
            <a:extLst>
              <a:ext uri="{FF2B5EF4-FFF2-40B4-BE49-F238E27FC236}">
                <a16:creationId xmlns:a16="http://schemas.microsoft.com/office/drawing/2014/main" id="{1BDC7420-9F1C-4955-9D59-8F5A3008A2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a:extLst>
              <a:ext uri="{FF2B5EF4-FFF2-40B4-BE49-F238E27FC236}">
                <a16:creationId xmlns:a16="http://schemas.microsoft.com/office/drawing/2014/main" id="{2EDAC6F8-B82D-40BB-9FFB-0A74367E9189}"/>
              </a:ext>
            </a:extLst>
          </p:cNvPr>
          <p:cNvSpPr>
            <a:spLocks noGrp="1" noChangeArrowheads="1"/>
          </p:cNvSpPr>
          <p:nvPr>
            <p:ph type="title"/>
          </p:nvPr>
        </p:nvSpPr>
        <p:spPr>
          <a:xfrm>
            <a:off x="822033" y="594250"/>
            <a:ext cx="10348194" cy="983983"/>
          </a:xfrm>
        </p:spPr>
        <p:txBody>
          <a:bodyPr>
            <a:noAutofit/>
          </a:bodyPr>
          <a:lstStyle/>
          <a:p>
            <a:pPr eaLnBrk="1" hangingPunct="1"/>
            <a:br>
              <a:rPr lang="en-US" altLang="en-US" b="1" i="1" dirty="0"/>
            </a:br>
            <a:br>
              <a:rPr lang="en-US" altLang="en-US" b="1" i="1" dirty="0"/>
            </a:br>
            <a:r>
              <a:rPr lang="en-US" altLang="en-US" b="1" dirty="0"/>
              <a:t>Disputing Errors on Your Credit Report </a:t>
            </a:r>
            <a:br>
              <a:rPr lang="en-US" altLang="en-US" b="1" i="1" dirty="0"/>
            </a:br>
            <a:br>
              <a:rPr lang="en-US" altLang="en-US" b="1" dirty="0"/>
            </a:br>
            <a:endParaRPr lang="en-US" altLang="en-US" b="1" dirty="0"/>
          </a:p>
        </p:txBody>
      </p:sp>
      <p:sp>
        <p:nvSpPr>
          <p:cNvPr id="23555" name="Rectangle 11">
            <a:extLst>
              <a:ext uri="{FF2B5EF4-FFF2-40B4-BE49-F238E27FC236}">
                <a16:creationId xmlns:a16="http://schemas.microsoft.com/office/drawing/2014/main" id="{3A081ED8-5B94-442B-B40D-8126C2960A94}"/>
              </a:ext>
            </a:extLst>
          </p:cNvPr>
          <p:cNvSpPr>
            <a:spLocks noGrp="1" noChangeArrowheads="1"/>
          </p:cNvSpPr>
          <p:nvPr>
            <p:ph type="body" idx="1"/>
          </p:nvPr>
        </p:nvSpPr>
        <p:spPr>
          <a:xfrm>
            <a:off x="1172989" y="2747419"/>
            <a:ext cx="6262319" cy="2548748"/>
          </a:xfrm>
        </p:spPr>
        <p:txBody>
          <a:bodyPr>
            <a:normAutofit/>
          </a:bodyPr>
          <a:lstStyle/>
          <a:p>
            <a:pPr>
              <a:defRPr/>
            </a:pPr>
            <a:r>
              <a:rPr lang="en-US" sz="3200" dirty="0"/>
              <a:t>Correcting errors</a:t>
            </a:r>
          </a:p>
          <a:p>
            <a:pPr>
              <a:defRPr/>
            </a:pPr>
            <a:endParaRPr lang="en-US" sz="3200" dirty="0"/>
          </a:p>
          <a:p>
            <a:pPr>
              <a:defRPr/>
            </a:pPr>
            <a:r>
              <a:rPr lang="en-US" sz="3200" dirty="0"/>
              <a:t>Your credit file </a:t>
            </a:r>
          </a:p>
          <a:p>
            <a:pPr lvl="1">
              <a:defRPr/>
            </a:pPr>
            <a:endParaRPr lang="en-US" sz="1600" dirty="0"/>
          </a:p>
        </p:txBody>
      </p:sp>
      <p:pic>
        <p:nvPicPr>
          <p:cNvPr id="18436" name="Picture 4">
            <a:extLst>
              <a:ext uri="{FF2B5EF4-FFF2-40B4-BE49-F238E27FC236}">
                <a16:creationId xmlns:a16="http://schemas.microsoft.com/office/drawing/2014/main" id="{33CDD980-54EE-402A-AEDC-10A8347B6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452" y="2483481"/>
            <a:ext cx="4690949" cy="2680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ext&#10;&#10;Description automatically generated">
            <a:extLst>
              <a:ext uri="{FF2B5EF4-FFF2-40B4-BE49-F238E27FC236}">
                <a16:creationId xmlns:a16="http://schemas.microsoft.com/office/drawing/2014/main" id="{032BFF40-8D84-4BA0-A706-842772E6D0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FDC41CCD-8E20-4733-B44A-0DF6C85BD13B}"/>
              </a:ext>
            </a:extLst>
          </p:cNvPr>
          <p:cNvSpPr>
            <a:spLocks noGrp="1" noChangeArrowheads="1"/>
          </p:cNvSpPr>
          <p:nvPr>
            <p:ph type="title"/>
          </p:nvPr>
        </p:nvSpPr>
        <p:spPr/>
        <p:txBody>
          <a:bodyPr>
            <a:normAutofit/>
          </a:bodyPr>
          <a:lstStyle/>
          <a:p>
            <a:pPr eaLnBrk="1" hangingPunct="1"/>
            <a:r>
              <a:rPr lang="en-US" altLang="en-US" b="1" dirty="0"/>
              <a:t>Fixing Your Credit</a:t>
            </a:r>
          </a:p>
        </p:txBody>
      </p:sp>
      <p:sp>
        <p:nvSpPr>
          <p:cNvPr id="25603" name="Rectangle 9">
            <a:extLst>
              <a:ext uri="{FF2B5EF4-FFF2-40B4-BE49-F238E27FC236}">
                <a16:creationId xmlns:a16="http://schemas.microsoft.com/office/drawing/2014/main" id="{9D6D6B09-099E-4A4E-A98F-FB712BC0E2AA}"/>
              </a:ext>
            </a:extLst>
          </p:cNvPr>
          <p:cNvSpPr>
            <a:spLocks noGrp="1" noChangeArrowheads="1"/>
          </p:cNvSpPr>
          <p:nvPr>
            <p:ph type="body" idx="1"/>
          </p:nvPr>
        </p:nvSpPr>
        <p:spPr>
          <a:xfrm>
            <a:off x="630625" y="2524752"/>
            <a:ext cx="6342274" cy="3645538"/>
          </a:xfrm>
        </p:spPr>
        <p:txBody>
          <a:bodyPr>
            <a:normAutofit/>
          </a:bodyPr>
          <a:lstStyle/>
          <a:p>
            <a:pPr>
              <a:defRPr/>
            </a:pPr>
            <a:r>
              <a:rPr lang="en-US" sz="2400" dirty="0">
                <a:solidFill>
                  <a:schemeClr val="tx1"/>
                </a:solidFill>
              </a:rPr>
              <a:t>What makes your credit good or bad?</a:t>
            </a:r>
          </a:p>
          <a:p>
            <a:pPr marL="914039" lvl="1" indent="-457200">
              <a:defRPr/>
            </a:pPr>
            <a:endParaRPr lang="en-US" dirty="0"/>
          </a:p>
          <a:p>
            <a:pPr>
              <a:defRPr/>
            </a:pPr>
            <a:r>
              <a:rPr lang="en-US" sz="2400" dirty="0">
                <a:solidFill>
                  <a:schemeClr val="tx1"/>
                </a:solidFill>
              </a:rPr>
              <a:t>What happens if there is negative information on your credit report?</a:t>
            </a:r>
          </a:p>
          <a:p>
            <a:pPr>
              <a:defRPr/>
            </a:pPr>
            <a:endParaRPr lang="en-US" sz="2400" dirty="0">
              <a:solidFill>
                <a:schemeClr val="tx1"/>
              </a:solidFill>
            </a:endParaRPr>
          </a:p>
          <a:p>
            <a:pPr>
              <a:defRPr/>
            </a:pPr>
            <a:r>
              <a:rPr lang="en-US" sz="2400" dirty="0">
                <a:solidFill>
                  <a:schemeClr val="tx1"/>
                </a:solidFill>
              </a:rPr>
              <a:t>How do I know what’s in my credit report?</a:t>
            </a:r>
          </a:p>
        </p:txBody>
      </p:sp>
      <p:pic>
        <p:nvPicPr>
          <p:cNvPr id="3" name="Picture 2" descr="A picture containing person, outdoor, person, holding&#10;&#10;Description automatically generated">
            <a:extLst>
              <a:ext uri="{FF2B5EF4-FFF2-40B4-BE49-F238E27FC236}">
                <a16:creationId xmlns:a16="http://schemas.microsoft.com/office/drawing/2014/main" id="{F9C00B83-21D1-4516-8F4F-428B788CB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6597" y="2524752"/>
            <a:ext cx="3967203" cy="2648108"/>
          </a:xfrm>
          <a:prstGeom prst="rect">
            <a:avLst/>
          </a:prstGeom>
          <a:ln>
            <a:noFill/>
          </a:ln>
          <a:effectLst>
            <a:outerShdw blurRad="292100" dist="139700" dir="2700000" algn="tl" rotWithShape="0">
              <a:srgbClr val="333333">
                <a:alpha val="65000"/>
              </a:srgbClr>
            </a:outerShdw>
          </a:effectLst>
        </p:spPr>
      </p:pic>
      <p:pic>
        <p:nvPicPr>
          <p:cNvPr id="5" name="Picture 4" descr="Text&#10;&#10;Description automatically generated">
            <a:extLst>
              <a:ext uri="{FF2B5EF4-FFF2-40B4-BE49-F238E27FC236}">
                <a16:creationId xmlns:a16="http://schemas.microsoft.com/office/drawing/2014/main" id="{C679617A-D2A3-475F-9872-4E4EFBFA2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86B94D8F-5B9D-4329-A36E-24726927A71F}"/>
              </a:ext>
            </a:extLst>
          </p:cNvPr>
          <p:cNvSpPr>
            <a:spLocks noChangeArrowheads="1"/>
          </p:cNvSpPr>
          <p:nvPr/>
        </p:nvSpPr>
        <p:spPr bwMode="auto">
          <a:xfrm>
            <a:off x="759463" y="2229861"/>
            <a:ext cx="6209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buFont typeface="Arial" panose="020B0604020202020204" pitchFamily="34" charset="0"/>
              <a:buChar char="•"/>
            </a:pPr>
            <a:r>
              <a:rPr lang="en-US" altLang="en-US" dirty="0">
                <a:latin typeface="Avenir LT Std 45 Book" panose="020B0502020203020204" pitchFamily="34" charset="0"/>
              </a:rPr>
              <a:t>What happens if a company takes a negative action against you because of something in your credit report?</a:t>
            </a:r>
          </a:p>
          <a:p>
            <a:pPr marL="778886" lvl="1" indent="-457200">
              <a:buFont typeface="Arial" panose="020B0604020202020204" pitchFamily="34" charset="0"/>
              <a:buChar char="•"/>
            </a:pPr>
            <a:endParaRPr lang="en-US" altLang="en-US" dirty="0">
              <a:latin typeface="Avenir LT Std 45 Book" panose="020B0502020203020204" pitchFamily="34" charset="0"/>
            </a:endParaRPr>
          </a:p>
          <a:p>
            <a:pPr marL="457200" indent="-457200">
              <a:buFont typeface="Arial" panose="020B0604020202020204" pitchFamily="34" charset="0"/>
              <a:buChar char="•"/>
            </a:pPr>
            <a:r>
              <a:rPr lang="en-US" altLang="en-US" dirty="0">
                <a:latin typeface="Avenir LT Std 45 Book" panose="020B0502020203020204" pitchFamily="34" charset="0"/>
              </a:rPr>
              <a:t>What if I see a mistake on my credit report?</a:t>
            </a:r>
          </a:p>
          <a:p>
            <a:pPr marL="778886" lvl="1" indent="-457200">
              <a:buFont typeface="Arial" panose="020B0604020202020204" pitchFamily="34" charset="0"/>
              <a:buChar char="•"/>
            </a:pPr>
            <a:endParaRPr lang="en-US" altLang="en-US" dirty="0">
              <a:latin typeface="Avenir LT Std 45 Book" panose="020B0502020203020204" pitchFamily="34" charset="0"/>
            </a:endParaRPr>
          </a:p>
          <a:p>
            <a:pPr marL="457200" indent="-457200">
              <a:buFont typeface="Arial" panose="020B0604020202020204" pitchFamily="34" charset="0"/>
              <a:buChar char="•"/>
            </a:pPr>
            <a:r>
              <a:rPr lang="en-US" altLang="en-US" dirty="0">
                <a:latin typeface="Avenir LT Std 45 Book" panose="020B0502020203020204" pitchFamily="34" charset="0"/>
              </a:rPr>
              <a:t>How do I dispute mistakes on my credit report?</a:t>
            </a:r>
          </a:p>
        </p:txBody>
      </p:sp>
      <p:sp>
        <p:nvSpPr>
          <p:cNvPr id="20483" name="Rectangle 2">
            <a:extLst>
              <a:ext uri="{FF2B5EF4-FFF2-40B4-BE49-F238E27FC236}">
                <a16:creationId xmlns:a16="http://schemas.microsoft.com/office/drawing/2014/main" id="{1E719B59-2974-4AD9-A637-0AC8569BEC2E}"/>
              </a:ext>
            </a:extLst>
          </p:cNvPr>
          <p:cNvSpPr>
            <a:spLocks noChangeArrowheads="1"/>
          </p:cNvSpPr>
          <p:nvPr/>
        </p:nvSpPr>
        <p:spPr bwMode="auto">
          <a:xfrm>
            <a:off x="759463" y="749721"/>
            <a:ext cx="6701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Fixing Your Credit</a:t>
            </a:r>
          </a:p>
        </p:txBody>
      </p:sp>
      <p:pic>
        <p:nvPicPr>
          <p:cNvPr id="5" name="Picture 4" descr="Text&#10;&#10;Description automatically generated">
            <a:extLst>
              <a:ext uri="{FF2B5EF4-FFF2-40B4-BE49-F238E27FC236}">
                <a16:creationId xmlns:a16="http://schemas.microsoft.com/office/drawing/2014/main" id="{E7CFA3D5-DE01-4756-BBEE-FC6D4A50A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pic>
        <p:nvPicPr>
          <p:cNvPr id="6" name="Picture 5" descr="A picture containing person, outdoor, person, holding&#10;&#10;Description automatically generated">
            <a:extLst>
              <a:ext uri="{FF2B5EF4-FFF2-40B4-BE49-F238E27FC236}">
                <a16:creationId xmlns:a16="http://schemas.microsoft.com/office/drawing/2014/main" id="{5F8813F5-ADA3-49CB-B23A-F30EEDBEA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168" y="2613967"/>
            <a:ext cx="3967203" cy="26481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4FA9FC9-0612-4A63-B777-4E79E9BB6E0A}"/>
              </a:ext>
            </a:extLst>
          </p:cNvPr>
          <p:cNvSpPr/>
          <p:nvPr/>
        </p:nvSpPr>
        <p:spPr>
          <a:xfrm>
            <a:off x="520472" y="510585"/>
            <a:ext cx="1202868" cy="1202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3372" eaLnBrk="0" fontAlgn="base" hangingPunct="0">
              <a:spcBef>
                <a:spcPct val="0"/>
              </a:spcBef>
              <a:spcAft>
                <a:spcPct val="0"/>
              </a:spcAft>
              <a:defRPr/>
            </a:pPr>
            <a:endParaRPr lang="en-US" sz="1689" dirty="0">
              <a:solidFill>
                <a:prstClr val="white"/>
              </a:solidFill>
              <a:latin typeface="Calibri" panose="020F0502020204030204"/>
            </a:endParaRPr>
          </a:p>
        </p:txBody>
      </p:sp>
      <p:sp>
        <p:nvSpPr>
          <p:cNvPr id="3" name="Title 1">
            <a:extLst>
              <a:ext uri="{FF2B5EF4-FFF2-40B4-BE49-F238E27FC236}">
                <a16:creationId xmlns:a16="http://schemas.microsoft.com/office/drawing/2014/main" id="{6015FF3F-B59E-4EE9-A16A-C15EB7BD7F79}"/>
              </a:ext>
            </a:extLst>
          </p:cNvPr>
          <p:cNvSpPr txBox="1">
            <a:spLocks/>
          </p:cNvSpPr>
          <p:nvPr/>
        </p:nvSpPr>
        <p:spPr>
          <a:xfrm>
            <a:off x="1121906" y="802068"/>
            <a:ext cx="11798300" cy="1011592"/>
          </a:xfrm>
          <a:prstGeom prst="rect">
            <a:avLst/>
          </a:prstGeom>
        </p:spPr>
        <p:txBody>
          <a:bodyPr/>
          <a:lstStyle>
            <a:lvl1pPr algn="l" defTabSz="1299637" rtl="0" eaLnBrk="1" latinLnBrk="0" hangingPunct="1">
              <a:lnSpc>
                <a:spcPct val="90000"/>
              </a:lnSpc>
              <a:spcBef>
                <a:spcPct val="0"/>
              </a:spcBef>
              <a:buNone/>
              <a:defRPr sz="6254" kern="1200">
                <a:solidFill>
                  <a:srgbClr val="00AEEF"/>
                </a:solidFill>
                <a:latin typeface="Avenir LT Std 65 Medium" panose="020B0603020203020204" pitchFamily="34" charset="0"/>
                <a:ea typeface="+mj-ea"/>
                <a:cs typeface="+mj-cs"/>
              </a:defRPr>
            </a:lvl1pPr>
          </a:lstStyle>
          <a:p>
            <a:pPr defTabSz="914425">
              <a:defRPr/>
            </a:pPr>
            <a:r>
              <a:rPr lang="en-US" sz="4222" dirty="0"/>
              <a:t>In Partnership with:</a:t>
            </a:r>
          </a:p>
        </p:txBody>
      </p:sp>
      <p:pic>
        <p:nvPicPr>
          <p:cNvPr id="5" name="Picture 4" descr="Logo, company name&#10;&#10;Description automatically generated">
            <a:extLst>
              <a:ext uri="{FF2B5EF4-FFF2-40B4-BE49-F238E27FC236}">
                <a16:creationId xmlns:a16="http://schemas.microsoft.com/office/drawing/2014/main" id="{18A85B99-F452-48A7-84C2-847A59AD6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286" y="1893760"/>
            <a:ext cx="3163040" cy="1374563"/>
          </a:xfrm>
          <a:prstGeom prst="rect">
            <a:avLst/>
          </a:prstGeom>
        </p:spPr>
      </p:pic>
      <p:pic>
        <p:nvPicPr>
          <p:cNvPr id="9" name="Picture 8" descr="Text&#10;&#10;Description automatically generated">
            <a:extLst>
              <a:ext uri="{FF2B5EF4-FFF2-40B4-BE49-F238E27FC236}">
                <a16:creationId xmlns:a16="http://schemas.microsoft.com/office/drawing/2014/main" id="{656E3A82-298A-4A1F-A338-7E7F9BBBF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666" y="2105143"/>
            <a:ext cx="3188870" cy="1374563"/>
          </a:xfrm>
          <a:prstGeom prst="rect">
            <a:avLst/>
          </a:prstGeom>
        </p:spPr>
      </p:pic>
      <p:pic>
        <p:nvPicPr>
          <p:cNvPr id="13" name="Picture 12" descr="Logo&#10;&#10;Description automatically generated">
            <a:extLst>
              <a:ext uri="{FF2B5EF4-FFF2-40B4-BE49-F238E27FC236}">
                <a16:creationId xmlns:a16="http://schemas.microsoft.com/office/drawing/2014/main" id="{13AFCA19-F056-4AD0-B4F3-C1102F321B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171" y="4353255"/>
            <a:ext cx="1822769" cy="1248597"/>
          </a:xfrm>
          <a:prstGeom prst="rect">
            <a:avLst/>
          </a:prstGeom>
        </p:spPr>
      </p:pic>
      <p:pic>
        <p:nvPicPr>
          <p:cNvPr id="1026" name="Picture 1">
            <a:extLst>
              <a:ext uri="{FF2B5EF4-FFF2-40B4-BE49-F238E27FC236}">
                <a16:creationId xmlns:a16="http://schemas.microsoft.com/office/drawing/2014/main" id="{C2D46216-EC9E-4CBC-A800-37D3BA9E36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911" y="4353255"/>
            <a:ext cx="2812625"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3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A26DA260-1EB9-4337-81A0-EDE4CF6380F0}"/>
              </a:ext>
            </a:extLst>
          </p:cNvPr>
          <p:cNvSpPr>
            <a:spLocks noGrp="1" noChangeArrowheads="1"/>
          </p:cNvSpPr>
          <p:nvPr>
            <p:ph type="title"/>
          </p:nvPr>
        </p:nvSpPr>
        <p:spPr>
          <a:xfrm>
            <a:off x="780245" y="638663"/>
            <a:ext cx="5237109" cy="823150"/>
          </a:xfrm>
        </p:spPr>
        <p:txBody>
          <a:bodyPr>
            <a:normAutofit/>
          </a:bodyPr>
          <a:lstStyle/>
          <a:p>
            <a:pPr eaLnBrk="1" hangingPunct="1"/>
            <a:r>
              <a:rPr lang="en-US" altLang="en-US" b="1" dirty="0"/>
              <a:t>Credit Repair </a:t>
            </a:r>
          </a:p>
        </p:txBody>
      </p:sp>
      <p:sp>
        <p:nvSpPr>
          <p:cNvPr id="21507" name="Rectangle 9">
            <a:extLst>
              <a:ext uri="{FF2B5EF4-FFF2-40B4-BE49-F238E27FC236}">
                <a16:creationId xmlns:a16="http://schemas.microsoft.com/office/drawing/2014/main" id="{61B9B167-1619-4E92-B54B-D7ED0ACAE1F8}"/>
              </a:ext>
            </a:extLst>
          </p:cNvPr>
          <p:cNvSpPr>
            <a:spLocks noGrp="1" noChangeArrowheads="1"/>
          </p:cNvSpPr>
          <p:nvPr>
            <p:ph type="body" idx="1"/>
          </p:nvPr>
        </p:nvSpPr>
        <p:spPr>
          <a:xfrm>
            <a:off x="1022549" y="2234977"/>
            <a:ext cx="10511361" cy="4396089"/>
          </a:xfrm>
        </p:spPr>
        <p:txBody>
          <a:bodyPr/>
          <a:lstStyle/>
          <a:p>
            <a:pPr>
              <a:spcBef>
                <a:spcPct val="0"/>
              </a:spcBef>
            </a:pPr>
            <a:r>
              <a:rPr lang="en-US" altLang="en-US" dirty="0">
                <a:solidFill>
                  <a:schemeClr val="tx1"/>
                </a:solidFill>
              </a:rPr>
              <a:t>What is a credit repair company?</a:t>
            </a:r>
          </a:p>
          <a:p>
            <a:pPr>
              <a:spcBef>
                <a:spcPct val="0"/>
              </a:spcBef>
            </a:pPr>
            <a:endParaRPr lang="en-US" altLang="en-US" dirty="0">
              <a:solidFill>
                <a:schemeClr val="tx1"/>
              </a:solidFill>
            </a:endParaRPr>
          </a:p>
          <a:p>
            <a:pPr>
              <a:spcBef>
                <a:spcPct val="0"/>
              </a:spcBef>
            </a:pPr>
            <a:r>
              <a:rPr lang="en-US" altLang="en-US" dirty="0">
                <a:solidFill>
                  <a:schemeClr val="tx1"/>
                </a:solidFill>
              </a:rPr>
              <a:t>Is using a credit repair company a good idea?</a:t>
            </a:r>
          </a:p>
          <a:p>
            <a:pPr>
              <a:spcBef>
                <a:spcPct val="0"/>
              </a:spcBef>
            </a:pPr>
            <a:endParaRPr lang="en-US" altLang="en-US" dirty="0">
              <a:solidFill>
                <a:schemeClr val="tx1"/>
              </a:solidFill>
            </a:endParaRPr>
          </a:p>
          <a:p>
            <a:pPr>
              <a:spcBef>
                <a:spcPct val="0"/>
              </a:spcBef>
            </a:pPr>
            <a:r>
              <a:rPr lang="en-US" altLang="en-US" dirty="0">
                <a:solidFill>
                  <a:schemeClr val="tx1"/>
                </a:solidFill>
              </a:rPr>
              <a:t>What if you pay a credit repair company and it doesn’t live up to its promises?</a:t>
            </a:r>
          </a:p>
          <a:p>
            <a:pPr>
              <a:spcBef>
                <a:spcPct val="0"/>
              </a:spcBef>
            </a:pPr>
            <a:endParaRPr lang="en-US" altLang="en-US" dirty="0">
              <a:solidFill>
                <a:schemeClr val="tx1"/>
              </a:solidFill>
            </a:endParaRPr>
          </a:p>
          <a:p>
            <a:pPr>
              <a:spcBef>
                <a:spcPct val="0"/>
              </a:spcBef>
            </a:pPr>
            <a:r>
              <a:rPr lang="en-US" altLang="en-US" dirty="0">
                <a:solidFill>
                  <a:schemeClr val="tx1"/>
                </a:solidFill>
              </a:rPr>
              <a:t>How do you know if  you are dealing with a credit repair scam?</a:t>
            </a:r>
          </a:p>
        </p:txBody>
      </p:sp>
      <p:pic>
        <p:nvPicPr>
          <p:cNvPr id="4" name="Picture 3" descr="Text&#10;&#10;Description automatically generated">
            <a:extLst>
              <a:ext uri="{FF2B5EF4-FFF2-40B4-BE49-F238E27FC236}">
                <a16:creationId xmlns:a16="http://schemas.microsoft.com/office/drawing/2014/main" id="{43B624FE-AC3A-43A8-929E-87692BF46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6A5E2485-3EAB-4614-BADF-743A2951D0C9}"/>
              </a:ext>
            </a:extLst>
          </p:cNvPr>
          <p:cNvSpPr>
            <a:spLocks noChangeArrowheads="1"/>
          </p:cNvSpPr>
          <p:nvPr/>
        </p:nvSpPr>
        <p:spPr bwMode="auto">
          <a:xfrm>
            <a:off x="813074" y="687769"/>
            <a:ext cx="35718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Credit Repair </a:t>
            </a:r>
          </a:p>
        </p:txBody>
      </p:sp>
      <p:sp>
        <p:nvSpPr>
          <p:cNvPr id="6" name="Rectangle 9">
            <a:extLst>
              <a:ext uri="{FF2B5EF4-FFF2-40B4-BE49-F238E27FC236}">
                <a16:creationId xmlns:a16="http://schemas.microsoft.com/office/drawing/2014/main" id="{4493D7C7-4BF8-466E-B584-892D2C4F56D0}"/>
              </a:ext>
            </a:extLst>
          </p:cNvPr>
          <p:cNvSpPr txBox="1">
            <a:spLocks noChangeArrowheads="1"/>
          </p:cNvSpPr>
          <p:nvPr/>
        </p:nvSpPr>
        <p:spPr>
          <a:xfrm>
            <a:off x="5753357" y="2874046"/>
            <a:ext cx="6165247" cy="2037212"/>
          </a:xfrm>
          <a:prstGeom prst="rect">
            <a:avLst/>
          </a:prstGeom>
        </p:spPr>
        <p:txBody>
          <a:bodyPr/>
          <a:lstStyle>
            <a:lvl1pPr marL="487363" indent="-487363" algn="l" defTabSz="1300163" rtl="0" eaLnBrk="0" fontAlgn="base" hangingPunct="0">
              <a:spcBef>
                <a:spcPct val="20000"/>
              </a:spcBef>
              <a:spcAft>
                <a:spcPct val="0"/>
              </a:spcAft>
              <a:buClr>
                <a:srgbClr val="E7A614"/>
              </a:buClr>
              <a:buFont typeface="Times" panose="02020603050405020304" pitchFamily="18" charset="0"/>
              <a:buChar char="•"/>
              <a:defRPr sz="3600">
                <a:solidFill>
                  <a:srgbClr val="4C4C4C"/>
                </a:solidFill>
                <a:latin typeface="+mn-lt"/>
                <a:ea typeface="+mn-ea"/>
                <a:cs typeface="+mn-cs"/>
              </a:defRPr>
            </a:lvl1pPr>
            <a:lvl2pPr marL="1055688" indent="-406400" algn="l" defTabSz="1300163" rtl="0" eaLnBrk="0" fontAlgn="base" hangingPunct="0">
              <a:spcBef>
                <a:spcPct val="20000"/>
              </a:spcBef>
              <a:spcAft>
                <a:spcPct val="0"/>
              </a:spcAft>
              <a:buClr>
                <a:srgbClr val="E7A614"/>
              </a:buClr>
              <a:buChar char="–"/>
              <a:defRPr sz="3200">
                <a:solidFill>
                  <a:srgbClr val="666666"/>
                </a:solidFill>
                <a:latin typeface="+mn-lt"/>
                <a:ea typeface="+mn-ea"/>
              </a:defRPr>
            </a:lvl2pPr>
            <a:lvl3pPr marL="1625600" indent="-325438" algn="l" defTabSz="1300163" rtl="0" eaLnBrk="0" fontAlgn="base" hangingPunct="0">
              <a:spcBef>
                <a:spcPct val="20000"/>
              </a:spcBef>
              <a:spcAft>
                <a:spcPct val="0"/>
              </a:spcAft>
              <a:buClr>
                <a:srgbClr val="E7A614"/>
              </a:buClr>
              <a:buFont typeface="Times" panose="02020603050405020304" pitchFamily="18" charset="0"/>
              <a:buChar char="•"/>
              <a:defRPr sz="2800">
                <a:solidFill>
                  <a:srgbClr val="808080"/>
                </a:solidFill>
                <a:latin typeface="+mn-lt"/>
                <a:ea typeface="+mn-ea"/>
              </a:defRPr>
            </a:lvl3pPr>
            <a:lvl4pPr marL="2274888" indent="-325438" algn="l" defTabSz="1300163" rtl="0" eaLnBrk="0" fontAlgn="base" hangingPunct="0">
              <a:spcBef>
                <a:spcPct val="20000"/>
              </a:spcBef>
              <a:spcAft>
                <a:spcPct val="0"/>
              </a:spcAft>
              <a:buClr>
                <a:srgbClr val="E7A614"/>
              </a:buClr>
              <a:buChar char="–"/>
              <a:defRPr sz="2400">
                <a:solidFill>
                  <a:srgbClr val="999999"/>
                </a:solidFill>
                <a:latin typeface="+mn-lt"/>
                <a:ea typeface="+mn-ea"/>
              </a:defRPr>
            </a:lvl4pPr>
            <a:lvl5pPr marL="2925763" indent="-325438" algn="l" defTabSz="1300163" rtl="0" eaLnBrk="0" fontAlgn="base" hangingPunct="0">
              <a:spcBef>
                <a:spcPct val="20000"/>
              </a:spcBef>
              <a:spcAft>
                <a:spcPct val="0"/>
              </a:spcAft>
              <a:buClr>
                <a:srgbClr val="E7A614"/>
              </a:buClr>
              <a:buChar char="»"/>
              <a:defRPr sz="2000">
                <a:solidFill>
                  <a:srgbClr val="B3B3B3"/>
                </a:solidFill>
                <a:latin typeface="+mn-lt"/>
                <a:ea typeface="+mn-ea"/>
              </a:defRPr>
            </a:lvl5pPr>
            <a:lvl6pPr marL="3382963" indent="-325438" algn="l" defTabSz="1300163" rtl="0" fontAlgn="base">
              <a:spcBef>
                <a:spcPct val="20000"/>
              </a:spcBef>
              <a:spcAft>
                <a:spcPct val="0"/>
              </a:spcAft>
              <a:buClr>
                <a:srgbClr val="E7A614"/>
              </a:buClr>
              <a:buChar char="»"/>
              <a:defRPr sz="2000">
                <a:solidFill>
                  <a:srgbClr val="B3B3B3"/>
                </a:solidFill>
                <a:latin typeface="+mn-lt"/>
                <a:ea typeface="+mn-ea"/>
              </a:defRPr>
            </a:lvl6pPr>
            <a:lvl7pPr marL="3840163" indent="-325438" algn="l" defTabSz="1300163" rtl="0" fontAlgn="base">
              <a:spcBef>
                <a:spcPct val="20000"/>
              </a:spcBef>
              <a:spcAft>
                <a:spcPct val="0"/>
              </a:spcAft>
              <a:buClr>
                <a:srgbClr val="E7A614"/>
              </a:buClr>
              <a:buChar char="»"/>
              <a:defRPr sz="2000">
                <a:solidFill>
                  <a:srgbClr val="B3B3B3"/>
                </a:solidFill>
                <a:latin typeface="+mn-lt"/>
                <a:ea typeface="+mn-ea"/>
              </a:defRPr>
            </a:lvl7pPr>
            <a:lvl8pPr marL="4297363" indent="-325438" algn="l" defTabSz="1300163" rtl="0" fontAlgn="base">
              <a:spcBef>
                <a:spcPct val="20000"/>
              </a:spcBef>
              <a:spcAft>
                <a:spcPct val="0"/>
              </a:spcAft>
              <a:buClr>
                <a:srgbClr val="E7A614"/>
              </a:buClr>
              <a:buChar char="»"/>
              <a:defRPr sz="2000">
                <a:solidFill>
                  <a:srgbClr val="B3B3B3"/>
                </a:solidFill>
                <a:latin typeface="+mn-lt"/>
                <a:ea typeface="+mn-ea"/>
              </a:defRPr>
            </a:lvl8pPr>
            <a:lvl9pPr marL="4754563" indent="-325438" algn="l" defTabSz="1300163" rtl="0" fontAlgn="base">
              <a:spcBef>
                <a:spcPct val="20000"/>
              </a:spcBef>
              <a:spcAft>
                <a:spcPct val="0"/>
              </a:spcAft>
              <a:buClr>
                <a:srgbClr val="E7A614"/>
              </a:buClr>
              <a:buChar char="»"/>
              <a:defRPr sz="2000">
                <a:solidFill>
                  <a:srgbClr val="B3B3B3"/>
                </a:solidFill>
                <a:latin typeface="+mn-lt"/>
                <a:ea typeface="+mn-ea"/>
              </a:defRPr>
            </a:lvl9pPr>
          </a:lstStyle>
          <a:p>
            <a:pPr>
              <a:buClrTx/>
              <a:buFont typeface="Arial" panose="020B0604020202020204" pitchFamily="34" charset="0"/>
              <a:buChar char="•"/>
            </a:pPr>
            <a:r>
              <a:rPr lang="en-US" altLang="en-US" sz="2800" dirty="0">
                <a:solidFill>
                  <a:schemeClr val="tx1"/>
                </a:solidFill>
                <a:latin typeface="Avenir LT Std 45 Book" panose="020B0502020203020204" pitchFamily="34" charset="0"/>
              </a:rPr>
              <a:t>Where do  you report a credit repair scam?</a:t>
            </a:r>
          </a:p>
          <a:p>
            <a:pPr>
              <a:buClrTx/>
              <a:buFont typeface="Arial" panose="020B0604020202020204" pitchFamily="34" charset="0"/>
              <a:buChar char="•"/>
            </a:pPr>
            <a:r>
              <a:rPr lang="en-US" altLang="en-US" sz="2800" dirty="0">
                <a:solidFill>
                  <a:schemeClr val="tx1"/>
                </a:solidFill>
                <a:latin typeface="Avenir LT Std 45 Book" panose="020B0502020203020204" pitchFamily="34" charset="0"/>
              </a:rPr>
              <a:t>How can your credit report affect your job?</a:t>
            </a:r>
          </a:p>
          <a:p>
            <a:pPr>
              <a:spcBef>
                <a:spcPct val="0"/>
              </a:spcBef>
              <a:buClrTx/>
              <a:buFont typeface="Arial" panose="020B0604020202020204" pitchFamily="34" charset="0"/>
              <a:buChar char="•"/>
            </a:pPr>
            <a:endParaRPr lang="en-US" altLang="en-US" sz="2800" kern="0" dirty="0">
              <a:solidFill>
                <a:schemeClr val="tx1"/>
              </a:solidFill>
              <a:latin typeface="Avenir LT Std 45 Book" panose="020B0502020203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4918ECAA-042D-448E-8BBB-D3C14F296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11" y="2338496"/>
            <a:ext cx="4662044" cy="3108312"/>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id="{CE1E2B3A-68E7-4C12-BB08-3BFC6E4AF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CEF72A18-039D-4655-97D8-761BE7B5B690}"/>
              </a:ext>
            </a:extLst>
          </p:cNvPr>
          <p:cNvSpPr>
            <a:spLocks noChangeArrowheads="1"/>
          </p:cNvSpPr>
          <p:nvPr/>
        </p:nvSpPr>
        <p:spPr bwMode="auto">
          <a:xfrm>
            <a:off x="560680" y="2464005"/>
            <a:ext cx="7827184" cy="232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lnSpc>
                <a:spcPct val="200000"/>
              </a:lnSpc>
              <a:buFont typeface="Arial" panose="020B0604020202020204" pitchFamily="34" charset="0"/>
              <a:buChar char="•"/>
            </a:pPr>
            <a:r>
              <a:rPr lang="en-US" altLang="en-US" sz="2533" dirty="0">
                <a:latin typeface="Avenir LT Std 45 Book" panose="020B0502020203020204" pitchFamily="34" charset="0"/>
              </a:rPr>
              <a:t>What is a credit freeze?</a:t>
            </a:r>
          </a:p>
          <a:p>
            <a:pPr marL="457200" indent="-457200">
              <a:lnSpc>
                <a:spcPct val="200000"/>
              </a:lnSpc>
              <a:buFont typeface="Arial" panose="020B0604020202020204" pitchFamily="34" charset="0"/>
              <a:buChar char="•"/>
            </a:pPr>
            <a:r>
              <a:rPr lang="en-US" altLang="en-US" sz="2533" dirty="0">
                <a:latin typeface="Avenir LT Std 45 Book" panose="020B0502020203020204" pitchFamily="34" charset="0"/>
              </a:rPr>
              <a:t>Does a credit freeze affect my credit score?</a:t>
            </a:r>
          </a:p>
          <a:p>
            <a:pPr marL="457200" indent="-457200">
              <a:lnSpc>
                <a:spcPct val="200000"/>
              </a:lnSpc>
              <a:buFont typeface="Arial" panose="020B0604020202020204" pitchFamily="34" charset="0"/>
              <a:buChar char="•"/>
            </a:pPr>
            <a:r>
              <a:rPr lang="en-US" altLang="en-US" sz="2533" dirty="0">
                <a:latin typeface="Avenir LT Std 45 Book" panose="020B0502020203020204" pitchFamily="34" charset="0"/>
              </a:rPr>
              <a:t>How do I place a freeze on my credit reports?</a:t>
            </a:r>
          </a:p>
        </p:txBody>
      </p:sp>
      <p:sp>
        <p:nvSpPr>
          <p:cNvPr id="23555" name="Rectangle 2">
            <a:extLst>
              <a:ext uri="{FF2B5EF4-FFF2-40B4-BE49-F238E27FC236}">
                <a16:creationId xmlns:a16="http://schemas.microsoft.com/office/drawing/2014/main" id="{5B8582EB-9177-4065-9C59-C79211A98687}"/>
              </a:ext>
            </a:extLst>
          </p:cNvPr>
          <p:cNvSpPr>
            <a:spLocks noChangeArrowheads="1"/>
          </p:cNvSpPr>
          <p:nvPr/>
        </p:nvSpPr>
        <p:spPr bwMode="auto">
          <a:xfrm>
            <a:off x="852661" y="668523"/>
            <a:ext cx="90810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Building A Better Credit Report </a:t>
            </a:r>
          </a:p>
        </p:txBody>
      </p:sp>
      <p:pic>
        <p:nvPicPr>
          <p:cNvPr id="23557" name="Picture 4" descr="https://media.istockphoto.com/vectors/credit-freeze-vector-id848315698?k=6&amp;m=848315698&amp;s=612x612&amp;w=0&amp;h=14ulAhiR3kUhVCiP1xwmPWzqskElP2pOB_SBpMjrjjc=">
            <a:extLst>
              <a:ext uri="{FF2B5EF4-FFF2-40B4-BE49-F238E27FC236}">
                <a16:creationId xmlns:a16="http://schemas.microsoft.com/office/drawing/2014/main" id="{456A958C-D00E-4DF2-8988-D9445DB6A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703" y="2241368"/>
            <a:ext cx="2770011" cy="2770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a:extLst>
              <a:ext uri="{FF2B5EF4-FFF2-40B4-BE49-F238E27FC236}">
                <a16:creationId xmlns:a16="http://schemas.microsoft.com/office/drawing/2014/main" id="{C76EB926-3AF6-4C87-8C13-67A0630E0253}"/>
              </a:ext>
            </a:extLst>
          </p:cNvPr>
          <p:cNvSpPr>
            <a:spLocks noChangeArrowheads="1"/>
          </p:cNvSpPr>
          <p:nvPr/>
        </p:nvSpPr>
        <p:spPr bwMode="auto">
          <a:xfrm>
            <a:off x="185404" y="6259436"/>
            <a:ext cx="8202460" cy="3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85" u="sng" dirty="0">
                <a:hlinkClick r:id="rId4"/>
              </a:rPr>
              <a:t>https://media.istockphoto.com/vectors/credit-freeze-vector-id848315698?k=6&amp;m=848315698&amp;s=612x612&amp;w=0&amp;h=14ulAhiR3kUhVCiP1xwmPWzqskElP2pOB_SBpMjrjjc</a:t>
            </a:r>
            <a:r>
              <a:rPr lang="en-US" altLang="en-US" sz="985" dirty="0"/>
              <a:t>=</a:t>
            </a:r>
          </a:p>
        </p:txBody>
      </p:sp>
      <p:pic>
        <p:nvPicPr>
          <p:cNvPr id="7" name="Picture 6" descr="Text&#10;&#10;Description automatically generated">
            <a:extLst>
              <a:ext uri="{FF2B5EF4-FFF2-40B4-BE49-F238E27FC236}">
                <a16:creationId xmlns:a16="http://schemas.microsoft.com/office/drawing/2014/main" id="{4AD7F615-6C8F-4C54-823A-2F35F7D543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001F0A9-B324-47EB-891C-A0EA5A45F8DA}"/>
              </a:ext>
            </a:extLst>
          </p:cNvPr>
          <p:cNvSpPr>
            <a:spLocks noGrp="1"/>
          </p:cNvSpPr>
          <p:nvPr>
            <p:ph type="title"/>
          </p:nvPr>
        </p:nvSpPr>
        <p:spPr/>
        <p:txBody>
          <a:bodyPr>
            <a:normAutofit/>
          </a:bodyPr>
          <a:lstStyle/>
          <a:p>
            <a:r>
              <a:rPr lang="en-US" altLang="en-US" dirty="0"/>
              <a:t>Fraud Alert</a:t>
            </a:r>
          </a:p>
        </p:txBody>
      </p:sp>
      <p:sp>
        <p:nvSpPr>
          <p:cNvPr id="24579" name="Content Placeholder 2">
            <a:extLst>
              <a:ext uri="{FF2B5EF4-FFF2-40B4-BE49-F238E27FC236}">
                <a16:creationId xmlns:a16="http://schemas.microsoft.com/office/drawing/2014/main" id="{8512B142-289F-4847-9045-BC5712DCCDAA}"/>
              </a:ext>
            </a:extLst>
          </p:cNvPr>
          <p:cNvSpPr>
            <a:spLocks noGrp="1"/>
          </p:cNvSpPr>
          <p:nvPr>
            <p:ph idx="1"/>
          </p:nvPr>
        </p:nvSpPr>
        <p:spPr>
          <a:xfrm>
            <a:off x="838200" y="2254166"/>
            <a:ext cx="4969613" cy="3752759"/>
          </a:xfrm>
        </p:spPr>
        <p:txBody>
          <a:bodyPr>
            <a:normAutofit/>
          </a:bodyPr>
          <a:lstStyle/>
          <a:p>
            <a:pPr>
              <a:lnSpc>
                <a:spcPct val="110000"/>
              </a:lnSpc>
              <a:spcBef>
                <a:spcPct val="0"/>
              </a:spcBef>
            </a:pPr>
            <a:r>
              <a:rPr lang="en-US" altLang="en-US" dirty="0">
                <a:solidFill>
                  <a:schemeClr val="tx1"/>
                </a:solidFill>
              </a:rPr>
              <a:t>What is a fraud alert? </a:t>
            </a:r>
          </a:p>
          <a:p>
            <a:pPr>
              <a:lnSpc>
                <a:spcPct val="110000"/>
              </a:lnSpc>
              <a:spcBef>
                <a:spcPct val="0"/>
              </a:spcBef>
            </a:pPr>
            <a:r>
              <a:rPr lang="en-US" altLang="en-US" dirty="0">
                <a:solidFill>
                  <a:schemeClr val="tx1"/>
                </a:solidFill>
              </a:rPr>
              <a:t>There are 3 types of fraud alerts</a:t>
            </a:r>
          </a:p>
          <a:p>
            <a:pPr>
              <a:lnSpc>
                <a:spcPct val="110000"/>
              </a:lnSpc>
              <a:spcBef>
                <a:spcPct val="0"/>
              </a:spcBef>
            </a:pPr>
            <a:r>
              <a:rPr lang="en-US" altLang="en-US" dirty="0">
                <a:solidFill>
                  <a:schemeClr val="tx1"/>
                </a:solidFill>
              </a:rPr>
              <a:t>What’s the difference between a credit freeze and a fraud alert?</a:t>
            </a:r>
          </a:p>
          <a:p>
            <a:pPr>
              <a:lnSpc>
                <a:spcPct val="110000"/>
              </a:lnSpc>
            </a:pPr>
            <a:endParaRPr lang="en-US" altLang="en-US" sz="1970" dirty="0"/>
          </a:p>
        </p:txBody>
      </p:sp>
      <p:pic>
        <p:nvPicPr>
          <p:cNvPr id="3" name="Picture 2" descr="A person using a computer&#10;&#10;Description automatically generated">
            <a:extLst>
              <a:ext uri="{FF2B5EF4-FFF2-40B4-BE49-F238E27FC236}">
                <a16:creationId xmlns:a16="http://schemas.microsoft.com/office/drawing/2014/main" id="{D9DA4943-4574-4B66-AAEB-0EC9F4F86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2108" y="2249562"/>
            <a:ext cx="4189152" cy="3144052"/>
          </a:xfrm>
          <a:prstGeom prst="rect">
            <a:avLst/>
          </a:prstGeom>
          <a:ln>
            <a:noFill/>
          </a:ln>
          <a:effectLst>
            <a:outerShdw blurRad="292100" dist="139700" dir="2700000" algn="tl" rotWithShape="0">
              <a:srgbClr val="333333">
                <a:alpha val="65000"/>
              </a:srgbClr>
            </a:outerShdw>
          </a:effectLst>
        </p:spPr>
      </p:pic>
      <p:pic>
        <p:nvPicPr>
          <p:cNvPr id="5" name="Picture 4" descr="Text&#10;&#10;Description automatically generated">
            <a:extLst>
              <a:ext uri="{FF2B5EF4-FFF2-40B4-BE49-F238E27FC236}">
                <a16:creationId xmlns:a16="http://schemas.microsoft.com/office/drawing/2014/main" id="{1DED9EA6-EE36-4D2D-95D0-8CE56A0F0C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19C9F0F-7CD5-4006-9161-901340C0259B}"/>
              </a:ext>
            </a:extLst>
          </p:cNvPr>
          <p:cNvSpPr>
            <a:spLocks noChangeArrowheads="1"/>
          </p:cNvSpPr>
          <p:nvPr/>
        </p:nvSpPr>
        <p:spPr bwMode="auto">
          <a:xfrm>
            <a:off x="768198" y="710204"/>
            <a:ext cx="84797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Building A Better Credit Report </a:t>
            </a:r>
          </a:p>
        </p:txBody>
      </p:sp>
      <p:sp>
        <p:nvSpPr>
          <p:cNvPr id="2" name="Rectangle 1">
            <a:extLst>
              <a:ext uri="{FF2B5EF4-FFF2-40B4-BE49-F238E27FC236}">
                <a16:creationId xmlns:a16="http://schemas.microsoft.com/office/drawing/2014/main" id="{DE4A46BF-B4B3-4784-883C-FCA76DBF7CBD}"/>
              </a:ext>
            </a:extLst>
          </p:cNvPr>
          <p:cNvSpPr/>
          <p:nvPr/>
        </p:nvSpPr>
        <p:spPr>
          <a:xfrm>
            <a:off x="-290944" y="2459768"/>
            <a:ext cx="8346538" cy="2329099"/>
          </a:xfrm>
          <a:prstGeom prst="rect">
            <a:avLst/>
          </a:prstGeom>
        </p:spPr>
        <p:txBody>
          <a:bodyPr>
            <a:spAutoFit/>
          </a:bodyPr>
          <a:lstStyle/>
          <a:p>
            <a:pPr marL="1100572" lvl="2" indent="-457200">
              <a:lnSpc>
                <a:spcPct val="200000"/>
              </a:lnSpc>
              <a:buFont typeface="Arial" panose="020B0604020202020204" pitchFamily="34" charset="0"/>
              <a:buChar char="•"/>
              <a:defRPr/>
            </a:pPr>
            <a:r>
              <a:rPr lang="en-US" sz="2533" dirty="0">
                <a:latin typeface="Avenir LT Std 45 Book" panose="020B0502020203020204" pitchFamily="34" charset="0"/>
              </a:rPr>
              <a:t>What are my options for dealing with debt?</a:t>
            </a:r>
          </a:p>
          <a:p>
            <a:pPr marL="1100572" lvl="2" indent="-457200">
              <a:lnSpc>
                <a:spcPct val="200000"/>
              </a:lnSpc>
              <a:buFont typeface="Arial" panose="020B0604020202020204" pitchFamily="34" charset="0"/>
              <a:buChar char="•"/>
              <a:defRPr/>
            </a:pPr>
            <a:r>
              <a:rPr lang="en-US" sz="2533" dirty="0">
                <a:latin typeface="Avenir LT Std 45 Book" panose="020B0502020203020204" pitchFamily="34" charset="0"/>
              </a:rPr>
              <a:t>Choosing a credit counseling organization</a:t>
            </a:r>
          </a:p>
          <a:p>
            <a:pPr marL="1100572" lvl="2" indent="-457200">
              <a:lnSpc>
                <a:spcPct val="200000"/>
              </a:lnSpc>
              <a:buFont typeface="Arial" panose="020B0604020202020204" pitchFamily="34" charset="0"/>
              <a:buChar char="•"/>
              <a:defRPr/>
            </a:pPr>
            <a:r>
              <a:rPr lang="en-US" sz="2533" dirty="0">
                <a:latin typeface="Avenir LT Std 45 Book" panose="020B0502020203020204" pitchFamily="34" charset="0"/>
              </a:rPr>
              <a:t>Non-profit credit counseling programs</a:t>
            </a:r>
          </a:p>
        </p:txBody>
      </p:sp>
      <p:pic>
        <p:nvPicPr>
          <p:cNvPr id="25605" name="Picture 4">
            <a:extLst>
              <a:ext uri="{FF2B5EF4-FFF2-40B4-BE49-F238E27FC236}">
                <a16:creationId xmlns:a16="http://schemas.microsoft.com/office/drawing/2014/main" id="{8DE2E76D-C208-4FDA-9F29-702C18C18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402" y="2337658"/>
            <a:ext cx="3859982" cy="2573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ext&#10;&#10;Description automatically generated">
            <a:extLst>
              <a:ext uri="{FF2B5EF4-FFF2-40B4-BE49-F238E27FC236}">
                <a16:creationId xmlns:a16="http://schemas.microsoft.com/office/drawing/2014/main" id="{D07912E4-A3D6-469C-BFED-D48CB6AD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446B8CA-0498-4EE0-8DFD-D3971180FDEB}"/>
              </a:ext>
            </a:extLst>
          </p:cNvPr>
          <p:cNvSpPr>
            <a:spLocks noChangeArrowheads="1"/>
          </p:cNvSpPr>
          <p:nvPr/>
        </p:nvSpPr>
        <p:spPr bwMode="auto">
          <a:xfrm>
            <a:off x="761702" y="722254"/>
            <a:ext cx="68085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accent1"/>
                </a:solidFill>
                <a:latin typeface="Avenir LT Std 65 Medium" panose="020B0603020203020204" pitchFamily="34" charset="0"/>
              </a:rPr>
              <a:t>The Debt Snowball Effect</a:t>
            </a:r>
          </a:p>
        </p:txBody>
      </p:sp>
      <p:graphicFrame>
        <p:nvGraphicFramePr>
          <p:cNvPr id="3" name="Diagram 2">
            <a:extLst>
              <a:ext uri="{FF2B5EF4-FFF2-40B4-BE49-F238E27FC236}">
                <a16:creationId xmlns:a16="http://schemas.microsoft.com/office/drawing/2014/main" id="{8AE4F022-D691-4FDE-928F-4EF0174D8C87}"/>
              </a:ext>
            </a:extLst>
          </p:cNvPr>
          <p:cNvGraphicFramePr/>
          <p:nvPr>
            <p:extLst>
              <p:ext uri="{D42A27DB-BD31-4B8C-83A1-F6EECF244321}">
                <p14:modId xmlns:p14="http://schemas.microsoft.com/office/powerpoint/2010/main" val="2867226366"/>
              </p:ext>
            </p:extLst>
          </p:nvPr>
        </p:nvGraphicFramePr>
        <p:xfrm>
          <a:off x="2147172" y="1106974"/>
          <a:ext cx="8416903" cy="5354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Text&#10;&#10;Description automatically generated">
            <a:extLst>
              <a:ext uri="{FF2B5EF4-FFF2-40B4-BE49-F238E27FC236}">
                <a16:creationId xmlns:a16="http://schemas.microsoft.com/office/drawing/2014/main" id="{6E669330-D55B-4920-BA34-4B46BAABD4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98F6D5A-FEB3-4023-A28E-C57946E6D3D0}"/>
              </a:ext>
            </a:extLst>
          </p:cNvPr>
          <p:cNvSpPr>
            <a:spLocks noChangeArrowheads="1"/>
          </p:cNvSpPr>
          <p:nvPr/>
        </p:nvSpPr>
        <p:spPr bwMode="auto">
          <a:xfrm>
            <a:off x="4447309" y="2344736"/>
            <a:ext cx="7878237" cy="354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50000"/>
              </a:lnSpc>
            </a:pPr>
            <a:r>
              <a:rPr lang="en-US" altLang="en-US" sz="2533" dirty="0">
                <a:latin typeface="Avenir LT Std 45 Book" panose="020B0502020203020204" pitchFamily="34" charset="0"/>
              </a:rPr>
              <a:t>Say you have four debts:</a:t>
            </a:r>
          </a:p>
          <a:p>
            <a:pPr marL="1784154" lvl="3" indent="-522740">
              <a:lnSpc>
                <a:spcPct val="150000"/>
              </a:lnSpc>
              <a:buFont typeface="+mj-lt"/>
              <a:buAutoNum type="arabicPeriod"/>
            </a:pPr>
            <a:r>
              <a:rPr lang="en-US" altLang="en-US" sz="2533" dirty="0">
                <a:latin typeface="Avenir LT Std 45 Book" panose="020B0502020203020204" pitchFamily="34" charset="0"/>
              </a:rPr>
              <a:t>$500 medical bill—$50 payment</a:t>
            </a:r>
          </a:p>
          <a:p>
            <a:pPr marL="1784154" lvl="3" indent="-522740">
              <a:lnSpc>
                <a:spcPct val="150000"/>
              </a:lnSpc>
              <a:buFont typeface="+mj-lt"/>
              <a:buAutoNum type="arabicPeriod"/>
            </a:pPr>
            <a:r>
              <a:rPr lang="en-US" altLang="en-US" sz="2533" dirty="0">
                <a:latin typeface="Avenir LT Std 45 Book" panose="020B0502020203020204" pitchFamily="34" charset="0"/>
              </a:rPr>
              <a:t>$2,500 credit card debt—$63 payment</a:t>
            </a:r>
          </a:p>
          <a:p>
            <a:pPr marL="1784154" lvl="3" indent="-522740">
              <a:lnSpc>
                <a:spcPct val="150000"/>
              </a:lnSpc>
              <a:buFont typeface="+mj-lt"/>
              <a:buAutoNum type="arabicPeriod"/>
            </a:pPr>
            <a:r>
              <a:rPr lang="en-US" altLang="en-US" sz="2533" dirty="0">
                <a:latin typeface="Avenir LT Std 45 Book" panose="020B0502020203020204" pitchFamily="34" charset="0"/>
              </a:rPr>
              <a:t>$7,000 car loan—$135 payment</a:t>
            </a:r>
          </a:p>
          <a:p>
            <a:pPr marL="1784154" lvl="3" indent="-522740">
              <a:lnSpc>
                <a:spcPct val="150000"/>
              </a:lnSpc>
              <a:buFont typeface="+mj-lt"/>
              <a:buAutoNum type="arabicPeriod"/>
            </a:pPr>
            <a:r>
              <a:rPr lang="en-US" altLang="en-US" sz="2533" dirty="0">
                <a:latin typeface="Avenir LT Std 45 Book" panose="020B0502020203020204" pitchFamily="34" charset="0"/>
              </a:rPr>
              <a:t>$10,000 student loan—$96 payment</a:t>
            </a:r>
          </a:p>
          <a:p>
            <a:pPr>
              <a:lnSpc>
                <a:spcPct val="150000"/>
              </a:lnSpc>
            </a:pPr>
            <a:endParaRPr lang="en-US" altLang="en-US" sz="2533" dirty="0">
              <a:latin typeface="Avenir LT Std 45 Book" panose="020B0502020203020204" pitchFamily="34" charset="0"/>
            </a:endParaRPr>
          </a:p>
        </p:txBody>
      </p:sp>
      <p:sp>
        <p:nvSpPr>
          <p:cNvPr id="4" name="Rectangle 2">
            <a:extLst>
              <a:ext uri="{FF2B5EF4-FFF2-40B4-BE49-F238E27FC236}">
                <a16:creationId xmlns:a16="http://schemas.microsoft.com/office/drawing/2014/main" id="{3459188D-9AF7-40FE-A40B-3B61126C7408}"/>
              </a:ext>
            </a:extLst>
          </p:cNvPr>
          <p:cNvSpPr>
            <a:spLocks noChangeArrowheads="1"/>
          </p:cNvSpPr>
          <p:nvPr/>
        </p:nvSpPr>
        <p:spPr bwMode="auto">
          <a:xfrm>
            <a:off x="872107" y="735662"/>
            <a:ext cx="95395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dirty="0">
                <a:solidFill>
                  <a:schemeClr val="accent1"/>
                </a:solidFill>
                <a:latin typeface="+mj-lt"/>
              </a:rPr>
              <a:t>Debt Snowball Method Sample</a:t>
            </a:r>
          </a:p>
        </p:txBody>
      </p:sp>
      <p:pic>
        <p:nvPicPr>
          <p:cNvPr id="3" name="Picture 2" descr="A picture containing table, food, holding, plate&#10;&#10;Description automatically generated">
            <a:extLst>
              <a:ext uri="{FF2B5EF4-FFF2-40B4-BE49-F238E27FC236}">
                <a16:creationId xmlns:a16="http://schemas.microsoft.com/office/drawing/2014/main" id="{7D712D45-5954-4410-B8BE-6052ADF94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52" y="2556164"/>
            <a:ext cx="4610565" cy="2788670"/>
          </a:xfrm>
          <a:prstGeom prst="rect">
            <a:avLst/>
          </a:prstGeom>
          <a:ln>
            <a:noFill/>
          </a:ln>
          <a:effectLst>
            <a:outerShdw blurRad="292100" dist="139700" dir="2700000" algn="tl" rotWithShape="0">
              <a:srgbClr val="333333">
                <a:alpha val="65000"/>
              </a:srgbClr>
            </a:outerShdw>
          </a:effectLst>
        </p:spPr>
      </p:pic>
      <p:pic>
        <p:nvPicPr>
          <p:cNvPr id="5" name="Picture 4" descr="Text&#10;&#10;Description automatically generated">
            <a:extLst>
              <a:ext uri="{FF2B5EF4-FFF2-40B4-BE49-F238E27FC236}">
                <a16:creationId xmlns:a16="http://schemas.microsoft.com/office/drawing/2014/main" id="{9E8DF735-1FF5-4478-9358-AD4B521BB6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3E4D47EA-7373-4010-8D7C-095756693480}"/>
              </a:ext>
            </a:extLst>
          </p:cNvPr>
          <p:cNvSpPr>
            <a:spLocks noChangeArrowheads="1"/>
          </p:cNvSpPr>
          <p:nvPr/>
        </p:nvSpPr>
        <p:spPr bwMode="auto">
          <a:xfrm>
            <a:off x="592005" y="370560"/>
            <a:ext cx="8363292" cy="13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1028700" indent="-5715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21686" lvl="1" indent="0"/>
            <a:r>
              <a:rPr lang="en-US" altLang="en-US" sz="4222" b="1" dirty="0">
                <a:solidFill>
                  <a:schemeClr val="accent1"/>
                </a:solidFill>
                <a:latin typeface="+mj-lt"/>
              </a:rPr>
              <a:t>Got Bad credit? </a:t>
            </a:r>
          </a:p>
          <a:p>
            <a:pPr marL="321686" lvl="1" indent="0"/>
            <a:r>
              <a:rPr lang="en-US" altLang="en-US" sz="4222" b="1" dirty="0">
                <a:solidFill>
                  <a:schemeClr val="accent1"/>
                </a:solidFill>
                <a:latin typeface="+mj-lt"/>
              </a:rPr>
              <a:t>Steer clear of credit repair scam</a:t>
            </a:r>
          </a:p>
        </p:txBody>
      </p:sp>
      <p:pic>
        <p:nvPicPr>
          <p:cNvPr id="28675" name="Picture 3">
            <a:extLst>
              <a:ext uri="{FF2B5EF4-FFF2-40B4-BE49-F238E27FC236}">
                <a16:creationId xmlns:a16="http://schemas.microsoft.com/office/drawing/2014/main" id="{2EE6E4D1-BAA9-4892-B5F1-6B0A51BFC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228" y="2117792"/>
            <a:ext cx="7295543" cy="36991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ext&#10;&#10;Description automatically generated">
            <a:extLst>
              <a:ext uri="{FF2B5EF4-FFF2-40B4-BE49-F238E27FC236}">
                <a16:creationId xmlns:a16="http://schemas.microsoft.com/office/drawing/2014/main" id="{744D735B-B25D-4879-859B-C99A58821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9C09953C-E676-4EEC-9CFF-3A59C34BBFF4}"/>
              </a:ext>
            </a:extLst>
          </p:cNvPr>
          <p:cNvSpPr/>
          <p:nvPr/>
        </p:nvSpPr>
        <p:spPr bwMode="auto">
          <a:xfrm>
            <a:off x="3205679" y="2195951"/>
            <a:ext cx="5780642" cy="3431094"/>
          </a:xfrm>
          <a:prstGeom prst="wedgeEllipseCallout">
            <a:avLst/>
          </a:prstGeom>
          <a:solidFill>
            <a:schemeClr val="accent1"/>
          </a:solidFill>
          <a:ln w="9525" cap="flat" cmpd="sng" algn="ctr">
            <a:noFill/>
            <a:prstDash val="solid"/>
            <a:round/>
            <a:headEnd type="none" w="med" len="med"/>
            <a:tailEnd type="none" w="med" len="med"/>
          </a:ln>
          <a:effectLst/>
        </p:spPr>
        <p:txBody>
          <a:bodyPr vert="horz" wrap="square" lIns="64333" tIns="32167" rIns="64333" bIns="32167" numCol="1" rtlCol="0" anchor="ctr" anchorCtr="0" compatLnSpc="1">
            <a:prstTxWarp prst="textNoShape">
              <a:avLst/>
            </a:prstTxWarp>
          </a:bodyPr>
          <a:lstStyle/>
          <a:p>
            <a:pPr algn="ctr" defTabSz="643372" eaLnBrk="0" fontAlgn="base" hangingPunct="0">
              <a:spcBef>
                <a:spcPct val="0"/>
              </a:spcBef>
              <a:spcAft>
                <a:spcPct val="0"/>
              </a:spcAft>
            </a:pPr>
            <a:r>
              <a:rPr lang="en-US" sz="4222" b="1" dirty="0">
                <a:solidFill>
                  <a:schemeClr val="bg1"/>
                </a:solidFill>
                <a:latin typeface="+mj-lt"/>
                <a:ea typeface="ＭＳ Ｐゴシック" pitchFamily="84" charset="-128"/>
              </a:rPr>
              <a:t>Questions to Ask</a:t>
            </a:r>
          </a:p>
        </p:txBody>
      </p:sp>
      <p:sp>
        <p:nvSpPr>
          <p:cNvPr id="3" name="Title 2">
            <a:extLst>
              <a:ext uri="{FF2B5EF4-FFF2-40B4-BE49-F238E27FC236}">
                <a16:creationId xmlns:a16="http://schemas.microsoft.com/office/drawing/2014/main" id="{A86030D3-5D1A-4940-9B78-26CE8B77FD63}"/>
              </a:ext>
            </a:extLst>
          </p:cNvPr>
          <p:cNvSpPr>
            <a:spLocks noGrp="1"/>
          </p:cNvSpPr>
          <p:nvPr>
            <p:ph type="title"/>
          </p:nvPr>
        </p:nvSpPr>
        <p:spPr/>
        <p:txBody>
          <a:bodyPr/>
          <a:lstStyle/>
          <a:p>
            <a:r>
              <a:rPr lang="en-US" dirty="0"/>
              <a:t>When  Requesting Service…</a:t>
            </a:r>
          </a:p>
        </p:txBody>
      </p:sp>
      <p:pic>
        <p:nvPicPr>
          <p:cNvPr id="4" name="Picture 3" descr="Text&#10;&#10;Description automatically generated">
            <a:extLst>
              <a:ext uri="{FF2B5EF4-FFF2-40B4-BE49-F238E27FC236}">
                <a16:creationId xmlns:a16="http://schemas.microsoft.com/office/drawing/2014/main" id="{41C51155-E29E-47E9-BCCB-3A3D36EF1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83D2A1F-88F4-4811-A1DC-7FC6811153C1}"/>
              </a:ext>
            </a:extLst>
          </p:cNvPr>
          <p:cNvSpPr>
            <a:spLocks noGrp="1"/>
          </p:cNvSpPr>
          <p:nvPr>
            <p:ph type="title"/>
          </p:nvPr>
        </p:nvSpPr>
        <p:spPr/>
        <p:txBody>
          <a:bodyPr>
            <a:normAutofit/>
          </a:bodyPr>
          <a:lstStyle/>
          <a:p>
            <a:r>
              <a:rPr lang="en-US" altLang="en-US" b="1" dirty="0"/>
              <a:t>Your Responsibilities:</a:t>
            </a:r>
          </a:p>
        </p:txBody>
      </p:sp>
      <p:sp>
        <p:nvSpPr>
          <p:cNvPr id="30723" name="Content Placeholder 2">
            <a:extLst>
              <a:ext uri="{FF2B5EF4-FFF2-40B4-BE49-F238E27FC236}">
                <a16:creationId xmlns:a16="http://schemas.microsoft.com/office/drawing/2014/main" id="{A24363E7-4F15-4367-901F-F61EADABE341}"/>
              </a:ext>
            </a:extLst>
          </p:cNvPr>
          <p:cNvSpPr>
            <a:spLocks noGrp="1"/>
          </p:cNvSpPr>
          <p:nvPr>
            <p:ph idx="1"/>
          </p:nvPr>
        </p:nvSpPr>
        <p:spPr>
          <a:xfrm>
            <a:off x="838200" y="2094152"/>
            <a:ext cx="10667813" cy="4114632"/>
          </a:xfrm>
        </p:spPr>
        <p:txBody>
          <a:bodyPr/>
          <a:lstStyle/>
          <a:p>
            <a:r>
              <a:rPr lang="en-US" altLang="en-US" dirty="0">
                <a:solidFill>
                  <a:schemeClr val="tx1"/>
                </a:solidFill>
              </a:rPr>
              <a:t>Borrow only what you can repay</a:t>
            </a:r>
          </a:p>
          <a:p>
            <a:r>
              <a:rPr lang="en-US" altLang="en-US" dirty="0">
                <a:solidFill>
                  <a:schemeClr val="tx1"/>
                </a:solidFill>
              </a:rPr>
              <a:t>Read and understand the credit contract</a:t>
            </a:r>
          </a:p>
          <a:p>
            <a:r>
              <a:rPr lang="en-US" altLang="en-US" dirty="0">
                <a:solidFill>
                  <a:schemeClr val="tx1"/>
                </a:solidFill>
              </a:rPr>
              <a:t>Pay debts promptly</a:t>
            </a:r>
          </a:p>
          <a:p>
            <a:r>
              <a:rPr lang="en-US" altLang="en-US" dirty="0">
                <a:solidFill>
                  <a:schemeClr val="tx1"/>
                </a:solidFill>
              </a:rPr>
              <a:t>Notify creditor if you cannot meet payments</a:t>
            </a:r>
          </a:p>
          <a:p>
            <a:r>
              <a:rPr lang="en-US" altLang="en-US" dirty="0">
                <a:solidFill>
                  <a:schemeClr val="tx1"/>
                </a:solidFill>
              </a:rPr>
              <a:t>Report lost or stolen credit cards </a:t>
            </a:r>
          </a:p>
          <a:p>
            <a:r>
              <a:rPr lang="en-US" altLang="en-US" dirty="0">
                <a:solidFill>
                  <a:schemeClr val="tx1"/>
                </a:solidFill>
              </a:rPr>
              <a:t>Never give your card number over the phone unless you initiated the call or are certain of the caller’s identity</a:t>
            </a:r>
          </a:p>
        </p:txBody>
      </p:sp>
      <p:pic>
        <p:nvPicPr>
          <p:cNvPr id="4" name="Picture 3" descr="Text&#10;&#10;Description automatically generated">
            <a:extLst>
              <a:ext uri="{FF2B5EF4-FFF2-40B4-BE49-F238E27FC236}">
                <a16:creationId xmlns:a16="http://schemas.microsoft.com/office/drawing/2014/main" id="{24B26C99-E158-49EE-8726-D2CEB1F20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895DDA1-32F9-4A7B-B864-573E4296F6F1}"/>
              </a:ext>
            </a:extLst>
          </p:cNvPr>
          <p:cNvSpPr>
            <a:spLocks noGrp="1"/>
          </p:cNvSpPr>
          <p:nvPr>
            <p:ph type="title"/>
          </p:nvPr>
        </p:nvSpPr>
        <p:spPr>
          <a:xfrm>
            <a:off x="451356" y="571501"/>
            <a:ext cx="3216651" cy="981120"/>
          </a:xfrm>
        </p:spPr>
        <p:txBody>
          <a:bodyPr>
            <a:normAutofit/>
          </a:bodyPr>
          <a:lstStyle/>
          <a:p>
            <a:pPr eaLnBrk="1" hangingPunct="1"/>
            <a:r>
              <a:rPr lang="en-US" altLang="en-US" sz="3799" dirty="0"/>
              <a:t>Objectives</a:t>
            </a:r>
          </a:p>
        </p:txBody>
      </p:sp>
      <p:sp>
        <p:nvSpPr>
          <p:cNvPr id="4099" name="Content Placeholder 2">
            <a:extLst>
              <a:ext uri="{FF2B5EF4-FFF2-40B4-BE49-F238E27FC236}">
                <a16:creationId xmlns:a16="http://schemas.microsoft.com/office/drawing/2014/main" id="{6EF173F5-7C50-4978-9233-3768E16BFAB5}"/>
              </a:ext>
            </a:extLst>
          </p:cNvPr>
          <p:cNvSpPr>
            <a:spLocks noGrp="1"/>
          </p:cNvSpPr>
          <p:nvPr>
            <p:ph idx="1"/>
          </p:nvPr>
        </p:nvSpPr>
        <p:spPr>
          <a:xfrm>
            <a:off x="580362" y="2127755"/>
            <a:ext cx="9542731" cy="4503311"/>
          </a:xfrm>
        </p:spPr>
        <p:txBody>
          <a:bodyPr/>
          <a:lstStyle/>
          <a:p>
            <a:pPr eaLnBrk="1" hangingPunct="1">
              <a:lnSpc>
                <a:spcPct val="100000"/>
              </a:lnSpc>
              <a:spcBef>
                <a:spcPct val="0"/>
              </a:spcBef>
            </a:pPr>
            <a:r>
              <a:rPr lang="en-US" altLang="en-US" dirty="0">
                <a:solidFill>
                  <a:schemeClr val="tx1"/>
                </a:solidFill>
                <a:cs typeface="Aharoni" panose="02010803020104030203" pitchFamily="2" charset="-79"/>
              </a:rPr>
              <a:t>Define Credit</a:t>
            </a:r>
          </a:p>
          <a:p>
            <a:pPr eaLnBrk="1" hangingPunct="1">
              <a:lnSpc>
                <a:spcPct val="100000"/>
              </a:lnSpc>
              <a:spcBef>
                <a:spcPct val="0"/>
              </a:spcBef>
            </a:pPr>
            <a:r>
              <a:rPr lang="en-US" altLang="en-US" dirty="0">
                <a:solidFill>
                  <a:schemeClr val="tx1"/>
                </a:solidFill>
                <a:cs typeface="Aharoni" panose="02010803020104030203" pitchFamily="2" charset="-79"/>
              </a:rPr>
              <a:t>Define Credit Report</a:t>
            </a:r>
          </a:p>
          <a:p>
            <a:pPr eaLnBrk="1" hangingPunct="1">
              <a:lnSpc>
                <a:spcPct val="100000"/>
              </a:lnSpc>
              <a:spcBef>
                <a:spcPct val="0"/>
              </a:spcBef>
            </a:pPr>
            <a:r>
              <a:rPr lang="en-US" altLang="en-US" dirty="0">
                <a:solidFill>
                  <a:schemeClr val="tx1"/>
                </a:solidFill>
                <a:cs typeface="Aharoni" panose="02010803020104030203" pitchFamily="2" charset="-79"/>
              </a:rPr>
              <a:t>Advantage and Disadvantage of Credit</a:t>
            </a:r>
          </a:p>
          <a:p>
            <a:pPr eaLnBrk="1" hangingPunct="1">
              <a:lnSpc>
                <a:spcPct val="100000"/>
              </a:lnSpc>
              <a:spcBef>
                <a:spcPct val="0"/>
              </a:spcBef>
            </a:pPr>
            <a:r>
              <a:rPr lang="en-US" altLang="en-US" dirty="0">
                <a:solidFill>
                  <a:schemeClr val="tx1"/>
                </a:solidFill>
                <a:cs typeface="Aharoni" panose="02010803020104030203" pitchFamily="2" charset="-79"/>
              </a:rPr>
              <a:t>3 Major Credit Bureaus </a:t>
            </a:r>
          </a:p>
          <a:p>
            <a:pPr eaLnBrk="1" hangingPunct="1">
              <a:lnSpc>
                <a:spcPct val="100000"/>
              </a:lnSpc>
              <a:spcBef>
                <a:spcPct val="0"/>
              </a:spcBef>
            </a:pPr>
            <a:r>
              <a:rPr lang="en-US" altLang="en-US" dirty="0">
                <a:solidFill>
                  <a:schemeClr val="tx1"/>
                </a:solidFill>
                <a:cs typeface="Aharoni" panose="02010803020104030203" pitchFamily="2" charset="-79"/>
              </a:rPr>
              <a:t>Define Credit Score</a:t>
            </a:r>
          </a:p>
          <a:p>
            <a:pPr eaLnBrk="1" hangingPunct="1">
              <a:lnSpc>
                <a:spcPct val="100000"/>
              </a:lnSpc>
              <a:spcBef>
                <a:spcPct val="0"/>
              </a:spcBef>
            </a:pPr>
            <a:r>
              <a:rPr lang="en-US" altLang="en-US" dirty="0">
                <a:solidFill>
                  <a:schemeClr val="tx1"/>
                </a:solidFill>
                <a:cs typeface="Aharoni" panose="02010803020104030203" pitchFamily="2" charset="-79"/>
              </a:rPr>
              <a:t>How to Dispute Errors on Your Credit Report</a:t>
            </a:r>
          </a:p>
          <a:p>
            <a:pPr eaLnBrk="1" hangingPunct="1">
              <a:lnSpc>
                <a:spcPct val="100000"/>
              </a:lnSpc>
              <a:spcBef>
                <a:spcPct val="0"/>
              </a:spcBef>
            </a:pPr>
            <a:r>
              <a:rPr lang="en-US" altLang="en-US" dirty="0">
                <a:solidFill>
                  <a:schemeClr val="tx1"/>
                </a:solidFill>
                <a:cs typeface="Aharoni" panose="02010803020104030203" pitchFamily="2" charset="-79"/>
              </a:rPr>
              <a:t>How to Build a Better Credit Report</a:t>
            </a:r>
          </a:p>
          <a:p>
            <a:pPr eaLnBrk="1" hangingPunct="1">
              <a:lnSpc>
                <a:spcPct val="100000"/>
              </a:lnSpc>
              <a:spcBef>
                <a:spcPct val="0"/>
              </a:spcBef>
            </a:pPr>
            <a:r>
              <a:rPr lang="en-US" altLang="en-US" dirty="0">
                <a:solidFill>
                  <a:schemeClr val="tx1"/>
                </a:solidFill>
                <a:cs typeface="Aharoni" panose="02010803020104030203" pitchFamily="2" charset="-79"/>
              </a:rPr>
              <a:t>How to Choose a Credit Counselor</a:t>
            </a:r>
          </a:p>
          <a:p>
            <a:pPr>
              <a:lnSpc>
                <a:spcPct val="100000"/>
              </a:lnSpc>
            </a:pPr>
            <a:endParaRPr lang="en-US" altLang="en-US" sz="1970" u="sng" dirty="0">
              <a:hlinkClick r:id="rId3"/>
            </a:endParaRPr>
          </a:p>
          <a:p>
            <a:pPr>
              <a:lnSpc>
                <a:spcPct val="100000"/>
              </a:lnSpc>
            </a:pPr>
            <a:endParaRPr lang="en-US" altLang="en-US" sz="1970" b="1" dirty="0"/>
          </a:p>
        </p:txBody>
      </p:sp>
      <p:pic>
        <p:nvPicPr>
          <p:cNvPr id="3" name="Picture 2" descr="Text, whiteboard&#10;&#10;Description automatically generated">
            <a:extLst>
              <a:ext uri="{FF2B5EF4-FFF2-40B4-BE49-F238E27FC236}">
                <a16:creationId xmlns:a16="http://schemas.microsoft.com/office/drawing/2014/main" id="{A3AC40B3-285A-4A39-9D37-7E95B630C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165" y="457200"/>
            <a:ext cx="3340474" cy="2229352"/>
          </a:xfrm>
          <a:prstGeom prst="rect">
            <a:avLst/>
          </a:prstGeom>
          <a:ln>
            <a:noFill/>
          </a:ln>
          <a:effectLst>
            <a:outerShdw blurRad="292100" dist="139700" dir="2700000" algn="tl" rotWithShape="0">
              <a:srgbClr val="333333">
                <a:alpha val="65000"/>
              </a:srgbClr>
            </a:outerShdw>
          </a:effectLst>
        </p:spPr>
      </p:pic>
      <p:pic>
        <p:nvPicPr>
          <p:cNvPr id="5" name="Picture 4" descr="Text&#10;&#10;Description automatically generated">
            <a:extLst>
              <a:ext uri="{FF2B5EF4-FFF2-40B4-BE49-F238E27FC236}">
                <a16:creationId xmlns:a16="http://schemas.microsoft.com/office/drawing/2014/main" id="{8D7D7052-C995-4C10-A220-5DBAFC617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03C1349-B645-4549-B0C5-4C8CFACBE94A}"/>
              </a:ext>
            </a:extLst>
          </p:cNvPr>
          <p:cNvSpPr>
            <a:spLocks noGrp="1"/>
          </p:cNvSpPr>
          <p:nvPr>
            <p:ph type="title"/>
          </p:nvPr>
        </p:nvSpPr>
        <p:spPr/>
        <p:txBody>
          <a:bodyPr>
            <a:normAutofit/>
          </a:bodyPr>
          <a:lstStyle/>
          <a:p>
            <a:r>
              <a:rPr lang="en-US" altLang="en-US" dirty="0"/>
              <a:t>Your Rights:</a:t>
            </a:r>
          </a:p>
        </p:txBody>
      </p:sp>
      <p:sp>
        <p:nvSpPr>
          <p:cNvPr id="31747" name="Content Placeholder 2">
            <a:extLst>
              <a:ext uri="{FF2B5EF4-FFF2-40B4-BE49-F238E27FC236}">
                <a16:creationId xmlns:a16="http://schemas.microsoft.com/office/drawing/2014/main" id="{7DF25F9D-CF1C-4E9E-B701-D02F82C649F5}"/>
              </a:ext>
            </a:extLst>
          </p:cNvPr>
          <p:cNvSpPr>
            <a:spLocks noGrp="1"/>
          </p:cNvSpPr>
          <p:nvPr>
            <p:ph idx="1"/>
          </p:nvPr>
        </p:nvSpPr>
        <p:spPr>
          <a:xfrm>
            <a:off x="320312" y="2632526"/>
            <a:ext cx="6846249" cy="2783231"/>
          </a:xfrm>
        </p:spPr>
        <p:txBody>
          <a:bodyPr>
            <a:normAutofit/>
          </a:bodyPr>
          <a:lstStyle/>
          <a:p>
            <a:r>
              <a:rPr lang="en-US" altLang="en-US" sz="2814" dirty="0"/>
              <a:t>1968 Truth in Lending Act</a:t>
            </a:r>
          </a:p>
          <a:p>
            <a:r>
              <a:rPr lang="en-US" altLang="en-US" sz="2814" dirty="0"/>
              <a:t>1970 Fair Credit Reporting Act</a:t>
            </a:r>
          </a:p>
          <a:p>
            <a:r>
              <a:rPr lang="en-US" altLang="en-US" sz="2814" dirty="0"/>
              <a:t>1974 Equal Opportunity Act</a:t>
            </a:r>
          </a:p>
          <a:p>
            <a:r>
              <a:rPr lang="en-US" altLang="en-US" sz="2814" dirty="0"/>
              <a:t>1974 Fair Credit Billing Act</a:t>
            </a:r>
          </a:p>
          <a:p>
            <a:r>
              <a:rPr lang="en-US" altLang="en-US" sz="2814" dirty="0"/>
              <a:t>1977 Fair Debt Collection Practices Act</a:t>
            </a:r>
          </a:p>
        </p:txBody>
      </p:sp>
      <p:pic>
        <p:nvPicPr>
          <p:cNvPr id="3" name="Picture 2" descr="Text, whiteboard&#10;&#10;Description automatically generated">
            <a:extLst>
              <a:ext uri="{FF2B5EF4-FFF2-40B4-BE49-F238E27FC236}">
                <a16:creationId xmlns:a16="http://schemas.microsoft.com/office/drawing/2014/main" id="{E93CF3C0-A709-4341-8EDB-D9C267A2A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379" y="2362609"/>
            <a:ext cx="4342479" cy="2894986"/>
          </a:xfrm>
          <a:prstGeom prst="rect">
            <a:avLst/>
          </a:prstGeom>
          <a:ln>
            <a:noFill/>
          </a:ln>
          <a:effectLst>
            <a:outerShdw blurRad="292100" dist="139700" dir="2700000" algn="tl" rotWithShape="0">
              <a:srgbClr val="333333">
                <a:alpha val="65000"/>
              </a:srgbClr>
            </a:outerShdw>
          </a:effectLst>
        </p:spPr>
      </p:pic>
      <p:pic>
        <p:nvPicPr>
          <p:cNvPr id="5" name="Picture 4" descr="Text&#10;&#10;Description automatically generated">
            <a:extLst>
              <a:ext uri="{FF2B5EF4-FFF2-40B4-BE49-F238E27FC236}">
                <a16:creationId xmlns:a16="http://schemas.microsoft.com/office/drawing/2014/main" id="{15EF9056-048D-4664-BA07-50C7402C4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54E901C-D41A-4A02-AD14-E67724779F57}"/>
              </a:ext>
            </a:extLst>
          </p:cNvPr>
          <p:cNvSpPr>
            <a:spLocks noGrp="1"/>
          </p:cNvSpPr>
          <p:nvPr>
            <p:ph type="title"/>
          </p:nvPr>
        </p:nvSpPr>
        <p:spPr>
          <a:xfrm>
            <a:off x="732056" y="624483"/>
            <a:ext cx="8232616" cy="838786"/>
          </a:xfrm>
        </p:spPr>
        <p:txBody>
          <a:bodyPr>
            <a:normAutofit/>
          </a:bodyPr>
          <a:lstStyle/>
          <a:p>
            <a:pPr eaLnBrk="1" hangingPunct="1"/>
            <a:r>
              <a:rPr lang="en-US" altLang="en-US" b="1" dirty="0"/>
              <a:t>Dispute Letter</a:t>
            </a:r>
          </a:p>
        </p:txBody>
      </p:sp>
      <p:sp>
        <p:nvSpPr>
          <p:cNvPr id="2" name="Rectangle 1">
            <a:extLst>
              <a:ext uri="{FF2B5EF4-FFF2-40B4-BE49-F238E27FC236}">
                <a16:creationId xmlns:a16="http://schemas.microsoft.com/office/drawing/2014/main" id="{D6080547-DC34-4A02-97EA-4EEFB8BA7738}"/>
              </a:ext>
            </a:extLst>
          </p:cNvPr>
          <p:cNvSpPr/>
          <p:nvPr/>
        </p:nvSpPr>
        <p:spPr bwMode="auto">
          <a:xfrm>
            <a:off x="1808016" y="1390017"/>
            <a:ext cx="10214266" cy="4607203"/>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64333" tIns="32167" rIns="64333" bIns="32167" numCol="1" rtlCol="0" anchor="t" anchorCtr="0" compatLnSpc="1">
            <a:prstTxWarp prst="textNoShape">
              <a:avLst/>
            </a:prstTxWarp>
          </a:bodyPr>
          <a:lstStyle/>
          <a:p>
            <a:pPr defTabSz="643372" eaLnBrk="0" fontAlgn="base" hangingPunct="0">
              <a:spcBef>
                <a:spcPct val="0"/>
              </a:spcBef>
              <a:spcAft>
                <a:spcPct val="0"/>
              </a:spcAft>
            </a:pPr>
            <a:endParaRPr lang="en-US" sz="1689">
              <a:latin typeface="Arial" charset="0"/>
              <a:ea typeface="ＭＳ Ｐゴシック" pitchFamily="84" charset="-128"/>
            </a:endParaRPr>
          </a:p>
        </p:txBody>
      </p:sp>
      <p:sp>
        <p:nvSpPr>
          <p:cNvPr id="3" name="Content Placeholder 2">
            <a:extLst>
              <a:ext uri="{FF2B5EF4-FFF2-40B4-BE49-F238E27FC236}">
                <a16:creationId xmlns:a16="http://schemas.microsoft.com/office/drawing/2014/main" id="{C07D5DDA-6443-461E-98FA-817F28FDDB3C}"/>
              </a:ext>
            </a:extLst>
          </p:cNvPr>
          <p:cNvSpPr>
            <a:spLocks noGrp="1"/>
          </p:cNvSpPr>
          <p:nvPr>
            <p:ph idx="1"/>
          </p:nvPr>
        </p:nvSpPr>
        <p:spPr>
          <a:xfrm>
            <a:off x="1932575" y="1480022"/>
            <a:ext cx="9953396" cy="4517198"/>
          </a:xfrm>
        </p:spPr>
        <p:txBody>
          <a:bodyPr>
            <a:normAutofit fontScale="70000" lnSpcReduction="20000"/>
          </a:bodyPr>
          <a:lstStyle/>
          <a:p>
            <a:pPr eaLnBrk="1" hangingPunct="1">
              <a:buFont typeface="Times" pitchFamily="84" charset="0"/>
              <a:buNone/>
              <a:defRPr/>
            </a:pPr>
            <a:r>
              <a:rPr lang="en-US" sz="1689" dirty="0">
                <a:latin typeface="Arial Narrow" pitchFamily="34" charset="0"/>
              </a:rPr>
              <a:t>Date</a:t>
            </a:r>
          </a:p>
          <a:p>
            <a:pPr eaLnBrk="1" hangingPunct="1">
              <a:buFont typeface="Times" pitchFamily="84" charset="0"/>
              <a:buNone/>
              <a:defRPr/>
            </a:pPr>
            <a:r>
              <a:rPr lang="en-US" sz="1689" dirty="0">
                <a:latin typeface="Arial Narrow" pitchFamily="34" charset="0"/>
              </a:rPr>
              <a:t>Your Name </a:t>
            </a:r>
          </a:p>
          <a:p>
            <a:pPr eaLnBrk="1" hangingPunct="1">
              <a:buFont typeface="Times" pitchFamily="84" charset="0"/>
              <a:buNone/>
              <a:defRPr/>
            </a:pPr>
            <a:r>
              <a:rPr lang="en-US" sz="1689" dirty="0">
                <a:latin typeface="Arial Narrow" pitchFamily="34" charset="0"/>
              </a:rPr>
              <a:t>Your Address, City, State, Zip Code </a:t>
            </a:r>
          </a:p>
          <a:p>
            <a:pPr eaLnBrk="1" hangingPunct="1">
              <a:buFont typeface="Times" pitchFamily="84" charset="0"/>
              <a:buNone/>
              <a:defRPr/>
            </a:pPr>
            <a:r>
              <a:rPr lang="en-US" sz="1689" dirty="0">
                <a:latin typeface="Arial Narrow" pitchFamily="34" charset="0"/>
              </a:rPr>
              <a:t>Complaint Department</a:t>
            </a:r>
          </a:p>
          <a:p>
            <a:pPr eaLnBrk="1" hangingPunct="1">
              <a:buFont typeface="Times" pitchFamily="84" charset="0"/>
              <a:buNone/>
              <a:defRPr/>
            </a:pPr>
            <a:r>
              <a:rPr lang="en-US" sz="1689" dirty="0">
                <a:latin typeface="Arial Narrow" pitchFamily="34" charset="0"/>
              </a:rPr>
              <a:t>Name of Company</a:t>
            </a:r>
            <a:br>
              <a:rPr lang="en-US" sz="1689" dirty="0">
                <a:latin typeface="Arial Narrow" pitchFamily="34" charset="0"/>
              </a:rPr>
            </a:br>
            <a:br>
              <a:rPr lang="en-US" sz="1689" dirty="0">
                <a:latin typeface="Arial Narrow" pitchFamily="34" charset="0"/>
              </a:rPr>
            </a:br>
            <a:endParaRPr lang="en-US" sz="1689" dirty="0">
              <a:latin typeface="Arial Narrow" pitchFamily="34" charset="0"/>
            </a:endParaRPr>
          </a:p>
          <a:p>
            <a:pPr eaLnBrk="1" hangingPunct="1">
              <a:buFont typeface="Times" pitchFamily="84" charset="0"/>
              <a:buNone/>
              <a:defRPr/>
            </a:pPr>
            <a:r>
              <a:rPr lang="en-US" sz="1689" dirty="0">
                <a:latin typeface="Arial Narrow" pitchFamily="34" charset="0"/>
              </a:rPr>
              <a:t>Address</a:t>
            </a:r>
          </a:p>
          <a:p>
            <a:pPr eaLnBrk="1" hangingPunct="1">
              <a:buFont typeface="Times" pitchFamily="84" charset="0"/>
              <a:buNone/>
              <a:defRPr/>
            </a:pPr>
            <a:r>
              <a:rPr lang="en-US" sz="1689" dirty="0">
                <a:latin typeface="Arial Narrow" pitchFamily="34" charset="0"/>
              </a:rPr>
              <a:t>City, State, Zip Code</a:t>
            </a:r>
          </a:p>
          <a:p>
            <a:pPr eaLnBrk="1" hangingPunct="1">
              <a:buFont typeface="Times" pitchFamily="84" charset="0"/>
              <a:buNone/>
              <a:defRPr/>
            </a:pPr>
            <a:r>
              <a:rPr lang="en-US" sz="1689" dirty="0">
                <a:latin typeface="Arial Narrow" pitchFamily="34" charset="0"/>
              </a:rPr>
              <a:t>Dear Sir or Madam: </a:t>
            </a:r>
          </a:p>
          <a:p>
            <a:pPr eaLnBrk="1" hangingPunct="1">
              <a:buFont typeface="Times" pitchFamily="84" charset="0"/>
              <a:buNone/>
              <a:defRPr/>
            </a:pPr>
            <a:endParaRPr lang="en-US" sz="1689" dirty="0">
              <a:latin typeface="Arial Narrow" pitchFamily="34" charset="0"/>
            </a:endParaRPr>
          </a:p>
          <a:p>
            <a:pPr marL="0" indent="0">
              <a:lnSpc>
                <a:spcPct val="120000"/>
              </a:lnSpc>
              <a:buNone/>
              <a:defRPr/>
            </a:pPr>
            <a:r>
              <a:rPr lang="en-US" sz="1689" dirty="0">
                <a:latin typeface="Arial Narrow" pitchFamily="34" charset="0"/>
              </a:rPr>
              <a:t>I recently obtained a copy of my credit report from your agency and found the following item to be in error: Item 1: I dispute </a:t>
            </a:r>
            <a:r>
              <a:rPr lang="en-US" sz="1689" i="1" dirty="0">
                <a:latin typeface="Arial Narrow" pitchFamily="34" charset="0"/>
              </a:rPr>
              <a:t>ABC credit card </a:t>
            </a:r>
            <a:r>
              <a:rPr lang="en-US" sz="1689" dirty="0">
                <a:latin typeface="Arial Narrow" pitchFamily="34" charset="0"/>
              </a:rPr>
              <a:t>account number </a:t>
            </a:r>
            <a:r>
              <a:rPr lang="en-US" sz="1689" i="1" dirty="0">
                <a:latin typeface="Arial Narrow" pitchFamily="34" charset="0"/>
              </a:rPr>
              <a:t>555111</a:t>
            </a:r>
            <a:r>
              <a:rPr lang="en-US" sz="1689" dirty="0">
                <a:latin typeface="Arial Narrow" pitchFamily="34" charset="0"/>
              </a:rPr>
              <a:t>. This account has been paid in full. I am requesting that the item be (</a:t>
            </a:r>
            <a:r>
              <a:rPr lang="en-US" sz="1689" i="1" dirty="0">
                <a:latin typeface="Arial Narrow" pitchFamily="34" charset="0"/>
              </a:rPr>
              <a:t>removed, updated, or other suggested change</a:t>
            </a:r>
            <a:r>
              <a:rPr lang="en-US" sz="1689" dirty="0">
                <a:latin typeface="Arial Narrow" pitchFamily="34" charset="0"/>
              </a:rPr>
              <a:t>) to correct the information. Enclosed are copies of (</a:t>
            </a:r>
            <a:r>
              <a:rPr lang="en-US" sz="1689" i="1" dirty="0">
                <a:latin typeface="Arial Narrow" pitchFamily="34" charset="0"/>
              </a:rPr>
              <a:t>use this statement if you have bank statements, cancelled checks, or other documentation</a:t>
            </a:r>
            <a:r>
              <a:rPr lang="en-US" sz="1689" dirty="0">
                <a:latin typeface="Arial Narrow" pitchFamily="34" charset="0"/>
              </a:rPr>
              <a:t>) supporting my position. Please reinvestigate this (these) matter(s) and (delete or correct) the disputed item(s) as soon as possible.</a:t>
            </a:r>
          </a:p>
          <a:p>
            <a:pPr eaLnBrk="1" hangingPunct="1">
              <a:buFont typeface="Times" pitchFamily="84" charset="0"/>
              <a:buNone/>
              <a:defRPr/>
            </a:pPr>
            <a:endParaRPr lang="en-US" sz="1689" dirty="0">
              <a:latin typeface="Arial Narrow" pitchFamily="34" charset="0"/>
            </a:endParaRPr>
          </a:p>
          <a:p>
            <a:pPr eaLnBrk="1" hangingPunct="1">
              <a:buFont typeface="Times" pitchFamily="84" charset="0"/>
              <a:buNone/>
              <a:defRPr/>
            </a:pPr>
            <a:r>
              <a:rPr lang="en-US" sz="1689" dirty="0">
                <a:latin typeface="Arial Narrow" pitchFamily="34" charset="0"/>
              </a:rPr>
              <a:t>Sincerely,</a:t>
            </a:r>
          </a:p>
          <a:p>
            <a:pPr eaLnBrk="1" hangingPunct="1">
              <a:buFont typeface="Times" pitchFamily="84" charset="0"/>
              <a:buNone/>
              <a:defRPr/>
            </a:pPr>
            <a:r>
              <a:rPr lang="en-US" sz="1689" dirty="0">
                <a:latin typeface="Arial Narrow" pitchFamily="34" charset="0"/>
              </a:rPr>
              <a:t>Your name </a:t>
            </a:r>
          </a:p>
          <a:p>
            <a:pPr eaLnBrk="1" hangingPunct="1">
              <a:buFont typeface="Times" pitchFamily="84" charset="0"/>
              <a:buNone/>
              <a:defRPr/>
            </a:pPr>
            <a:r>
              <a:rPr lang="en-US" sz="1689" dirty="0">
                <a:latin typeface="Arial Narrow" pitchFamily="34" charset="0"/>
              </a:rPr>
              <a:t>Enclosures: (</a:t>
            </a:r>
            <a:r>
              <a:rPr lang="en-US" sz="1689" i="1" dirty="0">
                <a:latin typeface="Arial Narrow" pitchFamily="34" charset="0"/>
              </a:rPr>
              <a:t>List the documents you are enclosing. If none, do not include this section</a:t>
            </a:r>
            <a:r>
              <a:rPr lang="en-US" sz="1689" dirty="0">
                <a:latin typeface="Arial Narrow" pitchFamily="34" charset="0"/>
              </a:rPr>
              <a:t>).</a:t>
            </a:r>
          </a:p>
        </p:txBody>
      </p:sp>
      <p:pic>
        <p:nvPicPr>
          <p:cNvPr id="5" name="Picture 4" descr="Text&#10;&#10;Description automatically generated">
            <a:extLst>
              <a:ext uri="{FF2B5EF4-FFF2-40B4-BE49-F238E27FC236}">
                <a16:creationId xmlns:a16="http://schemas.microsoft.com/office/drawing/2014/main" id="{99D9EC9C-E2B8-43D0-AAD5-4DF8A8371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51" y="5373079"/>
            <a:ext cx="1447954" cy="62414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0A1649F-40C5-416B-9BE4-2089B2B32A03}"/>
              </a:ext>
            </a:extLst>
          </p:cNvPr>
          <p:cNvSpPr>
            <a:spLocks noGrp="1"/>
          </p:cNvSpPr>
          <p:nvPr>
            <p:ph type="title"/>
          </p:nvPr>
        </p:nvSpPr>
        <p:spPr>
          <a:xfrm>
            <a:off x="659989" y="393829"/>
            <a:ext cx="10515600" cy="1325563"/>
          </a:xfrm>
        </p:spPr>
        <p:txBody>
          <a:bodyPr/>
          <a:lstStyle/>
          <a:p>
            <a:r>
              <a:rPr lang="en-US" altLang="en-US" sz="3799" dirty="0">
                <a:latin typeface="+mj-lt"/>
              </a:rPr>
              <a:t>Resources</a:t>
            </a:r>
          </a:p>
        </p:txBody>
      </p:sp>
      <p:sp>
        <p:nvSpPr>
          <p:cNvPr id="33795" name="Content Placeholder 2">
            <a:extLst>
              <a:ext uri="{FF2B5EF4-FFF2-40B4-BE49-F238E27FC236}">
                <a16:creationId xmlns:a16="http://schemas.microsoft.com/office/drawing/2014/main" id="{A8C5366C-261F-4D56-9EF0-4E1D168C4088}"/>
              </a:ext>
            </a:extLst>
          </p:cNvPr>
          <p:cNvSpPr>
            <a:spLocks noGrp="1"/>
          </p:cNvSpPr>
          <p:nvPr>
            <p:ph idx="1"/>
          </p:nvPr>
        </p:nvSpPr>
        <p:spPr>
          <a:xfrm>
            <a:off x="659989" y="2205443"/>
            <a:ext cx="8004769" cy="3163040"/>
          </a:xfrm>
        </p:spPr>
        <p:txBody>
          <a:bodyPr/>
          <a:lstStyle/>
          <a:p>
            <a:r>
              <a:rPr lang="en-US" altLang="en-US" dirty="0">
                <a:solidFill>
                  <a:schemeClr val="tx1"/>
                </a:solidFill>
                <a:latin typeface="+mn-lt"/>
              </a:rPr>
              <a:t>Free Credit Reports</a:t>
            </a:r>
          </a:p>
          <a:p>
            <a:r>
              <a:rPr lang="en-US" altLang="en-US" dirty="0">
                <a:solidFill>
                  <a:schemeClr val="tx1"/>
                </a:solidFill>
                <a:latin typeface="+mn-lt"/>
              </a:rPr>
              <a:t>Building a Better Credit Report</a:t>
            </a:r>
          </a:p>
          <a:p>
            <a:r>
              <a:rPr lang="en-US" altLang="en-US" dirty="0">
                <a:solidFill>
                  <a:schemeClr val="tx1"/>
                </a:solidFill>
                <a:latin typeface="+mn-lt"/>
              </a:rPr>
              <a:t>Choosing a Credit Counselor</a:t>
            </a:r>
          </a:p>
          <a:p>
            <a:r>
              <a:rPr lang="en-US" altLang="en-US" dirty="0">
                <a:solidFill>
                  <a:schemeClr val="tx1"/>
                </a:solidFill>
                <a:latin typeface="+mn-lt"/>
              </a:rPr>
              <a:t>Credit Scores</a:t>
            </a:r>
          </a:p>
          <a:p>
            <a:r>
              <a:rPr lang="en-US" altLang="en-US" dirty="0">
                <a:solidFill>
                  <a:schemeClr val="tx1"/>
                </a:solidFill>
                <a:latin typeface="+mn-lt"/>
              </a:rPr>
              <a:t>Disputing Errors on Credit Reports</a:t>
            </a:r>
          </a:p>
          <a:p>
            <a:r>
              <a:rPr lang="en-US" altLang="en-US" dirty="0">
                <a:solidFill>
                  <a:schemeClr val="tx1"/>
                </a:solidFill>
                <a:latin typeface="+mn-lt"/>
              </a:rPr>
              <a:t>Fixing Your Credit</a:t>
            </a:r>
          </a:p>
          <a:p>
            <a:pPr algn="ctr"/>
            <a:endParaRPr lang="en-US" altLang="en-US" dirty="0">
              <a:solidFill>
                <a:schemeClr val="tx1"/>
              </a:solidFill>
              <a:latin typeface="+mn-lt"/>
            </a:endParaRPr>
          </a:p>
        </p:txBody>
      </p:sp>
      <p:sp>
        <p:nvSpPr>
          <p:cNvPr id="2" name="Rectangle 1">
            <a:extLst>
              <a:ext uri="{FF2B5EF4-FFF2-40B4-BE49-F238E27FC236}">
                <a16:creationId xmlns:a16="http://schemas.microsoft.com/office/drawing/2014/main" id="{82C9697F-C52B-445C-9EB5-A7D623DCAD9D}"/>
              </a:ext>
            </a:extLst>
          </p:cNvPr>
          <p:cNvSpPr/>
          <p:nvPr/>
        </p:nvSpPr>
        <p:spPr>
          <a:xfrm>
            <a:off x="2771436" y="6223111"/>
            <a:ext cx="6649128" cy="482120"/>
          </a:xfrm>
          <a:prstGeom prst="rect">
            <a:avLst/>
          </a:prstGeom>
        </p:spPr>
        <p:txBody>
          <a:bodyPr wrap="none">
            <a:spAutoFit/>
          </a:bodyPr>
          <a:lstStyle/>
          <a:p>
            <a:pPr algn="ctr">
              <a:buFont typeface="Times" panose="02020603050405020304" pitchFamily="18" charset="0"/>
              <a:buNone/>
            </a:pPr>
            <a:r>
              <a:rPr lang="en-US" altLang="en-US" sz="2533" dirty="0"/>
              <a:t>Federal Trade Commission/consumer.ftc.gov</a:t>
            </a:r>
          </a:p>
        </p:txBody>
      </p:sp>
      <p:pic>
        <p:nvPicPr>
          <p:cNvPr id="5" name="Picture 4" descr="Text, whiteboard&#10;&#10;Description automatically generated">
            <a:extLst>
              <a:ext uri="{FF2B5EF4-FFF2-40B4-BE49-F238E27FC236}">
                <a16:creationId xmlns:a16="http://schemas.microsoft.com/office/drawing/2014/main" id="{7163ADD0-C16F-4748-A1A6-779DE57B8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683" y="740638"/>
            <a:ext cx="3915328" cy="2929610"/>
          </a:xfrm>
          <a:prstGeom prst="rect">
            <a:avLst/>
          </a:prstGeom>
          <a:ln>
            <a:noFill/>
          </a:ln>
          <a:effectLst>
            <a:outerShdw blurRad="292100" dist="139700" dir="2700000" algn="tl" rotWithShape="0">
              <a:srgbClr val="333333">
                <a:alpha val="65000"/>
              </a:srgbClr>
            </a:outerShdw>
          </a:effectLst>
        </p:spPr>
      </p:pic>
      <p:pic>
        <p:nvPicPr>
          <p:cNvPr id="6" name="Picture 5" descr="Text&#10;&#10;Description automatically generated">
            <a:extLst>
              <a:ext uri="{FF2B5EF4-FFF2-40B4-BE49-F238E27FC236}">
                <a16:creationId xmlns:a16="http://schemas.microsoft.com/office/drawing/2014/main" id="{73B053A9-60F9-42B6-9B8E-345443008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15B6-62E5-4F9F-A6BA-9B29B685E18E}"/>
              </a:ext>
            </a:extLst>
          </p:cNvPr>
          <p:cNvSpPr>
            <a:spLocks noGrp="1"/>
          </p:cNvSpPr>
          <p:nvPr>
            <p:ph type="title"/>
          </p:nvPr>
        </p:nvSpPr>
        <p:spPr/>
        <p:txBody>
          <a:bodyPr/>
          <a:lstStyle/>
          <a:p>
            <a:r>
              <a:rPr lang="en-US" dirty="0"/>
              <a:t>Questions?</a:t>
            </a:r>
          </a:p>
        </p:txBody>
      </p:sp>
      <p:pic>
        <p:nvPicPr>
          <p:cNvPr id="3" name="Picture 2" descr="Text&#10;&#10;Description automatically generated">
            <a:extLst>
              <a:ext uri="{FF2B5EF4-FFF2-40B4-BE49-F238E27FC236}">
                <a16:creationId xmlns:a16="http://schemas.microsoft.com/office/drawing/2014/main" id="{2096A819-BBD1-4ADE-83EF-6D11C3C16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extLst>
      <p:ext uri="{BB962C8B-B14F-4D97-AF65-F5344CB8AC3E}">
        <p14:creationId xmlns:p14="http://schemas.microsoft.com/office/powerpoint/2010/main" val="381863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4D1EB98-0664-4756-AF0C-EEBE3165C9DA}"/>
              </a:ext>
            </a:extLst>
          </p:cNvPr>
          <p:cNvSpPr>
            <a:spLocks noGrp="1" noChangeArrowheads="1"/>
          </p:cNvSpPr>
          <p:nvPr>
            <p:ph type="title"/>
          </p:nvPr>
        </p:nvSpPr>
        <p:spPr>
          <a:xfrm>
            <a:off x="1019601" y="632859"/>
            <a:ext cx="8383640" cy="874527"/>
          </a:xfrm>
        </p:spPr>
        <p:txBody>
          <a:bodyPr>
            <a:normAutofit/>
          </a:bodyPr>
          <a:lstStyle/>
          <a:p>
            <a:pPr eaLnBrk="1" hangingPunct="1">
              <a:defRPr/>
            </a:pPr>
            <a:r>
              <a:rPr lang="en-US" dirty="0">
                <a:latin typeface="+mj-lt"/>
              </a:rPr>
              <a:t>Contact</a:t>
            </a:r>
          </a:p>
        </p:txBody>
      </p:sp>
      <p:sp>
        <p:nvSpPr>
          <p:cNvPr id="2" name="Speech Bubble: Rectangle with Corners Rounded 1">
            <a:extLst>
              <a:ext uri="{FF2B5EF4-FFF2-40B4-BE49-F238E27FC236}">
                <a16:creationId xmlns:a16="http://schemas.microsoft.com/office/drawing/2014/main" id="{D4029360-F680-4DFF-BA9F-6C86E6CE3CF7}"/>
              </a:ext>
            </a:extLst>
          </p:cNvPr>
          <p:cNvSpPr/>
          <p:nvPr/>
        </p:nvSpPr>
        <p:spPr bwMode="auto">
          <a:xfrm>
            <a:off x="2638100" y="1778657"/>
            <a:ext cx="6915799" cy="3645538"/>
          </a:xfrm>
          <a:prstGeom prst="wedgeRoundRectCallout">
            <a:avLst/>
          </a:prstGeom>
          <a:solidFill>
            <a:schemeClr val="accent1"/>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defTabSz="643372" eaLnBrk="0" fontAlgn="base" hangingPunct="0">
              <a:spcBef>
                <a:spcPct val="0"/>
              </a:spcBef>
              <a:spcAft>
                <a:spcPct val="0"/>
              </a:spcAft>
            </a:pPr>
            <a:endParaRPr lang="en-US" sz="1689" dirty="0">
              <a:latin typeface="Arial" charset="0"/>
              <a:ea typeface="ＭＳ Ｐゴシック" pitchFamily="84" charset="-128"/>
            </a:endParaRPr>
          </a:p>
        </p:txBody>
      </p:sp>
      <p:sp>
        <p:nvSpPr>
          <p:cNvPr id="37892" name="TextBox 4">
            <a:extLst>
              <a:ext uri="{FF2B5EF4-FFF2-40B4-BE49-F238E27FC236}">
                <a16:creationId xmlns:a16="http://schemas.microsoft.com/office/drawing/2014/main" id="{E167E186-8ADC-47A6-84AC-5418D78BAE5F}"/>
              </a:ext>
            </a:extLst>
          </p:cNvPr>
          <p:cNvSpPr txBox="1">
            <a:spLocks noChangeArrowheads="1"/>
          </p:cNvSpPr>
          <p:nvPr/>
        </p:nvSpPr>
        <p:spPr bwMode="auto">
          <a:xfrm>
            <a:off x="3321637" y="2442775"/>
            <a:ext cx="5548723" cy="231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26" tIns="32163" rIns="64326" bIns="32163">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252" b="1" dirty="0">
                <a:solidFill>
                  <a:schemeClr val="bg1"/>
                </a:solidFill>
                <a:latin typeface="+mn-lt"/>
              </a:rPr>
              <a:t>Carolyn L. Banks</a:t>
            </a:r>
          </a:p>
          <a:p>
            <a:pPr algn="ctr"/>
            <a:r>
              <a:rPr lang="en-US" altLang="en-US" sz="2252" dirty="0">
                <a:solidFill>
                  <a:schemeClr val="bg1"/>
                </a:solidFill>
                <a:latin typeface="+mn-lt"/>
              </a:rPr>
              <a:t>Agricultural Business Management Specialist </a:t>
            </a:r>
          </a:p>
          <a:p>
            <a:pPr algn="ctr"/>
            <a:r>
              <a:rPr lang="en-US" altLang="en-US" sz="1970" dirty="0">
                <a:solidFill>
                  <a:schemeClr val="bg1"/>
                </a:solidFill>
                <a:latin typeface="+mn-lt"/>
              </a:rPr>
              <a:t>1000 ASU Drive #479</a:t>
            </a:r>
          </a:p>
          <a:p>
            <a:pPr algn="ctr"/>
            <a:r>
              <a:rPr lang="en-US" altLang="en-US" sz="1970" dirty="0">
                <a:solidFill>
                  <a:schemeClr val="bg1"/>
                </a:solidFill>
                <a:latin typeface="+mn-lt"/>
              </a:rPr>
              <a:t>Lorman, MS  39096 </a:t>
            </a:r>
          </a:p>
          <a:p>
            <a:pPr algn="ctr"/>
            <a:r>
              <a:rPr lang="en-US" altLang="en-US" sz="1970" dirty="0">
                <a:solidFill>
                  <a:schemeClr val="bg1"/>
                </a:solidFill>
                <a:latin typeface="+mn-lt"/>
              </a:rPr>
              <a:t>601-877-6260</a:t>
            </a:r>
          </a:p>
          <a:p>
            <a:pPr algn="ctr"/>
            <a:r>
              <a:rPr lang="en-US" altLang="en-US" sz="1970" dirty="0">
                <a:solidFill>
                  <a:schemeClr val="bg1"/>
                </a:solidFill>
                <a:latin typeface="+mn-lt"/>
              </a:rPr>
              <a:t>cbanks@alcorn.edu</a:t>
            </a:r>
          </a:p>
        </p:txBody>
      </p:sp>
      <p:pic>
        <p:nvPicPr>
          <p:cNvPr id="5" name="Picture 4" descr="Text&#10;&#10;Description automatically generated">
            <a:extLst>
              <a:ext uri="{FF2B5EF4-FFF2-40B4-BE49-F238E27FC236}">
                <a16:creationId xmlns:a16="http://schemas.microsoft.com/office/drawing/2014/main" id="{D3C6BF0A-68E0-444B-A8A0-F825D1D3E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DB11-D47B-4AD0-8418-4915267C361A}"/>
              </a:ext>
            </a:extLst>
          </p:cNvPr>
          <p:cNvSpPr>
            <a:spLocks noGrp="1"/>
          </p:cNvSpPr>
          <p:nvPr>
            <p:ph type="title"/>
          </p:nvPr>
        </p:nvSpPr>
        <p:spPr/>
        <p:txBody>
          <a:bodyPr/>
          <a:lstStyle/>
          <a:p>
            <a:r>
              <a:rPr lang="en-US" dirty="0">
                <a:solidFill>
                  <a:srgbClr val="00B0F0"/>
                </a:solidFill>
              </a:rPr>
              <a:t>Thank You!</a:t>
            </a:r>
          </a:p>
        </p:txBody>
      </p:sp>
      <p:pic>
        <p:nvPicPr>
          <p:cNvPr id="3" name="Picture 2" descr="Logo, company name&#10;&#10;Description automatically generated">
            <a:extLst>
              <a:ext uri="{FF2B5EF4-FFF2-40B4-BE49-F238E27FC236}">
                <a16:creationId xmlns:a16="http://schemas.microsoft.com/office/drawing/2014/main" id="{2356B422-DC35-48B9-B733-E42E5679E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434" y="5890517"/>
            <a:ext cx="1648474" cy="716378"/>
          </a:xfrm>
          <a:prstGeom prst="rect">
            <a:avLst/>
          </a:prstGeom>
        </p:spPr>
      </p:pic>
      <p:pic>
        <p:nvPicPr>
          <p:cNvPr id="4" name="Picture 3" descr="Text&#10;&#10;Description automatically generated">
            <a:extLst>
              <a:ext uri="{FF2B5EF4-FFF2-40B4-BE49-F238E27FC236}">
                <a16:creationId xmlns:a16="http://schemas.microsoft.com/office/drawing/2014/main" id="{01B1EB0C-9E93-4985-A6BB-7053FB935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346" y="5999381"/>
            <a:ext cx="1692997" cy="607514"/>
          </a:xfrm>
          <a:prstGeom prst="rect">
            <a:avLst/>
          </a:prstGeom>
        </p:spPr>
      </p:pic>
      <p:pic>
        <p:nvPicPr>
          <p:cNvPr id="5" name="Picture 4" descr="Text&#10;&#10;Description automatically generated">
            <a:extLst>
              <a:ext uri="{FF2B5EF4-FFF2-40B4-BE49-F238E27FC236}">
                <a16:creationId xmlns:a16="http://schemas.microsoft.com/office/drawing/2014/main" id="{6F4B3DDD-DD4F-431C-80A5-0EB5183925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9935" y="5948710"/>
            <a:ext cx="1526934" cy="658185"/>
          </a:xfrm>
          <a:prstGeom prst="rect">
            <a:avLst/>
          </a:prstGeom>
        </p:spPr>
      </p:pic>
    </p:spTree>
    <p:extLst>
      <p:ext uri="{BB962C8B-B14F-4D97-AF65-F5344CB8AC3E}">
        <p14:creationId xmlns:p14="http://schemas.microsoft.com/office/powerpoint/2010/main" val="412571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a:extLst>
              <a:ext uri="{FF2B5EF4-FFF2-40B4-BE49-F238E27FC236}">
                <a16:creationId xmlns:a16="http://schemas.microsoft.com/office/drawing/2014/main" id="{F94EB860-D910-4A90-A022-35778B96139E}"/>
              </a:ext>
            </a:extLst>
          </p:cNvPr>
          <p:cNvSpPr>
            <a:spLocks noGrp="1" noChangeArrowheads="1"/>
          </p:cNvSpPr>
          <p:nvPr>
            <p:ph type="body" idx="1"/>
          </p:nvPr>
        </p:nvSpPr>
        <p:spPr>
          <a:xfrm>
            <a:off x="609858" y="2486361"/>
            <a:ext cx="9999261" cy="3913592"/>
          </a:xfrm>
        </p:spPr>
        <p:txBody>
          <a:bodyPr/>
          <a:lstStyle/>
          <a:p>
            <a:pPr>
              <a:lnSpc>
                <a:spcPct val="150000"/>
              </a:lnSpc>
              <a:spcBef>
                <a:spcPct val="0"/>
              </a:spcBef>
            </a:pPr>
            <a:r>
              <a:rPr lang="en-US" altLang="en-US" sz="2814" dirty="0">
                <a:latin typeface="+mn-lt"/>
                <a:cs typeface="Aharoni" panose="02010803020104030203" pitchFamily="2" charset="-79"/>
              </a:rPr>
              <a:t>What is Credit?</a:t>
            </a:r>
            <a:endParaRPr lang="en-US" altLang="en-US" sz="2814" b="1" dirty="0">
              <a:solidFill>
                <a:srgbClr val="00B0F0"/>
              </a:solidFill>
              <a:latin typeface="+mn-lt"/>
            </a:endParaRPr>
          </a:p>
          <a:p>
            <a:pPr>
              <a:lnSpc>
                <a:spcPct val="150000"/>
              </a:lnSpc>
              <a:spcBef>
                <a:spcPct val="0"/>
              </a:spcBef>
            </a:pPr>
            <a:r>
              <a:rPr lang="en-US" altLang="en-US" dirty="0">
                <a:solidFill>
                  <a:schemeClr val="tx1"/>
                </a:solidFill>
                <a:latin typeface="+mn-lt"/>
                <a:cs typeface="Aharoni" panose="02010803020104030203" pitchFamily="2" charset="-79"/>
              </a:rPr>
              <a:t>What is a Credit Report?</a:t>
            </a:r>
          </a:p>
          <a:p>
            <a:pPr>
              <a:lnSpc>
                <a:spcPct val="150000"/>
              </a:lnSpc>
              <a:spcBef>
                <a:spcPct val="0"/>
              </a:spcBef>
            </a:pPr>
            <a:r>
              <a:rPr lang="en-US" altLang="en-US" dirty="0">
                <a:solidFill>
                  <a:schemeClr val="tx1"/>
                </a:solidFill>
                <a:latin typeface="+mn-lt"/>
                <a:cs typeface="Aharoni" panose="02010803020104030203" pitchFamily="2" charset="-79"/>
              </a:rPr>
              <a:t>What are the three nationwide credit reporting companies?</a:t>
            </a:r>
          </a:p>
          <a:p>
            <a:pPr>
              <a:lnSpc>
                <a:spcPct val="150000"/>
              </a:lnSpc>
              <a:spcBef>
                <a:spcPct val="0"/>
              </a:spcBef>
            </a:pPr>
            <a:r>
              <a:rPr lang="en-US" altLang="en-US" dirty="0">
                <a:solidFill>
                  <a:schemeClr val="tx1"/>
                </a:solidFill>
                <a:latin typeface="+mn-lt"/>
                <a:cs typeface="Aharoni" panose="02010803020104030203" pitchFamily="2" charset="-79"/>
              </a:rPr>
              <a:t>How do you order a free report?</a:t>
            </a:r>
          </a:p>
        </p:txBody>
      </p:sp>
      <p:sp>
        <p:nvSpPr>
          <p:cNvPr id="5123" name="Rectangle 14">
            <a:extLst>
              <a:ext uri="{FF2B5EF4-FFF2-40B4-BE49-F238E27FC236}">
                <a16:creationId xmlns:a16="http://schemas.microsoft.com/office/drawing/2014/main" id="{6960EC18-D052-4B13-A31D-721490CE3B20}"/>
              </a:ext>
            </a:extLst>
          </p:cNvPr>
          <p:cNvSpPr>
            <a:spLocks noChangeArrowheads="1"/>
          </p:cNvSpPr>
          <p:nvPr/>
        </p:nvSpPr>
        <p:spPr bwMode="auto">
          <a:xfrm>
            <a:off x="3171418" y="5717514"/>
            <a:ext cx="184731" cy="35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689"/>
          </a:p>
        </p:txBody>
      </p:sp>
      <p:sp>
        <p:nvSpPr>
          <p:cNvPr id="5124" name="Rectangle 19">
            <a:extLst>
              <a:ext uri="{FF2B5EF4-FFF2-40B4-BE49-F238E27FC236}">
                <a16:creationId xmlns:a16="http://schemas.microsoft.com/office/drawing/2014/main" id="{16690F70-E870-49D0-9180-169EF29C0579}"/>
              </a:ext>
            </a:extLst>
          </p:cNvPr>
          <p:cNvSpPr>
            <a:spLocks noChangeArrowheads="1"/>
          </p:cNvSpPr>
          <p:nvPr/>
        </p:nvSpPr>
        <p:spPr bwMode="auto">
          <a:xfrm>
            <a:off x="8704504" y="750692"/>
            <a:ext cx="184731" cy="35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689"/>
          </a:p>
        </p:txBody>
      </p:sp>
      <p:pic>
        <p:nvPicPr>
          <p:cNvPr id="5126" name="Picture 5" descr="https://images.bestcompany.com/wp-content/uploads/sites/103/2015/09/3Reports1.jpg">
            <a:extLst>
              <a:ext uri="{FF2B5EF4-FFF2-40B4-BE49-F238E27FC236}">
                <a16:creationId xmlns:a16="http://schemas.microsoft.com/office/drawing/2014/main" id="{DA12D380-FDE4-402E-B748-71B9295A6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733" y="546169"/>
            <a:ext cx="5024434" cy="278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6">
            <a:extLst>
              <a:ext uri="{FF2B5EF4-FFF2-40B4-BE49-F238E27FC236}">
                <a16:creationId xmlns:a16="http://schemas.microsoft.com/office/drawing/2014/main" id="{9C095930-76D0-4F6C-AF3B-4A7FCDE9A896}"/>
              </a:ext>
            </a:extLst>
          </p:cNvPr>
          <p:cNvSpPr>
            <a:spLocks noChangeArrowheads="1"/>
          </p:cNvSpPr>
          <p:nvPr/>
        </p:nvSpPr>
        <p:spPr bwMode="auto">
          <a:xfrm>
            <a:off x="2611295" y="6431899"/>
            <a:ext cx="6969410" cy="2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26" u="sng" dirty="0">
                <a:hlinkClick r:id="rId4"/>
              </a:rPr>
              <a:t>https://images.bestcompany.com/wp-content/uploads/sites/103/2015/09/3Reports1.jpg</a:t>
            </a:r>
            <a:endParaRPr lang="en-US" altLang="en-US" sz="1126" dirty="0"/>
          </a:p>
        </p:txBody>
      </p:sp>
      <p:sp>
        <p:nvSpPr>
          <p:cNvPr id="8" name="Title 1">
            <a:extLst>
              <a:ext uri="{FF2B5EF4-FFF2-40B4-BE49-F238E27FC236}">
                <a16:creationId xmlns:a16="http://schemas.microsoft.com/office/drawing/2014/main" id="{CAF17970-79CD-40D5-8208-DCD9135F9436}"/>
              </a:ext>
            </a:extLst>
          </p:cNvPr>
          <p:cNvSpPr>
            <a:spLocks noGrp="1"/>
          </p:cNvSpPr>
          <p:nvPr>
            <p:ph type="title"/>
          </p:nvPr>
        </p:nvSpPr>
        <p:spPr>
          <a:xfrm>
            <a:off x="609858" y="586612"/>
            <a:ext cx="2268409" cy="1032712"/>
          </a:xfrm>
        </p:spPr>
        <p:txBody>
          <a:bodyPr>
            <a:normAutofit/>
          </a:bodyPr>
          <a:lstStyle/>
          <a:p>
            <a:pPr eaLnBrk="1" hangingPunct="1"/>
            <a:r>
              <a:rPr lang="en-US" altLang="en-US" sz="3799" dirty="0">
                <a:latin typeface="+mj-lt"/>
              </a:rPr>
              <a:t>Credit</a:t>
            </a:r>
          </a:p>
        </p:txBody>
      </p:sp>
      <p:pic>
        <p:nvPicPr>
          <p:cNvPr id="9" name="Picture 8" descr="Text&#10;&#10;Description automatically generated">
            <a:extLst>
              <a:ext uri="{FF2B5EF4-FFF2-40B4-BE49-F238E27FC236}">
                <a16:creationId xmlns:a16="http://schemas.microsoft.com/office/drawing/2014/main" id="{7466A79D-258F-487B-B779-8B24AA240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E9A44F1-4F12-441B-87A8-7A5641849DB4}"/>
              </a:ext>
            </a:extLst>
          </p:cNvPr>
          <p:cNvSpPr>
            <a:spLocks noGrp="1"/>
          </p:cNvSpPr>
          <p:nvPr>
            <p:ph type="title"/>
          </p:nvPr>
        </p:nvSpPr>
        <p:spPr>
          <a:xfrm>
            <a:off x="627694" y="587626"/>
            <a:ext cx="5253863" cy="874527"/>
          </a:xfrm>
        </p:spPr>
        <p:txBody>
          <a:bodyPr/>
          <a:lstStyle/>
          <a:p>
            <a:r>
              <a:rPr lang="en-US" altLang="en-US" dirty="0">
                <a:latin typeface="+mj-lt"/>
              </a:rPr>
              <a:t>Free Credit Report </a:t>
            </a:r>
          </a:p>
        </p:txBody>
      </p:sp>
      <p:pic>
        <p:nvPicPr>
          <p:cNvPr id="6147" name="Content Placeholder 4" descr="https://tse1.mm.bing.net/th?id=OIP.vCClTnmGvK0bRQ8rQT6IMwHaHa&amp;pid=Api&amp;P=0&amp;w=300&amp;h=300">
            <a:extLst>
              <a:ext uri="{FF2B5EF4-FFF2-40B4-BE49-F238E27FC236}">
                <a16:creationId xmlns:a16="http://schemas.microsoft.com/office/drawing/2014/main" id="{3E712897-923A-4104-88FB-333CBFF3818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8012587" y="1935912"/>
            <a:ext cx="2921791" cy="2986176"/>
          </a:xfrm>
        </p:spPr>
      </p:pic>
      <p:sp>
        <p:nvSpPr>
          <p:cNvPr id="6149" name="Rectangle 7">
            <a:extLst>
              <a:ext uri="{FF2B5EF4-FFF2-40B4-BE49-F238E27FC236}">
                <a16:creationId xmlns:a16="http://schemas.microsoft.com/office/drawing/2014/main" id="{A5CCEAA9-BB59-4638-8905-61FB41CF98A3}"/>
              </a:ext>
            </a:extLst>
          </p:cNvPr>
          <p:cNvSpPr>
            <a:spLocks noChangeArrowheads="1"/>
          </p:cNvSpPr>
          <p:nvPr/>
        </p:nvSpPr>
        <p:spPr bwMode="auto">
          <a:xfrm>
            <a:off x="1039090" y="1935912"/>
            <a:ext cx="946309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latin typeface="+mn-lt"/>
              </a:rPr>
              <a:t>Online: Visit annualcreditreport.com </a:t>
            </a:r>
          </a:p>
          <a:p>
            <a:endParaRPr lang="en-US" altLang="en-US" dirty="0">
              <a:latin typeface="+mn-lt"/>
            </a:endParaRPr>
          </a:p>
          <a:p>
            <a:r>
              <a:rPr lang="en-US" altLang="en-US" dirty="0">
                <a:latin typeface="+mn-lt"/>
              </a:rPr>
              <a:t>By Phone: Call 1.877.322.8228</a:t>
            </a:r>
          </a:p>
          <a:p>
            <a:endParaRPr lang="en-US" altLang="en-US" dirty="0">
              <a:latin typeface="+mn-lt"/>
            </a:endParaRPr>
          </a:p>
          <a:p>
            <a:r>
              <a:rPr lang="en-US" altLang="en-US" dirty="0">
                <a:latin typeface="+mn-lt"/>
              </a:rPr>
              <a:t>By Mail: 	Credit Report Request</a:t>
            </a:r>
          </a:p>
          <a:p>
            <a:r>
              <a:rPr lang="en-US" altLang="en-US" dirty="0">
                <a:latin typeface="+mn-lt"/>
              </a:rPr>
              <a:t>		P.O. Box 105281</a:t>
            </a:r>
          </a:p>
          <a:p>
            <a:r>
              <a:rPr lang="en-US" altLang="en-US" dirty="0">
                <a:latin typeface="+mn-lt"/>
              </a:rPr>
              <a:t>		Atlanta, GA  30348-5281</a:t>
            </a:r>
          </a:p>
          <a:p>
            <a:endParaRPr lang="en-US" altLang="en-US" dirty="0">
              <a:latin typeface="+mn-lt"/>
            </a:endParaRPr>
          </a:p>
          <a:p>
            <a:r>
              <a:rPr lang="en-US" altLang="en-US" dirty="0">
                <a:latin typeface="+mn-lt"/>
              </a:rPr>
              <a:t>Experian : experian.com/ 1.888.397.3742</a:t>
            </a:r>
          </a:p>
          <a:p>
            <a:r>
              <a:rPr lang="en-US" altLang="en-US" dirty="0">
                <a:latin typeface="+mn-lt"/>
              </a:rPr>
              <a:t>Equifax: equifax.com / 1.800.685.1111</a:t>
            </a:r>
          </a:p>
          <a:p>
            <a:r>
              <a:rPr lang="en-US" altLang="en-US" dirty="0">
                <a:latin typeface="+mn-lt"/>
              </a:rPr>
              <a:t>TransUnion: transunion.com /1.800.888.4213</a:t>
            </a:r>
          </a:p>
          <a:p>
            <a:endParaRPr lang="en-US" altLang="en-US" sz="1600" dirty="0">
              <a:latin typeface="+mn-lt"/>
            </a:endParaRPr>
          </a:p>
        </p:txBody>
      </p:sp>
      <p:pic>
        <p:nvPicPr>
          <p:cNvPr id="5" name="Picture 4" descr="Text&#10;&#10;Description automatically generated">
            <a:extLst>
              <a:ext uri="{FF2B5EF4-FFF2-40B4-BE49-F238E27FC236}">
                <a16:creationId xmlns:a16="http://schemas.microsoft.com/office/drawing/2014/main" id="{0F36C495-28D3-4AE2-836A-334E71A87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EECAE3-E41A-46B6-BBF7-612D9919B1AF}"/>
              </a:ext>
            </a:extLst>
          </p:cNvPr>
          <p:cNvSpPr>
            <a:spLocks noGrp="1"/>
          </p:cNvSpPr>
          <p:nvPr>
            <p:ph type="title"/>
          </p:nvPr>
        </p:nvSpPr>
        <p:spPr>
          <a:xfrm>
            <a:off x="779907" y="354733"/>
            <a:ext cx="10515600" cy="1325563"/>
          </a:xfrm>
        </p:spPr>
        <p:txBody>
          <a:bodyPr/>
          <a:lstStyle/>
          <a:p>
            <a:r>
              <a:rPr lang="en-US" altLang="en-US" sz="3799" dirty="0">
                <a:latin typeface="+mj-lt"/>
              </a:rPr>
              <a:t>Credit Facts-2020</a:t>
            </a:r>
          </a:p>
        </p:txBody>
      </p:sp>
      <p:sp>
        <p:nvSpPr>
          <p:cNvPr id="7171" name="Content Placeholder 2">
            <a:extLst>
              <a:ext uri="{FF2B5EF4-FFF2-40B4-BE49-F238E27FC236}">
                <a16:creationId xmlns:a16="http://schemas.microsoft.com/office/drawing/2014/main" id="{C30ADEE5-69DD-41B7-87C5-574AA5C0119B}"/>
              </a:ext>
            </a:extLst>
          </p:cNvPr>
          <p:cNvSpPr>
            <a:spLocks noGrp="1"/>
          </p:cNvSpPr>
          <p:nvPr>
            <p:ph idx="1"/>
          </p:nvPr>
        </p:nvSpPr>
        <p:spPr>
          <a:xfrm>
            <a:off x="627694" y="1927897"/>
            <a:ext cx="10667813" cy="4114632"/>
          </a:xfrm>
        </p:spPr>
        <p:txBody>
          <a:bodyPr/>
          <a:lstStyle/>
          <a:p>
            <a:r>
              <a:rPr lang="en-US" altLang="en-US" sz="2252" dirty="0"/>
              <a:t>The average American's credit card balance is $6,194 as of the second quarter of 2019.</a:t>
            </a:r>
          </a:p>
          <a:p>
            <a:r>
              <a:rPr lang="en-US" altLang="en-US" sz="2252" dirty="0"/>
              <a:t>Total credit card balances in the United States are $893 billion as of the first quarter of 2020.</a:t>
            </a:r>
          </a:p>
          <a:p>
            <a:r>
              <a:rPr lang="en-US" altLang="en-US" sz="2252" dirty="0"/>
              <a:t>Americans are collectively using 23% of their available credit limit.</a:t>
            </a:r>
          </a:p>
          <a:p>
            <a:r>
              <a:rPr lang="en-US" altLang="en-US" sz="2252" dirty="0"/>
              <a:t>Americans currently have 511.4 million credit cards.</a:t>
            </a:r>
          </a:p>
          <a:p>
            <a:r>
              <a:rPr lang="en-US" altLang="en-US" sz="2252" dirty="0"/>
              <a:t>61% of American consumers have at least one credit card, and the average person has four.</a:t>
            </a:r>
          </a:p>
          <a:p>
            <a:r>
              <a:rPr lang="en-US" altLang="en-US" sz="2252" dirty="0"/>
              <a:t>Approximately 9.1% of all credit card balances in the United States were 90 days or more delinquent as of the first quarter of 2020.</a:t>
            </a:r>
          </a:p>
          <a:p>
            <a:endParaRPr lang="en-US" altLang="en-US" sz="2252" dirty="0"/>
          </a:p>
        </p:txBody>
      </p:sp>
      <p:pic>
        <p:nvPicPr>
          <p:cNvPr id="4" name="Picture 3" descr="Text&#10;&#10;Description automatically generated">
            <a:extLst>
              <a:ext uri="{FF2B5EF4-FFF2-40B4-BE49-F238E27FC236}">
                <a16:creationId xmlns:a16="http://schemas.microsoft.com/office/drawing/2014/main" id="{23E834A1-BA90-4D2A-AF78-EFF968A26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F8751BD-701B-4B12-ACD8-0AA41EA3C1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7" t="1801" r="-176" b="6557"/>
          <a:stretch/>
        </p:blipFill>
        <p:spPr bwMode="auto">
          <a:xfrm>
            <a:off x="5850083" y="365124"/>
            <a:ext cx="6040580" cy="63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683FED8-EB2F-42BB-B751-5D8D49EC0ED7}"/>
              </a:ext>
            </a:extLst>
          </p:cNvPr>
          <p:cNvSpPr>
            <a:spLocks noGrp="1"/>
          </p:cNvSpPr>
          <p:nvPr>
            <p:ph type="title"/>
          </p:nvPr>
        </p:nvSpPr>
        <p:spPr>
          <a:xfrm>
            <a:off x="838200" y="365124"/>
            <a:ext cx="5126182" cy="1325563"/>
          </a:xfrm>
        </p:spPr>
        <p:txBody>
          <a:bodyPr/>
          <a:lstStyle/>
          <a:p>
            <a:r>
              <a:rPr lang="en-US" dirty="0"/>
              <a:t>Sample Credit Report</a:t>
            </a:r>
          </a:p>
        </p:txBody>
      </p:sp>
      <p:pic>
        <p:nvPicPr>
          <p:cNvPr id="4" name="Picture 3" descr="Text&#10;&#10;Description automatically generated">
            <a:extLst>
              <a:ext uri="{FF2B5EF4-FFF2-40B4-BE49-F238E27FC236}">
                <a16:creationId xmlns:a16="http://schemas.microsoft.com/office/drawing/2014/main" id="{FF1E6554-5ABD-4A18-B326-293E869B2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7" y="5393861"/>
            <a:ext cx="1447954" cy="6241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Down 6">
            <a:extLst>
              <a:ext uri="{FF2B5EF4-FFF2-40B4-BE49-F238E27FC236}">
                <a16:creationId xmlns:a16="http://schemas.microsoft.com/office/drawing/2014/main" id="{6626DE10-5680-4CB8-A850-AD90BA6AF82A}"/>
              </a:ext>
            </a:extLst>
          </p:cNvPr>
          <p:cNvSpPr/>
          <p:nvPr/>
        </p:nvSpPr>
        <p:spPr bwMode="auto">
          <a:xfrm>
            <a:off x="1324634" y="1981507"/>
            <a:ext cx="3967203" cy="3967203"/>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defTabSz="643372" eaLnBrk="0" fontAlgn="base" hangingPunct="0">
              <a:spcBef>
                <a:spcPct val="0"/>
              </a:spcBef>
              <a:spcAft>
                <a:spcPct val="0"/>
              </a:spcAft>
            </a:pPr>
            <a:endParaRPr lang="en-US" sz="1689">
              <a:latin typeface="Arial" charset="0"/>
              <a:ea typeface="ＭＳ Ｐゴシック" pitchFamily="84" charset="-128"/>
            </a:endParaRPr>
          </a:p>
        </p:txBody>
      </p:sp>
      <p:sp>
        <p:nvSpPr>
          <p:cNvPr id="3" name="Arrow: Down 2">
            <a:extLst>
              <a:ext uri="{FF2B5EF4-FFF2-40B4-BE49-F238E27FC236}">
                <a16:creationId xmlns:a16="http://schemas.microsoft.com/office/drawing/2014/main" id="{7F429348-56F9-4132-9829-DD40CD10EDA1}"/>
              </a:ext>
            </a:extLst>
          </p:cNvPr>
          <p:cNvSpPr/>
          <p:nvPr/>
        </p:nvSpPr>
        <p:spPr bwMode="auto">
          <a:xfrm>
            <a:off x="1217413" y="1919355"/>
            <a:ext cx="3967203" cy="3967203"/>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64333" tIns="32167" rIns="64333" bIns="32167" numCol="1" rtlCol="0" anchor="ctr" anchorCtr="0" compatLnSpc="1">
            <a:prstTxWarp prst="textNoShape">
              <a:avLst/>
            </a:prstTxWarp>
          </a:bodyPr>
          <a:lstStyle/>
          <a:p>
            <a:pPr algn="ctr" defTabSz="643372" eaLnBrk="0" fontAlgn="base" hangingPunct="0">
              <a:spcBef>
                <a:spcPct val="0"/>
              </a:spcBef>
              <a:spcAft>
                <a:spcPct val="0"/>
              </a:spcAft>
            </a:pPr>
            <a:endParaRPr lang="en-US" sz="2252" dirty="0">
              <a:latin typeface="+mj-lt"/>
              <a:ea typeface="ＭＳ Ｐゴシック" pitchFamily="84" charset="-128"/>
            </a:endParaRPr>
          </a:p>
        </p:txBody>
      </p:sp>
      <p:sp>
        <p:nvSpPr>
          <p:cNvPr id="8" name="Arrow: Down 7">
            <a:extLst>
              <a:ext uri="{FF2B5EF4-FFF2-40B4-BE49-F238E27FC236}">
                <a16:creationId xmlns:a16="http://schemas.microsoft.com/office/drawing/2014/main" id="{60138695-A8DE-4335-8965-F86B96C565C2}"/>
              </a:ext>
            </a:extLst>
          </p:cNvPr>
          <p:cNvSpPr/>
          <p:nvPr/>
        </p:nvSpPr>
        <p:spPr bwMode="auto">
          <a:xfrm rot="10800000">
            <a:off x="6685719" y="1927896"/>
            <a:ext cx="3967203" cy="3967203"/>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defTabSz="643372" eaLnBrk="0" fontAlgn="base" hangingPunct="0">
              <a:spcBef>
                <a:spcPct val="0"/>
              </a:spcBef>
              <a:spcAft>
                <a:spcPct val="0"/>
              </a:spcAft>
            </a:pPr>
            <a:endParaRPr lang="en-US" sz="1689">
              <a:latin typeface="Arial" charset="0"/>
              <a:ea typeface="ＭＳ Ｐゴシック" pitchFamily="84" charset="-128"/>
            </a:endParaRPr>
          </a:p>
        </p:txBody>
      </p:sp>
      <p:sp>
        <p:nvSpPr>
          <p:cNvPr id="4" name="Arrow: Up 3">
            <a:extLst>
              <a:ext uri="{FF2B5EF4-FFF2-40B4-BE49-F238E27FC236}">
                <a16:creationId xmlns:a16="http://schemas.microsoft.com/office/drawing/2014/main" id="{47B57F5A-EC5D-4706-B9F7-60596051A115}"/>
              </a:ext>
            </a:extLst>
          </p:cNvPr>
          <p:cNvSpPr/>
          <p:nvPr/>
        </p:nvSpPr>
        <p:spPr bwMode="auto">
          <a:xfrm>
            <a:off x="6578498" y="1979363"/>
            <a:ext cx="3969347" cy="3969347"/>
          </a:xfrm>
          <a:prstGeom prst="upArrow">
            <a:avLst/>
          </a:prstGeom>
          <a:solidFill>
            <a:schemeClr val="accent1"/>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algn="ctr" defTabSz="643372" eaLnBrk="0" fontAlgn="base" hangingPunct="0">
              <a:spcBef>
                <a:spcPct val="0"/>
              </a:spcBef>
              <a:spcAft>
                <a:spcPct val="0"/>
              </a:spcAft>
            </a:pPr>
            <a:endParaRPr lang="en-US" sz="2252" dirty="0">
              <a:latin typeface="+mj-lt"/>
              <a:ea typeface="ＭＳ Ｐゴシック" pitchFamily="84" charset="-128"/>
            </a:endParaRPr>
          </a:p>
        </p:txBody>
      </p:sp>
      <p:sp>
        <p:nvSpPr>
          <p:cNvPr id="9" name="TextBox 8">
            <a:extLst>
              <a:ext uri="{FF2B5EF4-FFF2-40B4-BE49-F238E27FC236}">
                <a16:creationId xmlns:a16="http://schemas.microsoft.com/office/drawing/2014/main" id="{A1971245-5A31-4635-8CC6-D57C8A790C12}"/>
              </a:ext>
            </a:extLst>
          </p:cNvPr>
          <p:cNvSpPr txBox="1"/>
          <p:nvPr/>
        </p:nvSpPr>
        <p:spPr>
          <a:xfrm>
            <a:off x="7142484" y="3214557"/>
            <a:ext cx="2841375" cy="1045158"/>
          </a:xfrm>
          <a:prstGeom prst="rect">
            <a:avLst/>
          </a:prstGeom>
          <a:noFill/>
        </p:spPr>
        <p:txBody>
          <a:bodyPr wrap="square" rtlCol="0">
            <a:spAutoFit/>
          </a:bodyPr>
          <a:lstStyle/>
          <a:p>
            <a:pPr algn="ctr"/>
            <a:r>
              <a:rPr lang="en-US" sz="3096" dirty="0">
                <a:latin typeface="Avenir LT Std 45 Book" panose="020B0502020203020204" pitchFamily="34" charset="0"/>
              </a:rPr>
              <a:t>Advantages to Credit</a:t>
            </a:r>
          </a:p>
        </p:txBody>
      </p:sp>
      <p:sp>
        <p:nvSpPr>
          <p:cNvPr id="12" name="TextBox 11">
            <a:extLst>
              <a:ext uri="{FF2B5EF4-FFF2-40B4-BE49-F238E27FC236}">
                <a16:creationId xmlns:a16="http://schemas.microsoft.com/office/drawing/2014/main" id="{D1775F78-3FDF-4315-8FEE-C4030BEC7A8D}"/>
              </a:ext>
            </a:extLst>
          </p:cNvPr>
          <p:cNvSpPr txBox="1"/>
          <p:nvPr/>
        </p:nvSpPr>
        <p:spPr>
          <a:xfrm>
            <a:off x="1795974" y="4072331"/>
            <a:ext cx="2841375" cy="1045158"/>
          </a:xfrm>
          <a:prstGeom prst="rect">
            <a:avLst/>
          </a:prstGeom>
          <a:noFill/>
        </p:spPr>
        <p:txBody>
          <a:bodyPr wrap="square" rtlCol="0">
            <a:spAutoFit/>
          </a:bodyPr>
          <a:lstStyle/>
          <a:p>
            <a:pPr algn="ctr"/>
            <a:r>
              <a:rPr lang="en-US" sz="3096" dirty="0">
                <a:latin typeface="Avenir LT Std 45 Book" panose="020B0502020203020204" pitchFamily="34" charset="0"/>
              </a:rPr>
              <a:t>Disadvantages to Credit</a:t>
            </a:r>
          </a:p>
        </p:txBody>
      </p:sp>
      <p:sp>
        <p:nvSpPr>
          <p:cNvPr id="10" name="Title 1">
            <a:extLst>
              <a:ext uri="{FF2B5EF4-FFF2-40B4-BE49-F238E27FC236}">
                <a16:creationId xmlns:a16="http://schemas.microsoft.com/office/drawing/2014/main" id="{F983B578-45D4-4757-BF1E-CC28E4CA2D17}"/>
              </a:ext>
            </a:extLst>
          </p:cNvPr>
          <p:cNvSpPr>
            <a:spLocks noGrp="1"/>
          </p:cNvSpPr>
          <p:nvPr>
            <p:ph type="title"/>
          </p:nvPr>
        </p:nvSpPr>
        <p:spPr>
          <a:xfrm>
            <a:off x="779907" y="354733"/>
            <a:ext cx="10515600" cy="1325563"/>
          </a:xfrm>
        </p:spPr>
        <p:txBody>
          <a:bodyPr/>
          <a:lstStyle/>
          <a:p>
            <a:r>
              <a:rPr lang="en-US" altLang="en-US" sz="3799" dirty="0">
                <a:latin typeface="+mj-lt"/>
              </a:rPr>
              <a:t>What are the Advantages &amp; Disadvantages?</a:t>
            </a:r>
          </a:p>
        </p:txBody>
      </p:sp>
      <p:pic>
        <p:nvPicPr>
          <p:cNvPr id="11" name="Picture 10" descr="Text&#10;&#10;Description automatically generated">
            <a:extLst>
              <a:ext uri="{FF2B5EF4-FFF2-40B4-BE49-F238E27FC236}">
                <a16:creationId xmlns:a16="http://schemas.microsoft.com/office/drawing/2014/main" id="{A01AE204-2AF3-47E9-A66B-D39A118B5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F169C2D9-1626-43ED-9584-D4018AD587A1}"/>
              </a:ext>
            </a:extLst>
          </p:cNvPr>
          <p:cNvSpPr>
            <a:spLocks noChangeArrowheads="1"/>
          </p:cNvSpPr>
          <p:nvPr/>
        </p:nvSpPr>
        <p:spPr bwMode="auto">
          <a:xfrm>
            <a:off x="391114" y="2215529"/>
            <a:ext cx="6862188" cy="3015634"/>
          </a:xfrm>
          <a:prstGeom prst="rect">
            <a:avLst/>
          </a:prstGeom>
          <a:no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buFont typeface="Arial" panose="020B0604020202020204" pitchFamily="34" charset="0"/>
              <a:buChar char="•"/>
              <a:defRPr/>
            </a:pPr>
            <a:r>
              <a:rPr lang="en-US" sz="2533" dirty="0">
                <a:latin typeface="Avenir LT Std 45 Book" panose="020B0502020203020204" pitchFamily="34" charset="0"/>
              </a:rPr>
              <a:t>What information do you need to provide to get a free report?</a:t>
            </a:r>
          </a:p>
          <a:p>
            <a:pPr marL="457200" indent="-457200">
              <a:buFont typeface="Arial" panose="020B0604020202020204" pitchFamily="34" charset="0"/>
              <a:buChar char="•"/>
              <a:defRPr/>
            </a:pPr>
            <a:r>
              <a:rPr lang="en-US" sz="2533" dirty="0">
                <a:latin typeface="Avenir LT Std 45 Book" panose="020B0502020203020204" pitchFamily="34" charset="0"/>
              </a:rPr>
              <a:t>Why do you want a copy of your report?</a:t>
            </a:r>
          </a:p>
          <a:p>
            <a:pPr marL="457200" indent="-457200">
              <a:buFont typeface="Arial" panose="020B0604020202020204" pitchFamily="34" charset="0"/>
              <a:buChar char="•"/>
              <a:defRPr/>
            </a:pPr>
            <a:r>
              <a:rPr lang="en-US" sz="2533" dirty="0">
                <a:latin typeface="Avenir LT Std 45 Book" panose="020B0502020203020204" pitchFamily="34" charset="0"/>
              </a:rPr>
              <a:t>How long does it take to get a report after you order it?</a:t>
            </a:r>
          </a:p>
          <a:p>
            <a:pPr marL="457200" indent="-457200">
              <a:buFont typeface="Arial" panose="020B0604020202020204" pitchFamily="34" charset="0"/>
              <a:buChar char="•"/>
              <a:defRPr/>
            </a:pPr>
            <a:r>
              <a:rPr lang="en-US" sz="2533" dirty="0">
                <a:latin typeface="Avenir LT Std 45 Book" panose="020B0502020203020204" pitchFamily="34" charset="0"/>
              </a:rPr>
              <a:t>Are there other situations where you might be eligible for a free report?</a:t>
            </a:r>
          </a:p>
          <a:p>
            <a:pPr marL="285750" indent="-285750">
              <a:buFont typeface="Arial" panose="020B0604020202020204" pitchFamily="34" charset="0"/>
              <a:buChar char="•"/>
              <a:defRPr/>
            </a:pPr>
            <a:endParaRPr lang="en-US" sz="1266" dirty="0">
              <a:latin typeface="Avenir LT Std 45 Book" panose="020B0502020203020204" pitchFamily="34" charset="0"/>
            </a:endParaRPr>
          </a:p>
        </p:txBody>
      </p:sp>
      <p:sp>
        <p:nvSpPr>
          <p:cNvPr id="10243" name="Rectangle 2">
            <a:extLst>
              <a:ext uri="{FF2B5EF4-FFF2-40B4-BE49-F238E27FC236}">
                <a16:creationId xmlns:a16="http://schemas.microsoft.com/office/drawing/2014/main" id="{E86CBB56-3D48-49CA-9F6B-BF76AC4C6567}"/>
              </a:ext>
            </a:extLst>
          </p:cNvPr>
          <p:cNvSpPr>
            <a:spLocks noChangeArrowheads="1"/>
          </p:cNvSpPr>
          <p:nvPr/>
        </p:nvSpPr>
        <p:spPr bwMode="auto">
          <a:xfrm>
            <a:off x="627694" y="728310"/>
            <a:ext cx="63890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anose="02020603050405020304" pitchFamily="18" charset="0"/>
              <a:buNone/>
            </a:pPr>
            <a:r>
              <a:rPr lang="en-US" altLang="en-US" sz="4400" b="1" dirty="0">
                <a:solidFill>
                  <a:schemeClr val="accent1"/>
                </a:solidFill>
                <a:latin typeface="+mj-lt"/>
              </a:rPr>
              <a:t>Free Credit Report</a:t>
            </a:r>
          </a:p>
        </p:txBody>
      </p:sp>
      <p:pic>
        <p:nvPicPr>
          <p:cNvPr id="10246" name="Picture 8" descr="https://tse1.mm.bing.net/th?id=OIP.vCClTnmGvK0bRQ8rQT6IMwHaHa&amp;pid=Api&amp;P=0&amp;w=300&amp;h=300">
            <a:extLst>
              <a:ext uri="{FF2B5EF4-FFF2-40B4-BE49-F238E27FC236}">
                <a16:creationId xmlns:a16="http://schemas.microsoft.com/office/drawing/2014/main" id="{B9A94EF9-2190-4F62-81BD-40719FAAB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535" y="10512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ext&#10;&#10;Description automatically generated">
            <a:extLst>
              <a:ext uri="{FF2B5EF4-FFF2-40B4-BE49-F238E27FC236}">
                <a16:creationId xmlns:a16="http://schemas.microsoft.com/office/drawing/2014/main" id="{AE4E8DCB-E58F-4BD0-9F5E-F8AB2E5B01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895" y="2330579"/>
            <a:ext cx="3803020" cy="2535346"/>
          </a:xfrm>
          <a:prstGeom prst="rect">
            <a:avLst/>
          </a:prstGeom>
          <a:ln>
            <a:noFill/>
          </a:ln>
          <a:effectLst>
            <a:outerShdw blurRad="292100" dist="139700" dir="2700000" algn="tl" rotWithShape="0">
              <a:srgbClr val="333333">
                <a:alpha val="65000"/>
              </a:srgbClr>
            </a:outerShdw>
          </a:effectLst>
        </p:spPr>
      </p:pic>
      <p:pic>
        <p:nvPicPr>
          <p:cNvPr id="6" name="Picture 5" descr="Text&#10;&#10;Description automatically generated">
            <a:extLst>
              <a:ext uri="{FF2B5EF4-FFF2-40B4-BE49-F238E27FC236}">
                <a16:creationId xmlns:a16="http://schemas.microsoft.com/office/drawing/2014/main" id="{0AABA506-5D9C-4565-8ABB-0854D0E276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691" y="6006925"/>
            <a:ext cx="1447954" cy="624141"/>
          </a:xfrm>
          <a:prstGeom prst="rect">
            <a:avLst/>
          </a:prstGeom>
        </p:spPr>
      </p:pic>
    </p:spTree>
  </p:cSld>
  <p:clrMapOvr>
    <a:masterClrMapping/>
  </p:clrMapOvr>
</p:sld>
</file>

<file path=ppt/theme/theme1.xml><?xml version="1.0" encoding="utf-8"?>
<a:theme xmlns:a="http://schemas.openxmlformats.org/drawingml/2006/main" name="OPPE-Capacity2">
  <a:themeElements>
    <a:clrScheme name="National Prosperity Summits">
      <a:dk1>
        <a:sysClr val="windowText" lastClr="000000"/>
      </a:dk1>
      <a:lt1>
        <a:sysClr val="window" lastClr="FFFFFF"/>
      </a:lt1>
      <a:dk2>
        <a:srgbClr val="44546A"/>
      </a:dk2>
      <a:lt2>
        <a:srgbClr val="E7E6E6"/>
      </a:lt2>
      <a:accent1>
        <a:srgbClr val="00AEEF"/>
      </a:accent1>
      <a:accent2>
        <a:srgbClr val="FFF200"/>
      </a:accent2>
      <a:accent3>
        <a:srgbClr val="A5A5A5"/>
      </a:accent3>
      <a:accent4>
        <a:srgbClr val="AEABAB"/>
      </a:accent4>
      <a:accent5>
        <a:srgbClr val="757070"/>
      </a:accent5>
      <a:accent6>
        <a:srgbClr val="FFFFFF"/>
      </a:accent6>
      <a:hlink>
        <a:srgbClr val="00AEEF"/>
      </a:hlink>
      <a:folHlink>
        <a:srgbClr val="1E4E79"/>
      </a:folHlink>
    </a:clrScheme>
    <a:fontScheme name="National Prosperity Summit">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E-Capacity2" id="{647184B3-089A-40BD-92A3-9F9F6A731475}" vid="{1BD60316-169C-4E0A-82C6-CA2EA38C32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OPPE-Capacity2</Template>
  <TotalTime>12662</TotalTime>
  <Words>3909</Words>
  <Application>Microsoft Office PowerPoint</Application>
  <PresentationFormat>Widescreen</PresentationFormat>
  <Paragraphs>568</Paragraphs>
  <Slides>35</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Agency FB</vt:lpstr>
      <vt:lpstr>Arial</vt:lpstr>
      <vt:lpstr>Arial Narrow</vt:lpstr>
      <vt:lpstr>Avenir LT Std 45 Book</vt:lpstr>
      <vt:lpstr>Avenir LT Std 65 Medium</vt:lpstr>
      <vt:lpstr>Calibri</vt:lpstr>
      <vt:lpstr>Coolvetica Rg</vt:lpstr>
      <vt:lpstr>Courier New</vt:lpstr>
      <vt:lpstr>Times</vt:lpstr>
      <vt:lpstr>Wingdings</vt:lpstr>
      <vt:lpstr>OPPE-Capacity2</vt:lpstr>
      <vt:lpstr>Credit Management</vt:lpstr>
      <vt:lpstr>PowerPoint Presentation</vt:lpstr>
      <vt:lpstr>Objectives</vt:lpstr>
      <vt:lpstr>Credit</vt:lpstr>
      <vt:lpstr>Free Credit Report </vt:lpstr>
      <vt:lpstr>Credit Facts-2020</vt:lpstr>
      <vt:lpstr>Sample Credit Report</vt:lpstr>
      <vt:lpstr>What are the Advantages &amp; Disadvantages?</vt:lpstr>
      <vt:lpstr>PowerPoint Presentation</vt:lpstr>
      <vt:lpstr>PowerPoint Presentation</vt:lpstr>
      <vt:lpstr>PowerPoint Presentation</vt:lpstr>
      <vt:lpstr>PowerPoint Presentation</vt:lpstr>
      <vt:lpstr>PowerPoint Presentation</vt:lpstr>
      <vt:lpstr>PowerPoint Presentation</vt:lpstr>
      <vt:lpstr>Credit Scores</vt:lpstr>
      <vt:lpstr>PowerPoint Presentation</vt:lpstr>
      <vt:lpstr>  Disputing Errors on Your Credit Report   </vt:lpstr>
      <vt:lpstr>Fixing Your Credit</vt:lpstr>
      <vt:lpstr>PowerPoint Presentation</vt:lpstr>
      <vt:lpstr>Credit Repair </vt:lpstr>
      <vt:lpstr>PowerPoint Presentation</vt:lpstr>
      <vt:lpstr>PowerPoint Presentation</vt:lpstr>
      <vt:lpstr>Fraud Alert</vt:lpstr>
      <vt:lpstr>PowerPoint Presentation</vt:lpstr>
      <vt:lpstr>PowerPoint Presentation</vt:lpstr>
      <vt:lpstr>PowerPoint Presentation</vt:lpstr>
      <vt:lpstr>PowerPoint Presentation</vt:lpstr>
      <vt:lpstr>When  Requesting Service…</vt:lpstr>
      <vt:lpstr>Your Responsibilities:</vt:lpstr>
      <vt:lpstr>Your Rights:</vt:lpstr>
      <vt:lpstr>Dispute Letter</vt:lpstr>
      <vt:lpstr>Resources</vt:lpstr>
      <vt:lpstr>Questions?</vt:lpstr>
      <vt:lpstr>Contact</vt:lpstr>
      <vt:lpstr>Thank You!</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a Vibrant SET Regional Team</dc:title>
  <dc:creator>Beaulieu, Lionel J</dc:creator>
  <cp:lastModifiedBy>Berthenia</cp:lastModifiedBy>
  <cp:revision>231</cp:revision>
  <cp:lastPrinted>2019-05-09T19:42:22Z</cp:lastPrinted>
  <dcterms:created xsi:type="dcterms:W3CDTF">2015-06-08T14:57:52Z</dcterms:created>
  <dcterms:modified xsi:type="dcterms:W3CDTF">2020-12-08T17:28:09Z</dcterms:modified>
</cp:coreProperties>
</file>