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21"/>
  </p:notesMasterIdLst>
  <p:sldIdLst>
    <p:sldId id="423" r:id="rId2"/>
    <p:sldId id="424" r:id="rId3"/>
    <p:sldId id="403" r:id="rId4"/>
    <p:sldId id="402" r:id="rId5"/>
    <p:sldId id="421" r:id="rId6"/>
    <p:sldId id="422" r:id="rId7"/>
    <p:sldId id="412" r:id="rId8"/>
    <p:sldId id="416" r:id="rId9"/>
    <p:sldId id="413" r:id="rId10"/>
    <p:sldId id="417" r:id="rId11"/>
    <p:sldId id="420" r:id="rId12"/>
    <p:sldId id="418" r:id="rId13"/>
    <p:sldId id="419" r:id="rId14"/>
    <p:sldId id="411" r:id="rId15"/>
    <p:sldId id="371" r:id="rId16"/>
    <p:sldId id="399" r:id="rId17"/>
    <p:sldId id="392" r:id="rId18"/>
    <p:sldId id="363" r:id="rId19"/>
    <p:sldId id="426" r:id="rId2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22" autoAdjust="0"/>
    <p:restoredTop sz="81199" autoAdjust="0"/>
  </p:normalViewPr>
  <p:slideViewPr>
    <p:cSldViewPr snapToGrid="0">
      <p:cViewPr varScale="1">
        <p:scale>
          <a:sx n="84" d="100"/>
          <a:sy n="84" d="100"/>
        </p:scale>
        <p:origin x="42" y="33"/>
      </p:cViewPr>
      <p:guideLst/>
    </p:cSldViewPr>
  </p:slideViewPr>
  <p:outlineViewPr>
    <p:cViewPr>
      <p:scale>
        <a:sx n="33" d="100"/>
        <a:sy n="33" d="100"/>
      </p:scale>
      <p:origin x="0" y="-8898"/>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FCC6A96-4453-4542-B29B-70D826E49C52}" type="datetimeFigureOut">
              <a:rPr lang="en-US" smtClean="0"/>
              <a:t>11/9/2020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B1E37108-88AE-45A3-8771-8579A3F47D5B}" type="slidenum">
              <a:rPr lang="en-US" smtClean="0"/>
              <a:t>‹#›</a:t>
            </a:fld>
            <a:endParaRPr lang="en-US" dirty="0"/>
          </a:p>
        </p:txBody>
      </p:sp>
    </p:spTree>
    <p:extLst>
      <p:ext uri="{BB962C8B-B14F-4D97-AF65-F5344CB8AC3E}">
        <p14:creationId xmlns:p14="http://schemas.microsoft.com/office/powerpoint/2010/main" val="33323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ifferencebetween.net/science/health/difference-between-period-and-pregnancy-symptoms/" TargetMode="External"/><Relationship Id="rId7" Type="http://schemas.openxmlformats.org/officeDocument/2006/relationships/hyperlink" Target="http://www.differencebetween.net/business/difference-between-outsourcing-and-vendor-management/"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differencebetween.net/technology/difference-between-while-and-do-while-loop/" TargetMode="External"/><Relationship Id="rId5" Type="http://schemas.openxmlformats.org/officeDocument/2006/relationships/hyperlink" Target="http://www.differencebetween.net/business/difference-between-inventory-management-and-inventory-control/" TargetMode="External"/><Relationship Id="rId4" Type="http://schemas.openxmlformats.org/officeDocument/2006/relationships/hyperlink" Target="http://www.differencebetween.net/technology/difference-between-final-and-stati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A2A670D-1412-410A-96D0-F31AEA62AE9C}"/>
              </a:ext>
            </a:extLst>
          </p:cNvPr>
          <p:cNvSpPr>
            <a:spLocks noGrp="1" noRot="1" noChangeAspect="1" noChangeArrowheads="1" noTextEdit="1"/>
          </p:cNvSpPr>
          <p:nvPr>
            <p:ph type="sldImg"/>
          </p:nvPr>
        </p:nvSpPr>
        <p:spPr>
          <a:xfrm>
            <a:off x="417513" y="701675"/>
            <a:ext cx="6242050" cy="3511550"/>
          </a:xfrm>
          <a:ln/>
        </p:spPr>
      </p:sp>
      <p:sp>
        <p:nvSpPr>
          <p:cNvPr id="8195" name="Notes Placeholder 2">
            <a:extLst>
              <a:ext uri="{FF2B5EF4-FFF2-40B4-BE49-F238E27FC236}">
                <a16:creationId xmlns:a16="http://schemas.microsoft.com/office/drawing/2014/main" id="{DE49DD96-AE58-4AFF-8772-19DEF8FF74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and Ask the participants the question.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Allow 2-3 participants to answer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do they keep records, if so, where are the records located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5 minutes</a:t>
            </a:r>
          </a:p>
        </p:txBody>
      </p:sp>
      <p:sp>
        <p:nvSpPr>
          <p:cNvPr id="8196" name="Slide Number Placeholder 3">
            <a:extLst>
              <a:ext uri="{FF2B5EF4-FFF2-40B4-BE49-F238E27FC236}">
                <a16:creationId xmlns:a16="http://schemas.microsoft.com/office/drawing/2014/main" id="{1464270D-3FB0-43CD-8F8B-B059931962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1B180A-4971-4A40-A997-1FFB08A804DD}" type="slidenum">
              <a:rPr lang="en-US" altLang="en-US" sz="1200"/>
              <a:pPr/>
              <a:t>3</a:t>
            </a:fld>
            <a:endParaRPr lang="en-US"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1591E86-E577-4583-8A3F-D603D8CAA8CF}"/>
              </a:ext>
            </a:extLst>
          </p:cNvPr>
          <p:cNvSpPr>
            <a:spLocks noGrp="1" noRot="1" noChangeAspect="1" noChangeArrowheads="1" noTextEdit="1"/>
          </p:cNvSpPr>
          <p:nvPr>
            <p:ph type="sldImg"/>
          </p:nvPr>
        </p:nvSpPr>
        <p:spPr>
          <a:xfrm>
            <a:off x="417513" y="701675"/>
            <a:ext cx="6242050" cy="3511550"/>
          </a:xfrm>
          <a:ln/>
        </p:spPr>
      </p:sp>
      <p:sp>
        <p:nvSpPr>
          <p:cNvPr id="26627" name="Notes Placeholder 2">
            <a:extLst>
              <a:ext uri="{FF2B5EF4-FFF2-40B4-BE49-F238E27FC236}">
                <a16:creationId xmlns:a16="http://schemas.microsoft.com/office/drawing/2014/main" id="{3A484379-E8B6-47F9-AFEA-E7696A070F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Baskerville Old Face" panose="02020602080505020303" pitchFamily="18" charset="0"/>
                <a:ea typeface="ＭＳ Ｐゴシック" panose="020B0600070205080204" pitchFamily="34" charset="-128"/>
              </a:rPr>
              <a:t>Read the slide</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Ask participants, if there more they can add to the disadvantage of having an inventory?</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Allow 2-3 participants to answer</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2 minutes</a:t>
            </a:r>
          </a:p>
          <a:p>
            <a:endParaRPr lang="en-US" altLang="en-US" dirty="0">
              <a:latin typeface="Arial" panose="020B0604020202020204" pitchFamily="34" charset="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93B201C7-DF9F-4220-A68E-B7AA3C7DC8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9F7179A-E3FC-4A7C-A0E4-1187D9C766B1}" type="slidenum">
              <a:rPr lang="en-US" altLang="en-US" sz="1200"/>
              <a:pPr/>
              <a:t>12</a:t>
            </a:fld>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C7B1791-838E-43A8-AEEC-B81D14E4FB78}"/>
              </a:ext>
            </a:extLst>
          </p:cNvPr>
          <p:cNvSpPr>
            <a:spLocks noGrp="1" noRot="1" noChangeAspect="1" noChangeArrowheads="1" noTextEdit="1"/>
          </p:cNvSpPr>
          <p:nvPr>
            <p:ph type="sldImg"/>
          </p:nvPr>
        </p:nvSpPr>
        <p:spPr>
          <a:xfrm>
            <a:off x="417513" y="701675"/>
            <a:ext cx="6242050" cy="3511550"/>
          </a:xfrm>
          <a:ln/>
        </p:spPr>
      </p:sp>
      <p:sp>
        <p:nvSpPr>
          <p:cNvPr id="28675" name="Notes Placeholder 2">
            <a:extLst>
              <a:ext uri="{FF2B5EF4-FFF2-40B4-BE49-F238E27FC236}">
                <a16:creationId xmlns:a16="http://schemas.microsoft.com/office/drawing/2014/main" id="{3D94333B-9F66-4F25-9D4D-F838AFC25C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Slide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 major disadvantage to holding too much inventory on hand is the negative cost implications. Purchasing any type of inventory or product ties up the funds of the company and prohibits those funds from being used elsewhere in the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Ask participants, if there more they can add to the disadvantage of having too much inventory?</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Allow 2-3 participants to answer</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2 minutes</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2F19BB38-2653-4A19-8CA1-2E157A8DC6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282783-00CF-47E7-AA75-9CE49A2AA4F5}" type="slidenum">
              <a:rPr lang="en-US" altLang="en-US" sz="1200"/>
              <a:pPr/>
              <a:t>13</a:t>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C26AEB-2BA2-4A4E-836A-0F7C8F118A7E}"/>
              </a:ext>
            </a:extLst>
          </p:cNvPr>
          <p:cNvSpPr>
            <a:spLocks noGrp="1" noRot="1" noChangeAspect="1" noChangeArrowheads="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0D2B0C67-0658-4FA7-A0CA-512419FB0650}"/>
              </a:ext>
            </a:extLst>
          </p:cNvPr>
          <p:cNvSpPr>
            <a:spLocks noGrp="1"/>
          </p:cNvSpPr>
          <p:nvPr>
            <p:ph type="body" idx="1"/>
          </p:nvPr>
        </p:nvSpPr>
        <p:spPr/>
        <p:txBody>
          <a:bodyPr>
            <a:normAutofit fontScale="47500" lnSpcReduction="20000"/>
          </a:bodyPr>
          <a:lstStyle/>
          <a:p>
            <a:pPr>
              <a:defRPr/>
            </a:pPr>
            <a:r>
              <a:rPr lang="en-US" b="1" dirty="0"/>
              <a:t>Read the Slide and Explain</a:t>
            </a:r>
          </a:p>
          <a:p>
            <a:pPr>
              <a:defRPr/>
            </a:pPr>
            <a:endParaRPr lang="en-US" dirty="0">
              <a:latin typeface="Baskerville Old Face" pitchFamily="18" charset="0"/>
              <a:ea typeface="ＭＳ Ｐゴシック" pitchFamily="34" charset="-128"/>
            </a:endParaRPr>
          </a:p>
          <a:p>
            <a:pPr>
              <a:defRPr/>
            </a:pPr>
            <a:r>
              <a:rPr lang="en-US" dirty="0">
                <a:latin typeface="Baskerville Old Face" pitchFamily="18" charset="0"/>
                <a:ea typeface="ＭＳ Ｐゴシック" pitchFamily="34" charset="-128"/>
              </a:rPr>
              <a:t>Ask participants,  who manages and control their farm inventory?</a:t>
            </a:r>
          </a:p>
          <a:p>
            <a:pPr>
              <a:defRPr/>
            </a:pPr>
            <a:endParaRPr lang="en-US" dirty="0">
              <a:latin typeface="Baskerville Old Face" pitchFamily="18" charset="0"/>
              <a:ea typeface="ＭＳ Ｐゴシック" pitchFamily="34" charset="-128"/>
            </a:endParaRPr>
          </a:p>
          <a:p>
            <a:pPr>
              <a:defRPr/>
            </a:pPr>
            <a:r>
              <a:rPr lang="en-US" dirty="0">
                <a:latin typeface="Baskerville Old Face" pitchFamily="18" charset="0"/>
                <a:ea typeface="ＭＳ Ｐゴシック" pitchFamily="34" charset="-128"/>
              </a:rPr>
              <a:t>Allow 2-3 participants to answer</a:t>
            </a:r>
          </a:p>
          <a:p>
            <a:pPr>
              <a:defRPr/>
            </a:pPr>
            <a:endParaRPr lang="en-US" dirty="0">
              <a:latin typeface="Baskerville Old Face" pitchFamily="18" charset="0"/>
              <a:ea typeface="ＭＳ Ｐゴシック" pitchFamily="34" charset="-128"/>
            </a:endParaRPr>
          </a:p>
          <a:p>
            <a:pPr>
              <a:defRPr/>
            </a:pPr>
            <a:endParaRPr lang="en-US" b="1" dirty="0"/>
          </a:p>
          <a:p>
            <a:pPr>
              <a:defRPr/>
            </a:pPr>
            <a:r>
              <a:rPr lang="en-US" b="1" dirty="0"/>
              <a:t>What is Inventory Management?</a:t>
            </a:r>
          </a:p>
          <a:p>
            <a:pPr>
              <a:defRPr/>
            </a:pPr>
            <a:r>
              <a:rPr lang="en-US" dirty="0"/>
              <a:t>These are measures and activities aimed at the management and maintenance of inventory demand and replenish. This can be summed as ensuring the right quantity of inventory is available, inventory is paid on time, and also having an effective re-order point. While a large inventory carries theft, spoilage and damage risks, a low inventory may cause low output levels. While most companies keep track of inventory manually, large businesses may use software applications.</a:t>
            </a:r>
          </a:p>
          <a:p>
            <a:pPr>
              <a:defRPr/>
            </a:pPr>
            <a:r>
              <a:rPr lang="en-US" dirty="0"/>
              <a:t>Activities carried out under inventory management include:</a:t>
            </a:r>
          </a:p>
          <a:p>
            <a:pPr>
              <a:buFont typeface="Arial" pitchFamily="34" charset="0"/>
              <a:buChar char="•"/>
              <a:defRPr/>
            </a:pPr>
            <a:r>
              <a:rPr lang="en-US" dirty="0"/>
              <a:t>Keeping track of when to restock</a:t>
            </a:r>
          </a:p>
          <a:p>
            <a:pPr>
              <a:buFont typeface="Arial" pitchFamily="34" charset="0"/>
              <a:buChar char="•"/>
              <a:defRPr/>
            </a:pPr>
            <a:r>
              <a:rPr lang="en-US" dirty="0"/>
              <a:t>Inventory to restock</a:t>
            </a:r>
          </a:p>
          <a:p>
            <a:pPr>
              <a:buFont typeface="Arial" pitchFamily="34" charset="0"/>
              <a:buChar char="•"/>
              <a:defRPr/>
            </a:pPr>
            <a:r>
              <a:rPr lang="en-US" dirty="0"/>
              <a:t>Amounts to produce</a:t>
            </a:r>
          </a:p>
          <a:p>
            <a:pPr>
              <a:buFont typeface="Arial" pitchFamily="34" charset="0"/>
              <a:buChar char="•"/>
              <a:defRPr/>
            </a:pPr>
            <a:r>
              <a:rPr lang="en-US" dirty="0"/>
              <a:t>When to sell</a:t>
            </a:r>
          </a:p>
          <a:p>
            <a:pPr>
              <a:buFont typeface="Arial" pitchFamily="34" charset="0"/>
              <a:buChar char="•"/>
              <a:defRPr/>
            </a:pPr>
            <a:r>
              <a:rPr lang="en-US" dirty="0"/>
              <a:t>The price at which to sell at</a:t>
            </a:r>
          </a:p>
          <a:p>
            <a:pPr>
              <a:defRPr/>
            </a:pPr>
            <a:r>
              <a:rPr lang="en-US" b="1" dirty="0"/>
              <a:t>What is Inventory Control?</a:t>
            </a:r>
          </a:p>
          <a:p>
            <a:pPr>
              <a:defRPr/>
            </a:pPr>
            <a:r>
              <a:rPr lang="en-US" dirty="0"/>
              <a:t>Also referred to as stock control, this is the process of adopting and implementing practices aimed at regulating inventory between the </a:t>
            </a:r>
            <a:r>
              <a:rPr lang="en-US" dirty="0">
                <a:hlinkClick r:id="rId3" tooltip="DIFFERENCE BETWEEN PERIOD AND PREGNANCY SYMPTOMS"/>
              </a:rPr>
              <a:t>period</a:t>
            </a:r>
            <a:r>
              <a:rPr lang="en-US" dirty="0"/>
              <a:t> it is purchased and the period it is converted to a </a:t>
            </a:r>
            <a:r>
              <a:rPr lang="en-US" dirty="0">
                <a:hlinkClick r:id="rId4" tooltip="DIFFERENCE BETWEEN FINAL AND STATIC"/>
              </a:rPr>
              <a:t>final</a:t>
            </a:r>
            <a:r>
              <a:rPr lang="en-US" dirty="0"/>
              <a:t> product.</a:t>
            </a:r>
          </a:p>
          <a:p>
            <a:pPr>
              <a:defRPr/>
            </a:pPr>
            <a:r>
              <a:rPr lang="en-US" dirty="0"/>
              <a:t>Inventory should be controlled in a manner such that there is not too much inventory at one time, which would result in an increase of the inventory cost, nor too little, which in return would affect the end product quantity and quality. It hence offers a balancing point between the finished goods and the optimum storage capacity. There should hence be a set reorder point for any inventory.</a:t>
            </a:r>
          </a:p>
          <a:p>
            <a:pPr>
              <a:defRPr/>
            </a:pPr>
            <a:r>
              <a:rPr lang="en-US" dirty="0"/>
              <a:t>The common areas under which </a:t>
            </a:r>
            <a:r>
              <a:rPr lang="en-US" dirty="0">
                <a:hlinkClick r:id="rId5" tooltip="DIFFERENCE BETWEEN INVENTORY MANAGEMENT AND INVENTORY CONTROL"/>
              </a:rPr>
              <a:t>inventory control</a:t>
            </a:r>
            <a:r>
              <a:rPr lang="en-US" dirty="0"/>
              <a:t> is important include:</a:t>
            </a:r>
          </a:p>
          <a:p>
            <a:pPr>
              <a:buFont typeface="Arial" pitchFamily="34" charset="0"/>
              <a:buChar char="•"/>
              <a:defRPr/>
            </a:pPr>
            <a:r>
              <a:rPr lang="en-US" dirty="0"/>
              <a:t>Raw materials availability- This ensures that there are sufficient raw materials for production</a:t>
            </a:r>
          </a:p>
          <a:p>
            <a:pPr>
              <a:buFont typeface="Arial" pitchFamily="34" charset="0"/>
              <a:buChar char="•"/>
              <a:defRPr/>
            </a:pPr>
            <a:r>
              <a:rPr lang="en-US" dirty="0"/>
              <a:t>Finished goods availability- This regulates pricing </a:t>
            </a:r>
            <a:r>
              <a:rPr lang="en-US" dirty="0">
                <a:hlinkClick r:id="rId6" tooltip="DIFFERENCE BETWEEN WHILE AND DO-WHILE LOOP"/>
              </a:rPr>
              <a:t>while</a:t>
            </a:r>
            <a:r>
              <a:rPr lang="en-US" dirty="0"/>
              <a:t> also boosting customer satisfaction.</a:t>
            </a:r>
          </a:p>
          <a:p>
            <a:pPr>
              <a:buFont typeface="Arial" pitchFamily="34" charset="0"/>
              <a:buChar char="•"/>
              <a:defRPr/>
            </a:pPr>
            <a:r>
              <a:rPr lang="en-US" dirty="0"/>
              <a:t>Work in progress- Inventory control helps in the reduction of inventory that is already in the production process. This can be done by job size minimization and inventory travel time reduction.</a:t>
            </a:r>
          </a:p>
          <a:p>
            <a:pPr>
              <a:defRPr/>
            </a:pPr>
            <a:r>
              <a:rPr lang="en-US" dirty="0"/>
              <a:t>Reorder point- This is the set point at which inventory should be re-ordered. It should be set at an optimal point, which is not too low or too high.</a:t>
            </a:r>
          </a:p>
          <a:p>
            <a:pPr>
              <a:defRPr/>
            </a:pPr>
            <a:r>
              <a:rPr lang="en-US" dirty="0"/>
              <a:t>Outsourcing- Inventory control is resourceful when it comes to </a:t>
            </a:r>
            <a:r>
              <a:rPr lang="en-US" dirty="0">
                <a:hlinkClick r:id="rId7" tooltip="DIFFERENCE BETWEEN OUTSOURCING AND VENDOR MANAGEMENT"/>
              </a:rPr>
              <a:t>outsourcing</a:t>
            </a:r>
            <a:r>
              <a:rPr lang="en-US" dirty="0"/>
              <a:t> decisions, such as suppliers.</a:t>
            </a:r>
          </a:p>
          <a:p>
            <a:pPr>
              <a:defRPr/>
            </a:pPr>
            <a:r>
              <a:rPr lang="en-US" b="1" dirty="0"/>
              <a:t>What are their Similarities ?</a:t>
            </a:r>
          </a:p>
          <a:p>
            <a:pPr>
              <a:defRPr/>
            </a:pPr>
            <a:r>
              <a:rPr lang="en-US" dirty="0"/>
              <a:t>Both are essential in managing inventory in a business</a:t>
            </a:r>
          </a:p>
          <a:p>
            <a:pPr>
              <a:defRPr/>
            </a:pPr>
            <a:r>
              <a:rPr lang="en-US" b="1" dirty="0">
                <a:latin typeface="Baskerville Old Face" pitchFamily="18" charset="0"/>
              </a:rPr>
              <a:t>Inventory management </a:t>
            </a:r>
            <a:r>
              <a:rPr lang="en-US" dirty="0"/>
              <a:t>refers to measures and activities aimed at the management and maintenance of inventory demand and replenishment. On the other hand, inventory control is the process of adopting and implementing practices aimed at regulating inventory between the period it is purchased and the period it is converted to a final product. </a:t>
            </a:r>
          </a:p>
          <a:p>
            <a:pPr>
              <a:defRPr/>
            </a:pPr>
            <a:r>
              <a:rPr lang="en-US" b="1" dirty="0">
                <a:latin typeface="Baskerville Old Face" pitchFamily="18" charset="0"/>
              </a:rPr>
              <a:t>Inventory management </a:t>
            </a:r>
            <a:r>
              <a:rPr lang="en-US" dirty="0"/>
              <a:t>involves keeping track of when to restock, what to restock, amounts to produce, when to sell and the price at which to sell at, inventory control involves the regulation of inventory that is in a warehouse such as knowing what product and the number available, location in the warehouse and ensuring the products remain in good condition.</a:t>
            </a:r>
          </a:p>
          <a:p>
            <a:pPr>
              <a:defRPr/>
            </a:pPr>
            <a:br>
              <a:rPr lang="en-US" dirty="0"/>
            </a:br>
            <a:r>
              <a:rPr lang="en-US" dirty="0"/>
              <a:t>7 minutes</a:t>
            </a:r>
            <a:br>
              <a:rPr lang="en-US" dirty="0"/>
            </a:br>
            <a:endParaRPr lang="en-US" dirty="0"/>
          </a:p>
          <a:p>
            <a:pPr>
              <a:defRPr/>
            </a:pPr>
            <a:endParaRPr lang="en-US" dirty="0"/>
          </a:p>
          <a:p>
            <a:pPr>
              <a:defRPr/>
            </a:pPr>
            <a:br>
              <a:rPr lang="en-US" dirty="0"/>
            </a:br>
            <a:endParaRPr lang="en-US" dirty="0"/>
          </a:p>
        </p:txBody>
      </p:sp>
      <p:sp>
        <p:nvSpPr>
          <p:cNvPr id="30724" name="Slide Number Placeholder 3">
            <a:extLst>
              <a:ext uri="{FF2B5EF4-FFF2-40B4-BE49-F238E27FC236}">
                <a16:creationId xmlns:a16="http://schemas.microsoft.com/office/drawing/2014/main" id="{0FB2F6D2-69F8-440A-9804-5D445B2BFB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1651DD-351C-441F-9B0B-C2F7D89281BA}" type="slidenum">
              <a:rPr lang="en-US" altLang="en-US" sz="1200"/>
              <a:pPr/>
              <a:t>14</a:t>
            </a:fld>
            <a:endParaRPr lang="en-US"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F5A2FDC-B2AB-4D88-AB99-D91D3523B6A1}"/>
              </a:ext>
            </a:extLst>
          </p:cNvPr>
          <p:cNvSpPr>
            <a:spLocks noGrp="1" noRot="1" noChangeAspect="1" noChangeArrowheads="1" noTextEdit="1"/>
          </p:cNvSpPr>
          <p:nvPr>
            <p:ph type="sldImg"/>
          </p:nvPr>
        </p:nvSpPr>
        <p:spPr>
          <a:xfrm>
            <a:off x="417513" y="701675"/>
            <a:ext cx="6242050" cy="3511550"/>
          </a:xfrm>
          <a:ln/>
        </p:spPr>
      </p:sp>
      <p:sp>
        <p:nvSpPr>
          <p:cNvPr id="32771" name="Notes Placeholder 2">
            <a:extLst>
              <a:ext uri="{FF2B5EF4-FFF2-40B4-BE49-F238E27FC236}">
                <a16:creationId xmlns:a16="http://schemas.microsoft.com/office/drawing/2014/main" id="{D5C9588A-7995-4CD7-90F8-0C9119098E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gency FB" panose="020B0503020202020204" pitchFamily="34" charset="0"/>
                <a:ea typeface="ＭＳ Ｐゴシック" panose="020B0600070205080204" pitchFamily="34" charset="-128"/>
              </a:rPr>
              <a:t>Read the Slide and Explain</a:t>
            </a:r>
          </a:p>
        </p:txBody>
      </p:sp>
      <p:sp>
        <p:nvSpPr>
          <p:cNvPr id="32772" name="Slide Number Placeholder 3">
            <a:extLst>
              <a:ext uri="{FF2B5EF4-FFF2-40B4-BE49-F238E27FC236}">
                <a16:creationId xmlns:a16="http://schemas.microsoft.com/office/drawing/2014/main" id="{7C7BEE86-C1E3-4C32-9562-3849EADCC9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4AC786-8FFB-4D6D-90F6-2E5ADCCAEF35}" type="slidenum">
              <a:rPr lang="en-US" altLang="en-US" sz="1200"/>
              <a:pPr/>
              <a:t>15</a:t>
            </a:fld>
            <a:endParaRPr lang="en-US"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CFEB330-6849-4180-ACA1-DC2815E1431F}"/>
              </a:ext>
            </a:extLst>
          </p:cNvPr>
          <p:cNvSpPr>
            <a:spLocks noGrp="1" noRot="1" noChangeAspect="1" noChangeArrowheads="1" noTextEdit="1"/>
          </p:cNvSpPr>
          <p:nvPr>
            <p:ph type="sldImg"/>
          </p:nvPr>
        </p:nvSpPr>
        <p:spPr>
          <a:xfrm>
            <a:off x="417513" y="701675"/>
            <a:ext cx="6242050" cy="3511550"/>
          </a:xfrm>
          <a:ln/>
        </p:spPr>
      </p:sp>
      <p:sp>
        <p:nvSpPr>
          <p:cNvPr id="34819" name="Notes Placeholder 2">
            <a:extLst>
              <a:ext uri="{FF2B5EF4-FFF2-40B4-BE49-F238E27FC236}">
                <a16:creationId xmlns:a16="http://schemas.microsoft.com/office/drawing/2014/main" id="{2A891C66-7256-4391-83A5-B14F20B552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slide </a:t>
            </a:r>
          </a:p>
        </p:txBody>
      </p:sp>
      <p:sp>
        <p:nvSpPr>
          <p:cNvPr id="34820" name="Slide Number Placeholder 3">
            <a:extLst>
              <a:ext uri="{FF2B5EF4-FFF2-40B4-BE49-F238E27FC236}">
                <a16:creationId xmlns:a16="http://schemas.microsoft.com/office/drawing/2014/main" id="{89073EED-97FF-48BD-9F54-97BDC6AE66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59ED9B-EF3E-4B7C-8BE3-303CB81590FA}" type="slidenum">
              <a:rPr lang="en-US" altLang="en-US" sz="1200"/>
              <a:pPr/>
              <a:t>16</a:t>
            </a:fld>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837968B-B902-4E13-9AB8-86249512B5EE}"/>
              </a:ext>
            </a:extLst>
          </p:cNvPr>
          <p:cNvSpPr>
            <a:spLocks noGrp="1" noRot="1" noChangeAspect="1" noChangeArrowheads="1" noTextEdit="1"/>
          </p:cNvSpPr>
          <p:nvPr>
            <p:ph type="sldImg"/>
          </p:nvPr>
        </p:nvSpPr>
        <p:spPr>
          <a:xfrm>
            <a:off x="417513" y="701675"/>
            <a:ext cx="6242050" cy="3511550"/>
          </a:xfrm>
          <a:ln/>
        </p:spPr>
      </p:sp>
      <p:sp>
        <p:nvSpPr>
          <p:cNvPr id="36867" name="Notes Placeholder 2">
            <a:extLst>
              <a:ext uri="{FF2B5EF4-FFF2-40B4-BE49-F238E27FC236}">
                <a16:creationId xmlns:a16="http://schemas.microsoft.com/office/drawing/2014/main" id="{6637D19C-9B9E-4241-AE90-40567C393F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p:txBody>
      </p:sp>
      <p:sp>
        <p:nvSpPr>
          <p:cNvPr id="36868" name="Slide Number Placeholder 3">
            <a:extLst>
              <a:ext uri="{FF2B5EF4-FFF2-40B4-BE49-F238E27FC236}">
                <a16:creationId xmlns:a16="http://schemas.microsoft.com/office/drawing/2014/main" id="{A54708DF-F740-4A21-A5D3-2446C04ED2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056D52-85B8-406A-973B-57A68AF41D62}" type="slidenum">
              <a:rPr lang="en-US" altLang="en-US" sz="1200"/>
              <a:pPr/>
              <a:t>17</a:t>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116C406-792D-4507-9B14-08565160DB64}"/>
              </a:ext>
            </a:extLst>
          </p:cNvPr>
          <p:cNvSpPr>
            <a:spLocks noGrp="1" noRot="1" noChangeAspect="1" noChangeArrowheads="1" noTextEdit="1"/>
          </p:cNvSpPr>
          <p:nvPr>
            <p:ph type="sldImg"/>
          </p:nvPr>
        </p:nvSpPr>
        <p:spPr>
          <a:xfrm>
            <a:off x="417513" y="701675"/>
            <a:ext cx="6242050" cy="3511550"/>
          </a:xfrm>
          <a:ln/>
        </p:spPr>
      </p:sp>
      <p:sp>
        <p:nvSpPr>
          <p:cNvPr id="38915" name="Notes Placeholder 2">
            <a:extLst>
              <a:ext uri="{FF2B5EF4-FFF2-40B4-BE49-F238E27FC236}">
                <a16:creationId xmlns:a16="http://schemas.microsoft.com/office/drawing/2014/main" id="{A3D55E35-F6EF-41A4-A8C1-A006C4A242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p:txBody>
      </p:sp>
      <p:sp>
        <p:nvSpPr>
          <p:cNvPr id="38916" name="Slide Number Placeholder 3">
            <a:extLst>
              <a:ext uri="{FF2B5EF4-FFF2-40B4-BE49-F238E27FC236}">
                <a16:creationId xmlns:a16="http://schemas.microsoft.com/office/drawing/2014/main" id="{A9558A14-5330-4A44-A23A-62C6B0BFC4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2E572F-61DE-4EF2-8762-00FA97FF096C}" type="slidenum">
              <a:rPr lang="en-US" altLang="en-US" sz="1200"/>
              <a:pPr/>
              <a:t>18</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B4E367B-F6B8-4712-8392-C7CA4B448963}"/>
              </a:ext>
            </a:extLst>
          </p:cNvPr>
          <p:cNvSpPr>
            <a:spLocks noGrp="1" noRot="1" noChangeAspect="1" noChangeArrowheads="1" noTextEdit="1"/>
          </p:cNvSpPr>
          <p:nvPr>
            <p:ph type="sldImg"/>
          </p:nvPr>
        </p:nvSpPr>
        <p:spPr>
          <a:xfrm>
            <a:off x="417513" y="701675"/>
            <a:ext cx="6242050" cy="3511550"/>
          </a:xfrm>
          <a:ln/>
        </p:spPr>
      </p:sp>
      <p:sp>
        <p:nvSpPr>
          <p:cNvPr id="10243" name="Notes Placeholder 2">
            <a:extLst>
              <a:ext uri="{FF2B5EF4-FFF2-40B4-BE49-F238E27FC236}">
                <a16:creationId xmlns:a16="http://schemas.microsoft.com/office/drawing/2014/main" id="{7E0A597D-D9E0-4B7B-A981-DAD83B3C4A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the participants, how many of them keep an inventory?</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Allow 2-3 participants to answer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the participants, what is included in their inventory?</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5 minutes</a:t>
            </a:r>
          </a:p>
        </p:txBody>
      </p:sp>
      <p:sp>
        <p:nvSpPr>
          <p:cNvPr id="10244" name="Slide Number Placeholder 3">
            <a:extLst>
              <a:ext uri="{FF2B5EF4-FFF2-40B4-BE49-F238E27FC236}">
                <a16:creationId xmlns:a16="http://schemas.microsoft.com/office/drawing/2014/main" id="{2B547944-CE51-460D-853E-DD20B35B3C0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C2C562-3AD2-4962-B66A-508B5D416299}" type="slidenum">
              <a:rPr lang="en-US" altLang="en-US" sz="1200"/>
              <a:pPr/>
              <a:t>4</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0FBC887-BFE8-401D-B3F2-DB760BE9A041}"/>
              </a:ext>
            </a:extLst>
          </p:cNvPr>
          <p:cNvSpPr>
            <a:spLocks noGrp="1" noRot="1" noChangeAspect="1" noChangeArrowheads="1" noTextEdit="1"/>
          </p:cNvSpPr>
          <p:nvPr>
            <p:ph type="sldImg"/>
          </p:nvPr>
        </p:nvSpPr>
        <p:spPr>
          <a:xfrm>
            <a:off x="417513" y="701675"/>
            <a:ext cx="6242050" cy="3511550"/>
          </a:xfrm>
          <a:ln/>
        </p:spPr>
      </p:sp>
      <p:sp>
        <p:nvSpPr>
          <p:cNvPr id="12291" name="Notes Placeholder 2">
            <a:extLst>
              <a:ext uri="{FF2B5EF4-FFF2-40B4-BE49-F238E27FC236}">
                <a16:creationId xmlns:a16="http://schemas.microsoft.com/office/drawing/2014/main" id="{73959F98-B8BA-4715-AB80-17052F9034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the participants, do you think keeping an inventory is necessary?</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Allow 2-3 participants to answer, why or why not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5 minutes</a:t>
            </a:r>
          </a:p>
        </p:txBody>
      </p:sp>
      <p:sp>
        <p:nvSpPr>
          <p:cNvPr id="12292" name="Slide Number Placeholder 3">
            <a:extLst>
              <a:ext uri="{FF2B5EF4-FFF2-40B4-BE49-F238E27FC236}">
                <a16:creationId xmlns:a16="http://schemas.microsoft.com/office/drawing/2014/main" id="{C1AAC45A-7023-48A1-AD83-7B50632F38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3F143A-F92F-48B1-9588-AFA7B2D9854E}" type="slidenum">
              <a:rPr lang="en-US" altLang="en-US" sz="1200"/>
              <a:pPr/>
              <a:t>5</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A866279-CE93-4009-AD93-734F6231D66C}"/>
              </a:ext>
            </a:extLst>
          </p:cNvPr>
          <p:cNvSpPr>
            <a:spLocks noGrp="1" noRot="1" noChangeAspect="1" noChangeArrowheads="1" noTextEdit="1"/>
          </p:cNvSpPr>
          <p:nvPr>
            <p:ph type="sldImg"/>
          </p:nvPr>
        </p:nvSpPr>
        <p:spPr>
          <a:xfrm>
            <a:off x="417513" y="701675"/>
            <a:ext cx="6242050" cy="3511550"/>
          </a:xfrm>
          <a:ln/>
        </p:spPr>
      </p:sp>
      <p:sp>
        <p:nvSpPr>
          <p:cNvPr id="14339" name="Notes Placeholder 2">
            <a:extLst>
              <a:ext uri="{FF2B5EF4-FFF2-40B4-BE49-F238E27FC236}">
                <a16:creationId xmlns:a16="http://schemas.microsoft.com/office/drawing/2014/main" id="{10AFBAEC-1E4E-4B57-B04A-D024F07B0A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the participants, do you keep records and why or why not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the participants how are your records stored (mentally, manually (shoe box) , computer)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Allow 2-3 participants to answer</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5 minutes</a:t>
            </a:r>
          </a:p>
          <a:p>
            <a:endParaRPr lang="en-US" altLang="en-US" dirty="0">
              <a:latin typeface="Arial" panose="020B0604020202020204" pitchFamily="34" charset="0"/>
              <a:ea typeface="ＭＳ Ｐゴシック" panose="020B0600070205080204" pitchFamily="34" charset="-128"/>
            </a:endParaRPr>
          </a:p>
        </p:txBody>
      </p:sp>
      <p:sp>
        <p:nvSpPr>
          <p:cNvPr id="14340" name="Slide Number Placeholder 3">
            <a:extLst>
              <a:ext uri="{FF2B5EF4-FFF2-40B4-BE49-F238E27FC236}">
                <a16:creationId xmlns:a16="http://schemas.microsoft.com/office/drawing/2014/main" id="{563B2E0E-5A4C-4FEA-8CFE-3F93E61FB7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411949-7BEF-4F63-A766-D22495CF71CD}" type="slidenum">
              <a:rPr lang="en-US" altLang="en-US" sz="1200"/>
              <a:pPr/>
              <a:t>6</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773AA62-A125-4B8A-B7A9-7819227EFE92}"/>
              </a:ext>
            </a:extLst>
          </p:cNvPr>
          <p:cNvSpPr>
            <a:spLocks noGrp="1" noRot="1" noChangeAspect="1" noChangeArrowheads="1" noTextEdit="1"/>
          </p:cNvSpPr>
          <p:nvPr>
            <p:ph type="sldImg"/>
          </p:nvPr>
        </p:nvSpPr>
        <p:spPr>
          <a:xfrm>
            <a:off x="417513" y="701675"/>
            <a:ext cx="6242050" cy="3511550"/>
          </a:xfrm>
          <a:ln/>
        </p:spPr>
      </p:sp>
      <p:sp>
        <p:nvSpPr>
          <p:cNvPr id="3" name="Notes Placeholder 2">
            <a:extLst>
              <a:ext uri="{FF2B5EF4-FFF2-40B4-BE49-F238E27FC236}">
                <a16:creationId xmlns:a16="http://schemas.microsoft.com/office/drawing/2014/main" id="{D69CD012-9638-4437-A5E7-F505B6425733}"/>
              </a:ext>
            </a:extLst>
          </p:cNvPr>
          <p:cNvSpPr>
            <a:spLocks noGrp="1"/>
          </p:cNvSpPr>
          <p:nvPr>
            <p:ph type="body" idx="1"/>
          </p:nvPr>
        </p:nvSpPr>
        <p:spPr/>
        <p:txBody>
          <a:bodyPr>
            <a:normAutofit/>
          </a:bodyPr>
          <a:lstStyle/>
          <a:p>
            <a:pPr>
              <a:defRPr/>
            </a:pPr>
            <a:r>
              <a:rPr lang="en-US" dirty="0">
                <a:latin typeface="Baskerville Old Face" pitchFamily="18" charset="0"/>
                <a:ea typeface="ＭＳ Ｐゴシック" pitchFamily="34" charset="-128"/>
              </a:rPr>
              <a:t>Read the slide and explain</a:t>
            </a:r>
          </a:p>
          <a:p>
            <a:pPr>
              <a:defRPr/>
            </a:pPr>
            <a:endParaRPr lang="en-US" b="1" dirty="0">
              <a:latin typeface="Baskerville Old Face" pitchFamily="18" charset="0"/>
              <a:ea typeface="ＭＳ Ｐゴシック" pitchFamily="34" charset="-128"/>
            </a:endParaRPr>
          </a:p>
          <a:p>
            <a:pPr>
              <a:defRPr/>
            </a:pPr>
            <a:r>
              <a:rPr lang="en-US" b="1" dirty="0">
                <a:latin typeface="Baskerville Old Face" pitchFamily="18" charset="0"/>
                <a:ea typeface="ＭＳ Ｐゴシック" pitchFamily="34" charset="-128"/>
              </a:rPr>
              <a:t>Farm Inventory </a:t>
            </a:r>
            <a:r>
              <a:rPr lang="en-US" dirty="0">
                <a:latin typeface="Baskerville Old Face" pitchFamily="18" charset="0"/>
                <a:ea typeface="ＭＳ Ｐゴシック" pitchFamily="34" charset="-128"/>
              </a:rPr>
              <a:t>Farmers should keep records that show the actual count or measurement of their inventory. </a:t>
            </a:r>
          </a:p>
          <a:p>
            <a:pPr>
              <a:defRPr/>
            </a:pPr>
            <a:r>
              <a:rPr lang="en-US" b="1" dirty="0">
                <a:latin typeface="Baskerville Old Face" pitchFamily="18" charset="0"/>
                <a:ea typeface="ＭＳ Ｐゴシック" pitchFamily="34" charset="-128"/>
              </a:rPr>
              <a:t>Products held for sale</a:t>
            </a:r>
            <a:r>
              <a:rPr lang="en-US" dirty="0">
                <a:latin typeface="Baskerville Old Face" pitchFamily="18" charset="0"/>
                <a:ea typeface="ＭＳ Ｐゴシック" pitchFamily="34" charset="-128"/>
              </a:rPr>
              <a:t>. All harvested and purchased farm products held for sale or for feed or seed, such as grain, hay, silage, concentrates, cotton, tobacco, etc. </a:t>
            </a:r>
          </a:p>
          <a:p>
            <a:pPr>
              <a:defRPr/>
            </a:pPr>
            <a:r>
              <a:rPr lang="en-US" b="1" dirty="0">
                <a:latin typeface="Baskerville Old Face" pitchFamily="18" charset="0"/>
                <a:ea typeface="ＭＳ Ｐゴシック" pitchFamily="34" charset="-128"/>
              </a:rPr>
              <a:t>Supplies</a:t>
            </a:r>
            <a:r>
              <a:rPr lang="en-US" dirty="0">
                <a:latin typeface="Baskerville Old Face" pitchFamily="18" charset="0"/>
                <a:ea typeface="ＭＳ Ｐゴシック" pitchFamily="34" charset="-128"/>
              </a:rPr>
              <a:t>. Supplies acquired for sale or that become a physical part of items held for sale.  Deduct the cost of supplies in the year used or consumed in operations. </a:t>
            </a:r>
          </a:p>
          <a:p>
            <a:pPr>
              <a:defRPr/>
            </a:pPr>
            <a:r>
              <a:rPr lang="en-US" b="1" dirty="0">
                <a:latin typeface="Baskerville Old Face" pitchFamily="18" charset="0"/>
                <a:ea typeface="ＭＳ Ｐゴシック" pitchFamily="34" charset="-128"/>
              </a:rPr>
              <a:t>Livestock</a:t>
            </a:r>
            <a:r>
              <a:rPr lang="en-US" dirty="0">
                <a:latin typeface="Baskerville Old Face" pitchFamily="18" charset="0"/>
                <a:ea typeface="ＭＳ Ｐゴシック" pitchFamily="34" charset="-128"/>
              </a:rPr>
              <a:t>. Livestock held primarily for sale. </a:t>
            </a:r>
          </a:p>
          <a:p>
            <a:pPr>
              <a:defRPr/>
            </a:pPr>
            <a:r>
              <a:rPr lang="en-US" b="1" dirty="0">
                <a:latin typeface="Baskerville Old Face" pitchFamily="18" charset="0"/>
                <a:ea typeface="ＭＳ Ｐゴシック" pitchFamily="34" charset="-128"/>
              </a:rPr>
              <a:t>Growing crops. </a:t>
            </a:r>
            <a:r>
              <a:rPr lang="en-US" dirty="0">
                <a:latin typeface="Baskerville Old Face" pitchFamily="18" charset="0"/>
                <a:ea typeface="ＭＳ Ｐゴシック" pitchFamily="34" charset="-128"/>
              </a:rPr>
              <a:t>Generally, growing crops are not required to be included in inventory. However, if the crop has a pre-productive period of more than two years, the farmer may have to capitalize under the uniform capitalization rules (or include in inventory) costs associated with the crop.</a:t>
            </a:r>
          </a:p>
          <a:p>
            <a:pPr>
              <a:defRPr/>
            </a:pPr>
            <a:endParaRPr lang="en-US" dirty="0">
              <a:latin typeface="Baskerville Old Face" pitchFamily="18" charset="0"/>
              <a:ea typeface="ＭＳ Ｐゴシック" pitchFamily="34" charset="-128"/>
            </a:endParaRPr>
          </a:p>
          <a:p>
            <a:pPr>
              <a:defRPr/>
            </a:pPr>
            <a:r>
              <a:rPr lang="en-US" dirty="0">
                <a:ea typeface="ＭＳ Ｐゴシック" pitchFamily="34" charset="-128"/>
              </a:rPr>
              <a:t>2 minutes</a:t>
            </a:r>
          </a:p>
          <a:p>
            <a:pPr>
              <a:defRPr/>
            </a:pPr>
            <a:endParaRPr lang="en-US" dirty="0"/>
          </a:p>
        </p:txBody>
      </p:sp>
      <p:sp>
        <p:nvSpPr>
          <p:cNvPr id="16388" name="Slide Number Placeholder 3">
            <a:extLst>
              <a:ext uri="{FF2B5EF4-FFF2-40B4-BE49-F238E27FC236}">
                <a16:creationId xmlns:a16="http://schemas.microsoft.com/office/drawing/2014/main" id="{E4020BA6-969A-40DC-B6A2-FA0627A0FD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7FCE70-6A45-4B3F-8B1C-D0066CEEF788}" type="slidenum">
              <a:rPr lang="en-US" altLang="en-US" sz="1200"/>
              <a:pPr/>
              <a:t>7</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117A3ED-1AEA-4840-B0FF-3E3AF866E1C1}"/>
              </a:ext>
            </a:extLst>
          </p:cNvPr>
          <p:cNvSpPr>
            <a:spLocks noGrp="1" noRot="1" noChangeAspect="1" noChangeArrowheads="1" noTextEdit="1"/>
          </p:cNvSpPr>
          <p:nvPr>
            <p:ph type="sldImg"/>
          </p:nvPr>
        </p:nvSpPr>
        <p:spPr>
          <a:xfrm>
            <a:off x="417513" y="701675"/>
            <a:ext cx="6242050" cy="3511550"/>
          </a:xfrm>
          <a:ln/>
        </p:spPr>
      </p:sp>
      <p:sp>
        <p:nvSpPr>
          <p:cNvPr id="18435" name="Notes Placeholder 2">
            <a:extLst>
              <a:ext uri="{FF2B5EF4-FFF2-40B4-BE49-F238E27FC236}">
                <a16:creationId xmlns:a16="http://schemas.microsoft.com/office/drawing/2014/main" id="{E159295A-36F3-4DE2-ADAD-81BD004424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 and explain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Consider marking each piece with a permanent identification number. If your equipment is stolen, an ID number will be useful for law enforcement. Use a metal engraver or stamping tool, and place the number in an inconspicuous spot.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1 minute</a:t>
            </a:r>
          </a:p>
        </p:txBody>
      </p:sp>
      <p:sp>
        <p:nvSpPr>
          <p:cNvPr id="18436" name="Slide Number Placeholder 3">
            <a:extLst>
              <a:ext uri="{FF2B5EF4-FFF2-40B4-BE49-F238E27FC236}">
                <a16:creationId xmlns:a16="http://schemas.microsoft.com/office/drawing/2014/main" id="{DBADDFD8-75F2-405F-99C9-4C6E1B0EEB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099D15-669B-4E68-9EB1-8BCAAA1A8C15}" type="slidenum">
              <a:rPr lang="en-US" altLang="en-US" sz="1200"/>
              <a:pPr/>
              <a:t>8</a:t>
            </a:fld>
            <a:endParaRPr lang="en-US"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F78DF81-FC23-4D01-94C4-3F1A7F743567}"/>
              </a:ext>
            </a:extLst>
          </p:cNvPr>
          <p:cNvSpPr>
            <a:spLocks noGrp="1" noRot="1" noChangeAspect="1" noChangeArrowheads="1" noTextEdit="1"/>
          </p:cNvSpPr>
          <p:nvPr>
            <p:ph type="sldImg"/>
          </p:nvPr>
        </p:nvSpPr>
        <p:spPr>
          <a:xfrm>
            <a:off x="417513" y="701675"/>
            <a:ext cx="6242050" cy="3511550"/>
          </a:xfrm>
          <a:ln/>
        </p:spPr>
      </p:sp>
      <p:sp>
        <p:nvSpPr>
          <p:cNvPr id="20483" name="Notes Placeholder 2">
            <a:extLst>
              <a:ext uri="{FF2B5EF4-FFF2-40B4-BE49-F238E27FC236}">
                <a16:creationId xmlns:a16="http://schemas.microsoft.com/office/drawing/2014/main" id="{78037502-56FB-48EF-B0D9-467DA084F4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 and explain</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Insert from the Mississippi Farm Record Book/Inventory Page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3 minutes</a:t>
            </a:r>
          </a:p>
        </p:txBody>
      </p:sp>
      <p:sp>
        <p:nvSpPr>
          <p:cNvPr id="20484" name="Slide Number Placeholder 3">
            <a:extLst>
              <a:ext uri="{FF2B5EF4-FFF2-40B4-BE49-F238E27FC236}">
                <a16:creationId xmlns:a16="http://schemas.microsoft.com/office/drawing/2014/main" id="{8FCDF460-C037-4F74-B55E-FB59664FDE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7A58FD-F041-49E1-8B97-FBAD03847424}" type="slidenum">
              <a:rPr lang="en-US" altLang="en-US" sz="1200"/>
              <a:pPr/>
              <a:t>9</a:t>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638DDA2E-FCC7-465D-9B62-5D1DD2052FD7}"/>
              </a:ext>
            </a:extLst>
          </p:cNvPr>
          <p:cNvSpPr>
            <a:spLocks noGrp="1" noRot="1" noChangeAspect="1" noChangeArrowheads="1" noTextEdit="1"/>
          </p:cNvSpPr>
          <p:nvPr>
            <p:ph type="sldImg"/>
          </p:nvPr>
        </p:nvSpPr>
        <p:spPr>
          <a:xfrm>
            <a:off x="417513" y="701675"/>
            <a:ext cx="6242050" cy="3511550"/>
          </a:xfrm>
          <a:ln/>
        </p:spPr>
      </p:sp>
      <p:sp>
        <p:nvSpPr>
          <p:cNvPr id="22531" name="Notes Placeholder 2">
            <a:extLst>
              <a:ext uri="{FF2B5EF4-FFF2-40B4-BE49-F238E27FC236}">
                <a16:creationId xmlns:a16="http://schemas.microsoft.com/office/drawing/2014/main" id="{28ABE6D2-6A96-4E12-BEE3-33AFB6CB77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Baskerville Old Face" panose="02020602080505020303" pitchFamily="18" charset="0"/>
                <a:ea typeface="ＭＳ Ｐゴシック" panose="020B0600070205080204" pitchFamily="34" charset="-128"/>
              </a:rPr>
              <a:t>Read the slide</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Ask participants, if there more they can add to the advantage of having an inventory?</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Allow 2-3 participants to answer</a:t>
            </a:r>
          </a:p>
          <a:p>
            <a:endParaRPr lang="en-US" altLang="en-US" dirty="0">
              <a:latin typeface="Baskerville Old Face" panose="02020602080505020303" pitchFamily="18" charset="0"/>
              <a:ea typeface="ＭＳ Ｐゴシック" panose="020B0600070205080204" pitchFamily="34" charset="-128"/>
            </a:endParaRPr>
          </a:p>
          <a:p>
            <a:r>
              <a:rPr lang="en-US" altLang="en-US" dirty="0">
                <a:latin typeface="Baskerville Old Face" panose="02020602080505020303" pitchFamily="18" charset="0"/>
                <a:ea typeface="ＭＳ Ｐゴシック" panose="020B0600070205080204" pitchFamily="34" charset="-128"/>
              </a:rPr>
              <a:t>2 minutes</a:t>
            </a:r>
          </a:p>
        </p:txBody>
      </p:sp>
      <p:sp>
        <p:nvSpPr>
          <p:cNvPr id="22532" name="Slide Number Placeholder 3">
            <a:extLst>
              <a:ext uri="{FF2B5EF4-FFF2-40B4-BE49-F238E27FC236}">
                <a16:creationId xmlns:a16="http://schemas.microsoft.com/office/drawing/2014/main" id="{E156255A-1A51-47E1-94D1-5ADD6CF8E5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B6E453-1CC2-4A27-A34F-77A02CEE856A}" type="slidenum">
              <a:rPr lang="en-US" altLang="en-US" sz="1200"/>
              <a:pPr/>
              <a:t>10</a:t>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85A7562-0E90-4F0B-8266-661DD6268B84}"/>
              </a:ext>
            </a:extLst>
          </p:cNvPr>
          <p:cNvSpPr>
            <a:spLocks noGrp="1" noRot="1" noChangeAspect="1" noChangeArrowheads="1" noTextEdit="1"/>
          </p:cNvSpPr>
          <p:nvPr>
            <p:ph type="sldImg"/>
          </p:nvPr>
        </p:nvSpPr>
        <p:spPr>
          <a:xfrm>
            <a:off x="417513" y="701675"/>
            <a:ext cx="6242050" cy="3511550"/>
          </a:xfrm>
          <a:ln/>
        </p:spPr>
      </p:sp>
      <p:sp>
        <p:nvSpPr>
          <p:cNvPr id="24579" name="Notes Placeholder 2">
            <a:extLst>
              <a:ext uri="{FF2B5EF4-FFF2-40B4-BE49-F238E27FC236}">
                <a16:creationId xmlns:a16="http://schemas.microsoft.com/office/drawing/2014/main" id="{8AEAF914-2934-4AAC-A36E-96BE8C85BC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Read the slide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Ask the participants, do you have insurance on their farm and farm equipment, machinery, etc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Allow 2-3 participants to answer, why or why not</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3 minutes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information helps your insurance company reimburse you fairly and quickly, according to your policy provisions. Many farm management software packages include inventory tools that help make the job easier. But a notebook and a file box of organized receipts can also work. </a:t>
            </a:r>
          </a:p>
          <a:p>
            <a:r>
              <a:rPr lang="en-US" altLang="en-US" dirty="0">
                <a:latin typeface="Arial" panose="020B0604020202020204" pitchFamily="34" charset="0"/>
                <a:ea typeface="ＭＳ Ｐゴシック" panose="020B0600070205080204" pitchFamily="34" charset="-128"/>
              </a:rPr>
              <a:t>Whatever you use, store your inventory records in a safe, off-site location, such as a safe deposit box. If your home is damaged, your records could be damaged, too.</a:t>
            </a:r>
          </a:p>
          <a:p>
            <a:endParaRPr lang="en-US" altLang="en-US" dirty="0">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C656BAD1-5080-482D-9ADA-B72190C4D3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FD1CB9-7669-42BF-83DB-AF8CD923CDD7}" type="slidenum">
              <a:rPr lang="en-US" altLang="en-US" sz="1200"/>
              <a:pPr/>
              <a:t>11</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 city street&#10;&#10;Description automatically generated">
            <a:extLst>
              <a:ext uri="{FF2B5EF4-FFF2-40B4-BE49-F238E27FC236}">
                <a16:creationId xmlns:a16="http://schemas.microsoft.com/office/drawing/2014/main" id="{F99A4708-5B18-4718-93EE-5C75564FB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02706"/>
            <a:ext cx="12192000" cy="5953625"/>
          </a:xfrm>
          <a:prstGeom prst="rect">
            <a:avLst/>
          </a:prstGeom>
        </p:spPr>
      </p:pic>
      <p:sp>
        <p:nvSpPr>
          <p:cNvPr id="10" name="Rectangle 9">
            <a:extLst>
              <a:ext uri="{FF2B5EF4-FFF2-40B4-BE49-F238E27FC236}">
                <a16:creationId xmlns:a16="http://schemas.microsoft.com/office/drawing/2014/main" id="{54806588-5914-4B4F-B2C0-C0E374D625CD}"/>
              </a:ext>
            </a:extLst>
          </p:cNvPr>
          <p:cNvSpPr/>
          <p:nvPr/>
        </p:nvSpPr>
        <p:spPr>
          <a:xfrm>
            <a:off x="0" y="600364"/>
            <a:ext cx="12186584" cy="959502"/>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hasCustomPrompt="1"/>
          </p:nvPr>
        </p:nvSpPr>
        <p:spPr>
          <a:xfrm>
            <a:off x="194142" y="665133"/>
            <a:ext cx="11798300" cy="1011633"/>
          </a:xfrm>
        </p:spPr>
        <p:txBody>
          <a:bodyPr anchor="b">
            <a:noAutofit/>
          </a:bodyPr>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619534" y="1876255"/>
            <a:ext cx="9144000" cy="576262"/>
          </a:xfrm>
        </p:spPr>
        <p:txBody>
          <a:bodyPr>
            <a:noAutofit/>
          </a:bodyPr>
          <a:lstStyle>
            <a:lvl1pPr marL="0" indent="0" algn="ctr">
              <a:buNone/>
              <a:defRPr lang="en-US" sz="2400" kern="1200" dirty="0">
                <a:solidFill>
                  <a:schemeClr val="accent1"/>
                </a:solidFill>
                <a:latin typeface="Avenir LT Std 65 Medium" panose="020B0603020203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1C64DEF-12CE-4B8D-8E12-C9FE963F44A2}"/>
              </a:ext>
            </a:extLst>
          </p:cNvPr>
          <p:cNvSpPr/>
          <p:nvPr/>
        </p:nvSpPr>
        <p:spPr>
          <a:xfrm>
            <a:off x="10955354" y="6173043"/>
            <a:ext cx="841258" cy="576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3CBBE499-F832-4204-AF67-B1F382806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354" y="6173043"/>
            <a:ext cx="841258" cy="576262"/>
          </a:xfrm>
          <a:prstGeom prst="rect">
            <a:avLst/>
          </a:prstGeom>
        </p:spPr>
      </p:pic>
      <p:sp>
        <p:nvSpPr>
          <p:cNvPr id="12" name="Rectangle 11">
            <a:extLst>
              <a:ext uri="{FF2B5EF4-FFF2-40B4-BE49-F238E27FC236}">
                <a16:creationId xmlns:a16="http://schemas.microsoft.com/office/drawing/2014/main" id="{48821798-FCA4-4366-94C0-39D819FF9285}"/>
              </a:ext>
            </a:extLst>
          </p:cNvPr>
          <p:cNvSpPr/>
          <p:nvPr/>
        </p:nvSpPr>
        <p:spPr>
          <a:xfrm>
            <a:off x="0" y="2885806"/>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C1A611-A712-4695-9B43-315D73D7FEF6}"/>
              </a:ext>
            </a:extLst>
          </p:cNvPr>
          <p:cNvSpPr/>
          <p:nvPr/>
        </p:nvSpPr>
        <p:spPr>
          <a:xfrm>
            <a:off x="-5416" y="-5151"/>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E4E9730-47E9-430B-A986-ED5731148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1689" y="6257636"/>
            <a:ext cx="1387845" cy="446809"/>
          </a:xfrm>
          <a:prstGeom prst="rect">
            <a:avLst/>
          </a:prstGeom>
        </p:spPr>
      </p:pic>
    </p:spTree>
    <p:extLst>
      <p:ext uri="{BB962C8B-B14F-4D97-AF65-F5344CB8AC3E}">
        <p14:creationId xmlns:p14="http://schemas.microsoft.com/office/powerpoint/2010/main" val="31966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4832"/>
            <a:ext cx="10515600" cy="39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365124"/>
            <a:ext cx="10515600" cy="1325563"/>
          </a:xfrm>
        </p:spPr>
        <p:txBody>
          <a:bodyPr/>
          <a:lstStyle>
            <a:lvl1pPr>
              <a:defRPr>
                <a:solidFill>
                  <a:srgbClr val="00AEEF"/>
                </a:solidFill>
              </a:defRPr>
            </a:lvl1pPr>
          </a:lstStyle>
          <a:p>
            <a:r>
              <a:rPr lang="en-US" dirty="0"/>
              <a:t>Click To Edit Master Title Style</a:t>
            </a:r>
          </a:p>
        </p:txBody>
      </p:sp>
    </p:spTree>
    <p:extLst>
      <p:ext uri="{BB962C8B-B14F-4D97-AF65-F5344CB8AC3E}">
        <p14:creationId xmlns:p14="http://schemas.microsoft.com/office/powerpoint/2010/main" val="152330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9927"/>
            <a:ext cx="12192000" cy="2687020"/>
          </a:xfrm>
          <a:prstGeom prst="rect">
            <a:avLst/>
          </a:prstGeom>
        </p:spPr>
      </p:pic>
      <p:sp>
        <p:nvSpPr>
          <p:cNvPr id="2" name="Title 1"/>
          <p:cNvSpPr>
            <a:spLocks noGrp="1"/>
          </p:cNvSpPr>
          <p:nvPr>
            <p:ph type="title" hasCustomPrompt="1"/>
          </p:nvPr>
        </p:nvSpPr>
        <p:spPr>
          <a:xfrm>
            <a:off x="667802" y="2966177"/>
            <a:ext cx="10515600" cy="1054519"/>
          </a:xfrm>
        </p:spPr>
        <p:txBody>
          <a:bodyPr anchor="b"/>
          <a:lstStyle>
            <a:lvl1pPr algn="ctr">
              <a:defRPr sz="6000">
                <a:solidFill>
                  <a:schemeClr val="accent1">
                    <a:lumMod val="75000"/>
                  </a:schemeClr>
                </a:solidFill>
              </a:defRPr>
            </a:lvl1pPr>
          </a:lstStyle>
          <a:p>
            <a:r>
              <a:rPr lang="en-US" dirty="0"/>
              <a:t>Click To Edits Master Title Style</a:t>
            </a:r>
          </a:p>
        </p:txBody>
      </p:sp>
      <p:sp>
        <p:nvSpPr>
          <p:cNvPr id="7" name="Rectangle 6"/>
          <p:cNvSpPr/>
          <p:nvPr/>
        </p:nvSpPr>
        <p:spPr>
          <a:xfrm>
            <a:off x="0" y="4771558"/>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058487"/>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927A9A1E-CB84-47BD-B0FB-4D9CC2D16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501" y="6098291"/>
            <a:ext cx="795004" cy="544578"/>
          </a:xfrm>
          <a:prstGeom prst="rect">
            <a:avLst/>
          </a:prstGeom>
        </p:spPr>
      </p:pic>
      <p:pic>
        <p:nvPicPr>
          <p:cNvPr id="10" name="Picture 9">
            <a:extLst>
              <a:ext uri="{FF2B5EF4-FFF2-40B4-BE49-F238E27FC236}">
                <a16:creationId xmlns:a16="http://schemas.microsoft.com/office/drawing/2014/main" id="{D61F2E78-A402-4F0E-A66D-A5FAAABC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41" y="6147904"/>
            <a:ext cx="1383317" cy="445351"/>
          </a:xfrm>
          <a:prstGeom prst="rect">
            <a:avLst/>
          </a:prstGeom>
        </p:spPr>
      </p:pic>
    </p:spTree>
    <p:extLst>
      <p:ext uri="{BB962C8B-B14F-4D97-AF65-F5344CB8AC3E}">
        <p14:creationId xmlns:p14="http://schemas.microsoft.com/office/powerpoint/2010/main" val="152051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2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96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368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9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atin typeface="Coolvetica Rg" panose="020B06030306020200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6F8125C8-514F-4E13-8157-E8298EB6EBF7}"/>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40942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5499" y="2541483"/>
            <a:ext cx="9766415" cy="701731"/>
          </a:xfrm>
          <a:prstGeom prst="rect">
            <a:avLst/>
          </a:prstGeom>
        </p:spPr>
        <p:txBody>
          <a:bodyPr>
            <a:spAutoFit/>
          </a:bodyPr>
          <a:lstStyle>
            <a:lvl1pPr marL="0" marR="0" indent="0" algn="l" defTabSz="914332" rtl="0" eaLnBrk="1" fontAlgn="auto" latinLnBrk="0" hangingPunct="1">
              <a:lnSpc>
                <a:spcPct val="90000"/>
              </a:lnSpc>
              <a:spcBef>
                <a:spcPct val="0"/>
              </a:spcBef>
              <a:spcAft>
                <a:spcPts val="0"/>
              </a:spcAft>
              <a:buClrTx/>
              <a:buSzTx/>
              <a:buFontTx/>
              <a:buNone/>
              <a:tabLst/>
              <a:defRPr sz="4400" b="1">
                <a:solidFill>
                  <a:schemeClr val="accent1"/>
                </a:solidFill>
              </a:defRPr>
            </a:lvl1pPr>
          </a:lstStyle>
          <a:p>
            <a:r>
              <a:rPr lang="en-US" dirty="0">
                <a:solidFill>
                  <a:schemeClr val="accent1"/>
                </a:solidFill>
              </a:rPr>
              <a:t>Master title slide style</a:t>
            </a:r>
          </a:p>
        </p:txBody>
      </p:sp>
      <p:sp>
        <p:nvSpPr>
          <p:cNvPr id="8" name="Text Placeholder 7"/>
          <p:cNvSpPr>
            <a:spLocks noGrp="1"/>
          </p:cNvSpPr>
          <p:nvPr>
            <p:ph type="body" sz="quarter" idx="10" hasCustomPrompt="1"/>
          </p:nvPr>
        </p:nvSpPr>
        <p:spPr>
          <a:xfrm>
            <a:off x="1195499" y="3867046"/>
            <a:ext cx="7591054" cy="424732"/>
          </a:xfrm>
          <a:prstGeom prst="rect">
            <a:avLst/>
          </a:prstGeom>
        </p:spPr>
        <p:txBody>
          <a:bodyPr wrap="square">
            <a:spAutoFit/>
          </a:bodyPr>
          <a:lstStyle>
            <a:lvl1pPr marL="0" indent="0">
              <a:buNone/>
              <a:defRPr sz="2400"/>
            </a:lvl1pPr>
          </a:lstStyle>
          <a:p>
            <a:pPr lvl="0"/>
            <a:r>
              <a:rPr lang="en-US" dirty="0"/>
              <a:t>Presenter Name</a:t>
            </a:r>
          </a:p>
        </p:txBody>
      </p:sp>
      <p:sp>
        <p:nvSpPr>
          <p:cNvPr id="9" name="Text Placeholder 7"/>
          <p:cNvSpPr>
            <a:spLocks noGrp="1"/>
          </p:cNvSpPr>
          <p:nvPr>
            <p:ph type="body" sz="quarter" idx="11" hasCustomPrompt="1"/>
          </p:nvPr>
        </p:nvSpPr>
        <p:spPr>
          <a:xfrm>
            <a:off x="1195499" y="4291778"/>
            <a:ext cx="7591054" cy="341632"/>
          </a:xfrm>
          <a:prstGeom prst="rect">
            <a:avLst/>
          </a:prstGeom>
        </p:spPr>
        <p:txBody>
          <a:bodyPr wrap="square">
            <a:spAutoFit/>
          </a:bodyPr>
          <a:lstStyle>
            <a:lvl1pPr marL="0" indent="0">
              <a:buNone/>
              <a:defRPr sz="1800"/>
            </a:lvl1pPr>
          </a:lstStyle>
          <a:p>
            <a:pPr lvl="0"/>
            <a:r>
              <a:rPr lang="en-US" dirty="0"/>
              <a:t>Presenter Title </a:t>
            </a:r>
          </a:p>
        </p:txBody>
      </p:sp>
      <p:sp>
        <p:nvSpPr>
          <p:cNvPr id="10" name="Text Placeholder 7"/>
          <p:cNvSpPr>
            <a:spLocks noGrp="1"/>
          </p:cNvSpPr>
          <p:nvPr>
            <p:ph type="body" sz="quarter" idx="12" hasCustomPrompt="1"/>
          </p:nvPr>
        </p:nvSpPr>
        <p:spPr>
          <a:xfrm>
            <a:off x="1195499" y="4906377"/>
            <a:ext cx="5155425" cy="341632"/>
          </a:xfrm>
          <a:prstGeom prst="rect">
            <a:avLst/>
          </a:prstGeom>
        </p:spPr>
        <p:txBody>
          <a:bodyPr wrap="square">
            <a:spAutoFit/>
          </a:bodyPr>
          <a:lstStyle>
            <a:lvl1pPr marL="0" indent="0">
              <a:buNone/>
              <a:defRPr sz="1800"/>
            </a:lvl1pPr>
          </a:lstStyle>
          <a:p>
            <a:pPr lvl="0"/>
            <a:r>
              <a:rPr lang="en-US" dirty="0"/>
              <a:t>Date</a:t>
            </a:r>
          </a:p>
        </p:txBody>
      </p:sp>
      <p:sp>
        <p:nvSpPr>
          <p:cNvPr id="11" name="Text Placeholder 7"/>
          <p:cNvSpPr>
            <a:spLocks noGrp="1"/>
          </p:cNvSpPr>
          <p:nvPr>
            <p:ph type="body" sz="quarter" idx="13" hasCustomPrompt="1"/>
          </p:nvPr>
        </p:nvSpPr>
        <p:spPr>
          <a:xfrm>
            <a:off x="1195498" y="5248009"/>
            <a:ext cx="5155425" cy="341632"/>
          </a:xfrm>
          <a:prstGeom prst="rect">
            <a:avLst/>
          </a:prstGeom>
        </p:spPr>
        <p:txBody>
          <a:bodyPr wrap="square">
            <a:spAutoFit/>
          </a:bodyPr>
          <a:lstStyle>
            <a:lvl1pPr marL="0" indent="0">
              <a:buNone/>
              <a:defRPr sz="1800"/>
            </a:lvl1pPr>
          </a:lstStyle>
          <a:p>
            <a:pPr lvl="0"/>
            <a:r>
              <a:rPr lang="en-US" dirty="0"/>
              <a:t>Event Title</a:t>
            </a:r>
          </a:p>
        </p:txBody>
      </p:sp>
    </p:spTree>
    <p:extLst>
      <p:ext uri="{BB962C8B-B14F-4D97-AF65-F5344CB8AC3E}">
        <p14:creationId xmlns:p14="http://schemas.microsoft.com/office/powerpoint/2010/main" val="244739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508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53215" y="230980"/>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B98D3D13-4300-4B89-8F47-FB843402AF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07127" y="6178876"/>
            <a:ext cx="795004" cy="544578"/>
          </a:xfrm>
          <a:prstGeom prst="rect">
            <a:avLst/>
          </a:prstGeom>
        </p:spPr>
      </p:pic>
      <p:pic>
        <p:nvPicPr>
          <p:cNvPr id="8" name="Picture 7">
            <a:extLst>
              <a:ext uri="{FF2B5EF4-FFF2-40B4-BE49-F238E27FC236}">
                <a16:creationId xmlns:a16="http://schemas.microsoft.com/office/drawing/2014/main" id="{47E2DBE0-3BB6-4879-82D9-27B614EDE1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9867" y="6228489"/>
            <a:ext cx="1383317" cy="445351"/>
          </a:xfrm>
          <a:prstGeom prst="rect">
            <a:avLst/>
          </a:prstGeom>
        </p:spPr>
      </p:pic>
      <p:sp>
        <p:nvSpPr>
          <p:cNvPr id="12" name="Oval 11">
            <a:extLst>
              <a:ext uri="{FF2B5EF4-FFF2-40B4-BE49-F238E27FC236}">
                <a16:creationId xmlns:a16="http://schemas.microsoft.com/office/drawing/2014/main" id="{18AB62B0-6085-4A57-BDAA-A9555CC6FB11}"/>
              </a:ext>
            </a:extLst>
          </p:cNvPr>
          <p:cNvSpPr/>
          <p:nvPr/>
        </p:nvSpPr>
        <p:spPr>
          <a:xfrm>
            <a:off x="53215" y="230980"/>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247621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nationwide.com/lc/resources/farm-and-agribusiness/articles/farm-equipment-inventory"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ifferencebetween.net/business/difference-between-inventory-management-and-inventory-control/" TargetMode="External"/><Relationship Id="rId5" Type="http://schemas.openxmlformats.org/officeDocument/2006/relationships/hyperlink" Target="https://www.lsuagcenter.com/~/media/system/0/8/3/d/083d009ad4cc4c89d602b65a65e288e0/pub1849farminventorybook.pdf" TargetMode="External"/><Relationship Id="rId4" Type="http://schemas.openxmlformats.org/officeDocument/2006/relationships/hyperlink" Target="https://williamstaxandbookkeeping.com/files/2016/12/Farm-Inventory-and-Accounting-Method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0F3A-F766-4409-A4F4-95628FAB917F}"/>
              </a:ext>
            </a:extLst>
          </p:cNvPr>
          <p:cNvSpPr>
            <a:spLocks noGrp="1"/>
          </p:cNvSpPr>
          <p:nvPr>
            <p:ph type="ctrTitle"/>
          </p:nvPr>
        </p:nvSpPr>
        <p:spPr>
          <a:xfrm>
            <a:off x="196850" y="1091160"/>
            <a:ext cx="11798300" cy="1011633"/>
          </a:xfrm>
        </p:spPr>
        <p:txBody>
          <a:bodyPr/>
          <a:lstStyle/>
          <a:p>
            <a:r>
              <a:rPr lang="en-US" sz="6600" dirty="0"/>
              <a:t>Farm Inventory</a:t>
            </a:r>
          </a:p>
        </p:txBody>
      </p:sp>
      <p:pic>
        <p:nvPicPr>
          <p:cNvPr id="7" name="Picture 6" descr="Text&#10;&#10;Description automatically generated">
            <a:extLst>
              <a:ext uri="{FF2B5EF4-FFF2-40B4-BE49-F238E27FC236}">
                <a16:creationId xmlns:a16="http://schemas.microsoft.com/office/drawing/2014/main" id="{3C7F5CAA-742F-4480-803A-874A95001D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530" y="5952306"/>
            <a:ext cx="2101133" cy="905694"/>
          </a:xfrm>
          <a:prstGeom prst="rect">
            <a:avLst/>
          </a:prstGeom>
        </p:spPr>
      </p:pic>
    </p:spTree>
    <p:extLst>
      <p:ext uri="{BB962C8B-B14F-4D97-AF65-F5344CB8AC3E}">
        <p14:creationId xmlns:p14="http://schemas.microsoft.com/office/powerpoint/2010/main" val="1939847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80C28E4-C1F2-40F2-8455-A744158E6B31}"/>
              </a:ext>
            </a:extLst>
          </p:cNvPr>
          <p:cNvSpPr>
            <a:spLocks noGrp="1" noChangeArrowheads="1"/>
          </p:cNvSpPr>
          <p:nvPr>
            <p:ph type="title"/>
          </p:nvPr>
        </p:nvSpPr>
        <p:spPr>
          <a:xfrm>
            <a:off x="706312" y="673702"/>
            <a:ext cx="7271769" cy="874527"/>
          </a:xfrm>
        </p:spPr>
        <p:txBody>
          <a:bodyPr>
            <a:normAutofit/>
          </a:bodyPr>
          <a:lstStyle/>
          <a:p>
            <a:r>
              <a:rPr lang="en-US" altLang="en-US" dirty="0"/>
              <a:t>Advantages of  Inventory</a:t>
            </a:r>
          </a:p>
        </p:txBody>
      </p:sp>
      <p:sp>
        <p:nvSpPr>
          <p:cNvPr id="21507" name="Content Placeholder 2">
            <a:extLst>
              <a:ext uri="{FF2B5EF4-FFF2-40B4-BE49-F238E27FC236}">
                <a16:creationId xmlns:a16="http://schemas.microsoft.com/office/drawing/2014/main" id="{67FAB384-001E-48F3-BC5D-32227C47E53C}"/>
              </a:ext>
            </a:extLst>
          </p:cNvPr>
          <p:cNvSpPr>
            <a:spLocks noGrp="1" noChangeArrowheads="1"/>
          </p:cNvSpPr>
          <p:nvPr>
            <p:ph idx="1"/>
          </p:nvPr>
        </p:nvSpPr>
        <p:spPr>
          <a:xfrm>
            <a:off x="341669" y="2108055"/>
            <a:ext cx="9643995" cy="3864663"/>
          </a:xfrm>
        </p:spPr>
        <p:txBody>
          <a:bodyPr>
            <a:normAutofit fontScale="92500"/>
          </a:bodyPr>
          <a:lstStyle/>
          <a:p>
            <a:pPr lvl="1">
              <a:lnSpc>
                <a:spcPct val="150000"/>
              </a:lnSpc>
              <a:spcBef>
                <a:spcPct val="0"/>
              </a:spcBef>
            </a:pPr>
            <a:r>
              <a:rPr lang="en-US" altLang="en-US" sz="2533" dirty="0">
                <a:latin typeface="+mn-lt"/>
              </a:rPr>
              <a:t>Ensuring that the farm business does not spend money on unnecessary product orders</a:t>
            </a:r>
          </a:p>
          <a:p>
            <a:pPr lvl="1">
              <a:lnSpc>
                <a:spcPct val="150000"/>
              </a:lnSpc>
              <a:spcBef>
                <a:spcPct val="0"/>
              </a:spcBef>
            </a:pPr>
            <a:r>
              <a:rPr lang="en-US" altLang="en-US" sz="2533" dirty="0">
                <a:latin typeface="+mn-lt"/>
              </a:rPr>
              <a:t>Tracking which products are selling and which are not</a:t>
            </a:r>
          </a:p>
          <a:p>
            <a:pPr lvl="1">
              <a:lnSpc>
                <a:spcPct val="150000"/>
              </a:lnSpc>
              <a:spcBef>
                <a:spcPct val="0"/>
              </a:spcBef>
            </a:pPr>
            <a:r>
              <a:rPr lang="en-US" altLang="en-US" sz="2533" dirty="0">
                <a:latin typeface="+mn-lt"/>
              </a:rPr>
              <a:t>Determine if equipment may need to be repaired</a:t>
            </a:r>
          </a:p>
          <a:p>
            <a:pPr lvl="1">
              <a:lnSpc>
                <a:spcPct val="150000"/>
              </a:lnSpc>
              <a:spcBef>
                <a:spcPct val="0"/>
              </a:spcBef>
            </a:pPr>
            <a:r>
              <a:rPr lang="en-US" altLang="en-US" sz="2533" dirty="0">
                <a:latin typeface="+mn-lt"/>
              </a:rPr>
              <a:t>Ensure that existing equipment is adequately covered when insurance policy renews</a:t>
            </a:r>
          </a:p>
          <a:p>
            <a:pPr lvl="1">
              <a:lnSpc>
                <a:spcPct val="150000"/>
              </a:lnSpc>
              <a:spcBef>
                <a:spcPct val="0"/>
              </a:spcBef>
            </a:pPr>
            <a:r>
              <a:rPr lang="en-US" altLang="en-US" sz="2533" dirty="0">
                <a:latin typeface="+mn-lt"/>
              </a:rPr>
              <a:t>Add new equipment to insurance policy when it renews</a:t>
            </a:r>
          </a:p>
          <a:p>
            <a:pPr lvl="1">
              <a:spcBef>
                <a:spcPct val="0"/>
              </a:spcBef>
            </a:pPr>
            <a:endParaRPr lang="en-US" altLang="en-US" sz="2814" dirty="0">
              <a:latin typeface="+mn-lt"/>
            </a:endParaRPr>
          </a:p>
        </p:txBody>
      </p:sp>
      <p:pic>
        <p:nvPicPr>
          <p:cNvPr id="3" name="Graphic 2" descr="Thumbs up sign">
            <a:extLst>
              <a:ext uri="{FF2B5EF4-FFF2-40B4-BE49-F238E27FC236}">
                <a16:creationId xmlns:a16="http://schemas.microsoft.com/office/drawing/2014/main" id="{0C5A4282-75C2-4AAF-BE79-C138EF001A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8501" y="399986"/>
            <a:ext cx="2198045" cy="2198045"/>
          </a:xfrm>
          <a:prstGeom prst="rect">
            <a:avLst/>
          </a:prstGeom>
        </p:spPr>
      </p:pic>
      <p:pic>
        <p:nvPicPr>
          <p:cNvPr id="8" name="Picture 7" descr="Text&#10;&#10;Description automatically generated">
            <a:extLst>
              <a:ext uri="{FF2B5EF4-FFF2-40B4-BE49-F238E27FC236}">
                <a16:creationId xmlns:a16="http://schemas.microsoft.com/office/drawing/2014/main" id="{B77ADD0A-9AF1-4FD0-91B7-BEDD076F99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pic>
        <p:nvPicPr>
          <p:cNvPr id="7" name="Graphic 6" descr="Thumbs up sign">
            <a:extLst>
              <a:ext uri="{FF2B5EF4-FFF2-40B4-BE49-F238E27FC236}">
                <a16:creationId xmlns:a16="http://schemas.microsoft.com/office/drawing/2014/main" id="{02711386-F69D-475B-8007-032095FABC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73340" y="288082"/>
            <a:ext cx="2198045" cy="21980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DA3A-E080-4507-8BFE-D58ADC3E4994}"/>
              </a:ext>
            </a:extLst>
          </p:cNvPr>
          <p:cNvSpPr>
            <a:spLocks noGrp="1"/>
          </p:cNvSpPr>
          <p:nvPr>
            <p:ph type="title"/>
          </p:nvPr>
        </p:nvSpPr>
        <p:spPr/>
        <p:txBody>
          <a:bodyPr/>
          <a:lstStyle/>
          <a:p>
            <a:pPr>
              <a:defRPr/>
            </a:pPr>
            <a:r>
              <a:rPr lang="en-US" kern="1200" dirty="0"/>
              <a:t>Filing an Insurance Claim</a:t>
            </a:r>
            <a:endParaRPr lang="en-US" dirty="0"/>
          </a:p>
        </p:txBody>
      </p:sp>
      <p:sp>
        <p:nvSpPr>
          <p:cNvPr id="3" name="Content Placeholder 2">
            <a:extLst>
              <a:ext uri="{FF2B5EF4-FFF2-40B4-BE49-F238E27FC236}">
                <a16:creationId xmlns:a16="http://schemas.microsoft.com/office/drawing/2014/main" id="{D68586FC-392E-4E37-A205-00F6164B6E2B}"/>
              </a:ext>
            </a:extLst>
          </p:cNvPr>
          <p:cNvSpPr>
            <a:spLocks noGrp="1"/>
          </p:cNvSpPr>
          <p:nvPr>
            <p:ph idx="1"/>
          </p:nvPr>
        </p:nvSpPr>
        <p:spPr>
          <a:xfrm>
            <a:off x="838200" y="2123991"/>
            <a:ext cx="6736773" cy="3582559"/>
          </a:xfrm>
        </p:spPr>
        <p:txBody>
          <a:bodyPr/>
          <a:lstStyle/>
          <a:p>
            <a:pPr marL="0" indent="0">
              <a:buNone/>
              <a:defRPr/>
            </a:pPr>
            <a:r>
              <a:rPr lang="en-US" kern="1200" dirty="0">
                <a:solidFill>
                  <a:schemeClr val="tx1"/>
                </a:solidFill>
                <a:latin typeface="+mn-lt"/>
              </a:rPr>
              <a:t>Conduct an equipment inventory so you have a detailed record of each tool, including:</a:t>
            </a:r>
          </a:p>
          <a:p>
            <a:pPr lvl="1">
              <a:lnSpc>
                <a:spcPct val="150000"/>
              </a:lnSpc>
              <a:spcBef>
                <a:spcPts val="0"/>
              </a:spcBef>
              <a:defRPr/>
            </a:pPr>
            <a:r>
              <a:rPr lang="en-US" kern="1200" dirty="0">
                <a:solidFill>
                  <a:schemeClr val="tx1"/>
                </a:solidFill>
                <a:latin typeface="+mn-lt"/>
              </a:rPr>
              <a:t>Purchase date and receipts</a:t>
            </a:r>
          </a:p>
          <a:p>
            <a:pPr lvl="1">
              <a:lnSpc>
                <a:spcPct val="150000"/>
              </a:lnSpc>
              <a:spcBef>
                <a:spcPts val="0"/>
              </a:spcBef>
              <a:defRPr/>
            </a:pPr>
            <a:r>
              <a:rPr lang="en-US" kern="1200" dirty="0">
                <a:solidFill>
                  <a:schemeClr val="tx1"/>
                </a:solidFill>
                <a:latin typeface="+mn-lt"/>
              </a:rPr>
              <a:t>Estimated replacement value  </a:t>
            </a:r>
          </a:p>
          <a:p>
            <a:pPr lvl="1">
              <a:lnSpc>
                <a:spcPct val="150000"/>
              </a:lnSpc>
              <a:spcBef>
                <a:spcPts val="0"/>
              </a:spcBef>
              <a:defRPr/>
            </a:pPr>
            <a:r>
              <a:rPr lang="en-US" kern="1200" dirty="0">
                <a:solidFill>
                  <a:schemeClr val="tx1"/>
                </a:solidFill>
                <a:latin typeface="+mn-lt"/>
              </a:rPr>
              <a:t>Serial or ID number</a:t>
            </a:r>
          </a:p>
          <a:p>
            <a:pPr lvl="1">
              <a:lnSpc>
                <a:spcPct val="150000"/>
              </a:lnSpc>
              <a:spcBef>
                <a:spcPts val="0"/>
              </a:spcBef>
              <a:defRPr/>
            </a:pPr>
            <a:r>
              <a:rPr lang="en-US" kern="1200" dirty="0">
                <a:solidFill>
                  <a:schemeClr val="tx1"/>
                </a:solidFill>
                <a:latin typeface="+mn-lt"/>
              </a:rPr>
              <a:t>Model number, brand, and year</a:t>
            </a:r>
          </a:p>
          <a:p>
            <a:pPr>
              <a:buFont typeface="Times" pitchFamily="84" charset="0"/>
              <a:buChar char="•"/>
              <a:defRPr/>
            </a:pPr>
            <a:endParaRPr lang="en-US" dirty="0">
              <a:latin typeface="+mn-lt"/>
            </a:endParaRPr>
          </a:p>
        </p:txBody>
      </p:sp>
      <p:pic>
        <p:nvPicPr>
          <p:cNvPr id="5" name="Picture 4">
            <a:extLst>
              <a:ext uri="{FF2B5EF4-FFF2-40B4-BE49-F238E27FC236}">
                <a16:creationId xmlns:a16="http://schemas.microsoft.com/office/drawing/2014/main" id="{6946C274-296C-43D8-9F47-C1F651133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266" y="2543061"/>
            <a:ext cx="4108356" cy="2311115"/>
          </a:xfrm>
          <a:prstGeom prst="rect">
            <a:avLst/>
          </a:prstGeom>
          <a:ln>
            <a:noFill/>
          </a:ln>
          <a:effectLst>
            <a:outerShdw blurRad="292100" dist="139700" dir="2700000" algn="tl" rotWithShape="0">
              <a:srgbClr val="333333">
                <a:alpha val="65000"/>
              </a:srgbClr>
            </a:outerShdw>
          </a:effectLst>
        </p:spPr>
      </p:pic>
      <p:pic>
        <p:nvPicPr>
          <p:cNvPr id="6" name="Picture 5" descr="Text&#10;&#10;Description automatically generated">
            <a:extLst>
              <a:ext uri="{FF2B5EF4-FFF2-40B4-BE49-F238E27FC236}">
                <a16:creationId xmlns:a16="http://schemas.microsoft.com/office/drawing/2014/main" id="{117B60FF-7DFD-4DED-B1AB-817F65281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122CF2C-1C8C-44E0-8A85-B91C5A40FCCF}"/>
              </a:ext>
            </a:extLst>
          </p:cNvPr>
          <p:cNvSpPr>
            <a:spLocks noGrp="1" noChangeArrowheads="1"/>
          </p:cNvSpPr>
          <p:nvPr>
            <p:ph type="title"/>
          </p:nvPr>
        </p:nvSpPr>
        <p:spPr>
          <a:xfrm>
            <a:off x="900881" y="731703"/>
            <a:ext cx="8250937" cy="903449"/>
          </a:xfrm>
        </p:spPr>
        <p:txBody>
          <a:bodyPr>
            <a:normAutofit/>
          </a:bodyPr>
          <a:lstStyle/>
          <a:p>
            <a:r>
              <a:rPr lang="en-US" altLang="en-US" sz="3600" dirty="0">
                <a:solidFill>
                  <a:schemeClr val="accent1"/>
                </a:solidFill>
              </a:rPr>
              <a:t>Disadvantages of Farm Inventory </a:t>
            </a:r>
          </a:p>
        </p:txBody>
      </p:sp>
      <p:sp>
        <p:nvSpPr>
          <p:cNvPr id="25603" name="Content Placeholder 2">
            <a:extLst>
              <a:ext uri="{FF2B5EF4-FFF2-40B4-BE49-F238E27FC236}">
                <a16:creationId xmlns:a16="http://schemas.microsoft.com/office/drawing/2014/main" id="{6DBB1527-96B2-4BB4-ABDD-1DC7787A93C2}"/>
              </a:ext>
            </a:extLst>
          </p:cNvPr>
          <p:cNvSpPr>
            <a:spLocks noGrp="1" noChangeArrowheads="1"/>
          </p:cNvSpPr>
          <p:nvPr>
            <p:ph idx="1"/>
          </p:nvPr>
        </p:nvSpPr>
        <p:spPr>
          <a:xfrm>
            <a:off x="536578" y="2372038"/>
            <a:ext cx="10667813" cy="2677944"/>
          </a:xfrm>
        </p:spPr>
        <p:txBody>
          <a:bodyPr/>
          <a:lstStyle/>
          <a:p>
            <a:pPr lvl="1">
              <a:lnSpc>
                <a:spcPct val="150000"/>
              </a:lnSpc>
              <a:spcBef>
                <a:spcPct val="0"/>
              </a:spcBef>
            </a:pPr>
            <a:r>
              <a:rPr lang="en-US" altLang="en-US" sz="3096" dirty="0"/>
              <a:t>Time consuming</a:t>
            </a:r>
          </a:p>
          <a:p>
            <a:pPr lvl="1">
              <a:lnSpc>
                <a:spcPct val="150000"/>
              </a:lnSpc>
              <a:spcBef>
                <a:spcPct val="0"/>
              </a:spcBef>
            </a:pPr>
            <a:endParaRPr lang="en-US" altLang="en-US" sz="3096" dirty="0"/>
          </a:p>
          <a:p>
            <a:pPr lvl="1">
              <a:spcBef>
                <a:spcPct val="0"/>
              </a:spcBef>
            </a:pPr>
            <a:r>
              <a:rPr lang="en-US" altLang="en-US" sz="3096" dirty="0"/>
              <a:t>Small business with limited products may not need an inventory system</a:t>
            </a:r>
          </a:p>
          <a:p>
            <a:endParaRPr lang="en-US" altLang="en-US" dirty="0"/>
          </a:p>
        </p:txBody>
      </p:sp>
      <p:pic>
        <p:nvPicPr>
          <p:cNvPr id="5" name="Graphic 4" descr="Thumbs up sign">
            <a:extLst>
              <a:ext uri="{FF2B5EF4-FFF2-40B4-BE49-F238E27FC236}">
                <a16:creationId xmlns:a16="http://schemas.microsoft.com/office/drawing/2014/main" id="{FC18A2E8-3759-45D5-A621-BF92EF081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400435" y="507207"/>
            <a:ext cx="2198045" cy="2198045"/>
          </a:xfrm>
          <a:prstGeom prst="rect">
            <a:avLst/>
          </a:prstGeom>
        </p:spPr>
      </p:pic>
      <p:pic>
        <p:nvPicPr>
          <p:cNvPr id="7" name="Picture 6" descr="Text&#10;&#10;Description automatically generated">
            <a:extLst>
              <a:ext uri="{FF2B5EF4-FFF2-40B4-BE49-F238E27FC236}">
                <a16:creationId xmlns:a16="http://schemas.microsoft.com/office/drawing/2014/main" id="{238BB949-037D-468A-9E23-BA62B12B9E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pic>
        <p:nvPicPr>
          <p:cNvPr id="6" name="Graphic 5" descr="Thumbs up sign">
            <a:extLst>
              <a:ext uri="{FF2B5EF4-FFF2-40B4-BE49-F238E27FC236}">
                <a16:creationId xmlns:a16="http://schemas.microsoft.com/office/drawing/2014/main" id="{D1CB5F7F-BCB3-4880-89B3-9A9724B241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9254963" y="499726"/>
            <a:ext cx="2198045" cy="219804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8FA08F-71FF-4D32-9944-D32F8262CF8E}"/>
              </a:ext>
            </a:extLst>
          </p:cNvPr>
          <p:cNvSpPr/>
          <p:nvPr/>
        </p:nvSpPr>
        <p:spPr>
          <a:xfrm>
            <a:off x="841247" y="542836"/>
            <a:ext cx="9580835" cy="1077218"/>
          </a:xfrm>
          <a:prstGeom prst="rect">
            <a:avLst/>
          </a:prstGeom>
        </p:spPr>
        <p:txBody>
          <a:bodyPr wrap="square">
            <a:spAutoFit/>
          </a:bodyPr>
          <a:lstStyle/>
          <a:p>
            <a:pPr>
              <a:buFont typeface="Times" pitchFamily="84" charset="0"/>
              <a:buNone/>
              <a:defRPr/>
            </a:pPr>
            <a:r>
              <a:rPr lang="en-US" sz="3200" b="1" dirty="0">
                <a:solidFill>
                  <a:schemeClr val="accent1"/>
                </a:solidFill>
                <a:latin typeface="+mj-lt"/>
              </a:rPr>
              <a:t>What are the Disadvantages of Holding Too Much Inventory?</a:t>
            </a:r>
          </a:p>
        </p:txBody>
      </p:sp>
      <p:sp>
        <p:nvSpPr>
          <p:cNvPr id="7" name="Arrow: Down 6">
            <a:extLst>
              <a:ext uri="{FF2B5EF4-FFF2-40B4-BE49-F238E27FC236}">
                <a16:creationId xmlns:a16="http://schemas.microsoft.com/office/drawing/2014/main" id="{D7A8688A-9170-493A-911A-C1B6397059A9}"/>
              </a:ext>
            </a:extLst>
          </p:cNvPr>
          <p:cNvSpPr/>
          <p:nvPr/>
        </p:nvSpPr>
        <p:spPr bwMode="auto">
          <a:xfrm>
            <a:off x="2986571" y="1876520"/>
            <a:ext cx="6272469" cy="4822742"/>
          </a:xfrm>
          <a:prstGeom prst="downArrow">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marL="241264" indent="-241264" algn="ctr" defTabSz="643372" eaLnBrk="0" fontAlgn="base" hangingPunct="0">
              <a:spcBef>
                <a:spcPct val="0"/>
              </a:spcBef>
              <a:spcAft>
                <a:spcPct val="0"/>
              </a:spcAft>
              <a:buFont typeface="Arial" panose="020B0604020202020204" pitchFamily="34" charset="0"/>
              <a:buChar char="•"/>
            </a:pPr>
            <a:endParaRPr lang="en-US" sz="2814" dirty="0">
              <a:latin typeface="Baskerville Old Face" panose="02020602080505020303" pitchFamily="18" charset="0"/>
              <a:ea typeface="ＭＳ Ｐゴシック" pitchFamily="84" charset="-128"/>
            </a:endParaRPr>
          </a:p>
        </p:txBody>
      </p:sp>
      <p:sp>
        <p:nvSpPr>
          <p:cNvPr id="4" name="Arrow: Down 3">
            <a:extLst>
              <a:ext uri="{FF2B5EF4-FFF2-40B4-BE49-F238E27FC236}">
                <a16:creationId xmlns:a16="http://schemas.microsoft.com/office/drawing/2014/main" id="{9EFBA569-A793-4994-965C-75888B02FF52}"/>
              </a:ext>
            </a:extLst>
          </p:cNvPr>
          <p:cNvSpPr/>
          <p:nvPr/>
        </p:nvSpPr>
        <p:spPr bwMode="auto">
          <a:xfrm>
            <a:off x="2879349" y="1847481"/>
            <a:ext cx="6272469" cy="4822742"/>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marL="241264" indent="-241264" algn="ctr" defTabSz="643372" eaLnBrk="0" fontAlgn="base" hangingPunct="0">
              <a:spcBef>
                <a:spcPct val="0"/>
              </a:spcBef>
              <a:spcAft>
                <a:spcPct val="0"/>
              </a:spcAft>
              <a:buFont typeface="Arial" panose="020B0604020202020204" pitchFamily="34" charset="0"/>
              <a:buChar char="•"/>
            </a:pPr>
            <a:endParaRPr lang="en-US" sz="2814" dirty="0">
              <a:latin typeface="Avenir LT Std 45 Book" panose="020B0502020203020204" pitchFamily="34" charset="0"/>
              <a:ea typeface="ＭＳ Ｐゴシック" pitchFamily="84" charset="-128"/>
            </a:endParaRPr>
          </a:p>
          <a:p>
            <a:pPr marL="241264" indent="-241264" algn="ctr" defTabSz="643372" eaLnBrk="0" fontAlgn="base" hangingPunct="0">
              <a:spcBef>
                <a:spcPct val="0"/>
              </a:spcBef>
              <a:spcAft>
                <a:spcPct val="0"/>
              </a:spcAft>
              <a:buFont typeface="Arial" panose="020B0604020202020204" pitchFamily="34" charset="0"/>
              <a:buChar char="•"/>
            </a:pPr>
            <a:r>
              <a:rPr lang="en-US" sz="2814" dirty="0">
                <a:latin typeface="Avenir LT Std 45 Book" panose="020B0502020203020204" pitchFamily="34" charset="0"/>
                <a:ea typeface="ＭＳ Ｐゴシック" pitchFamily="84" charset="-128"/>
              </a:rPr>
              <a:t>Ties up the funds of the operation</a:t>
            </a:r>
          </a:p>
          <a:p>
            <a:pPr marL="241264" indent="-241264" algn="ctr" defTabSz="643372" eaLnBrk="0" fontAlgn="base" hangingPunct="0">
              <a:spcBef>
                <a:spcPct val="0"/>
              </a:spcBef>
              <a:spcAft>
                <a:spcPct val="0"/>
              </a:spcAft>
              <a:buFont typeface="Arial" panose="020B0604020202020204" pitchFamily="34" charset="0"/>
              <a:buChar char="•"/>
            </a:pPr>
            <a:endParaRPr lang="en-US" sz="2814" dirty="0">
              <a:latin typeface="Avenir LT Std 45 Book" panose="020B0502020203020204" pitchFamily="34" charset="0"/>
              <a:ea typeface="ＭＳ Ｐゴシック" pitchFamily="84" charset="-128"/>
            </a:endParaRPr>
          </a:p>
          <a:p>
            <a:pPr marL="241264" indent="-241264" algn="ctr" defTabSz="643372" eaLnBrk="0" fontAlgn="base" hangingPunct="0">
              <a:spcBef>
                <a:spcPct val="0"/>
              </a:spcBef>
              <a:spcAft>
                <a:spcPct val="0"/>
              </a:spcAft>
              <a:buFont typeface="Arial" panose="020B0604020202020204" pitchFamily="34" charset="0"/>
              <a:buChar char="•"/>
            </a:pPr>
            <a:r>
              <a:rPr lang="en-US" sz="2814" dirty="0">
                <a:latin typeface="Avenir LT Std 45 Book" panose="020B0502020203020204" pitchFamily="34" charset="0"/>
                <a:ea typeface="ＭＳ Ｐゴシック" pitchFamily="84" charset="-128"/>
              </a:rPr>
              <a:t>Prohibits those funds from being used elsewhere in the farm operation </a:t>
            </a:r>
          </a:p>
        </p:txBody>
      </p:sp>
      <p:pic>
        <p:nvPicPr>
          <p:cNvPr id="6" name="Picture 5" descr="Text&#10;&#10;Description automatically generated">
            <a:extLst>
              <a:ext uri="{FF2B5EF4-FFF2-40B4-BE49-F238E27FC236}">
                <a16:creationId xmlns:a16="http://schemas.microsoft.com/office/drawing/2014/main" id="{46E06C00-D626-4D7F-B783-0AFEDCDB3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3FE918D-7BB8-4500-879A-01D7A554C936}"/>
              </a:ext>
            </a:extLst>
          </p:cNvPr>
          <p:cNvSpPr>
            <a:spLocks noGrp="1" noChangeArrowheads="1"/>
          </p:cNvSpPr>
          <p:nvPr>
            <p:ph type="title"/>
          </p:nvPr>
        </p:nvSpPr>
        <p:spPr>
          <a:xfrm>
            <a:off x="895747" y="727134"/>
            <a:ext cx="11157708" cy="874527"/>
          </a:xfrm>
        </p:spPr>
        <p:txBody>
          <a:bodyPr>
            <a:normAutofit/>
          </a:bodyPr>
          <a:lstStyle/>
          <a:p>
            <a:r>
              <a:rPr lang="en-US" altLang="en-US" sz="3600" dirty="0"/>
              <a:t>Inventory Management VS Inventory Control</a:t>
            </a:r>
          </a:p>
        </p:txBody>
      </p:sp>
      <p:sp>
        <p:nvSpPr>
          <p:cNvPr id="3" name="Content Placeholder 2">
            <a:extLst>
              <a:ext uri="{FF2B5EF4-FFF2-40B4-BE49-F238E27FC236}">
                <a16:creationId xmlns:a16="http://schemas.microsoft.com/office/drawing/2014/main" id="{F077BEF6-C233-4581-90A3-9BE5BBDB89D3}"/>
              </a:ext>
            </a:extLst>
          </p:cNvPr>
          <p:cNvSpPr>
            <a:spLocks noGrp="1"/>
          </p:cNvSpPr>
          <p:nvPr>
            <p:ph idx="1"/>
          </p:nvPr>
        </p:nvSpPr>
        <p:spPr>
          <a:xfrm>
            <a:off x="809308" y="2344386"/>
            <a:ext cx="9274676" cy="3808604"/>
          </a:xfrm>
        </p:spPr>
        <p:txBody>
          <a:bodyPr>
            <a:normAutofit lnSpcReduction="10000"/>
          </a:bodyPr>
          <a:lstStyle/>
          <a:p>
            <a:pPr>
              <a:lnSpc>
                <a:spcPct val="150000"/>
              </a:lnSpc>
              <a:spcBef>
                <a:spcPts val="0"/>
              </a:spcBef>
              <a:defRPr/>
            </a:pPr>
            <a:r>
              <a:rPr lang="en-US" sz="2814" dirty="0"/>
              <a:t>What is Inventory Management?</a:t>
            </a:r>
          </a:p>
          <a:p>
            <a:pPr>
              <a:lnSpc>
                <a:spcPct val="150000"/>
              </a:lnSpc>
              <a:spcBef>
                <a:spcPts val="0"/>
              </a:spcBef>
              <a:defRPr/>
            </a:pPr>
            <a:r>
              <a:rPr lang="en-US" sz="2814" dirty="0"/>
              <a:t>What is Inventory Control?</a:t>
            </a:r>
          </a:p>
          <a:p>
            <a:pPr>
              <a:lnSpc>
                <a:spcPct val="150000"/>
              </a:lnSpc>
              <a:spcBef>
                <a:spcPts val="0"/>
              </a:spcBef>
              <a:defRPr/>
            </a:pPr>
            <a:r>
              <a:rPr lang="en-US" sz="2814" dirty="0"/>
              <a:t>What are their Similarities? </a:t>
            </a:r>
          </a:p>
          <a:p>
            <a:pPr>
              <a:lnSpc>
                <a:spcPct val="150000"/>
              </a:lnSpc>
              <a:spcBef>
                <a:spcPts val="0"/>
              </a:spcBef>
              <a:defRPr/>
            </a:pPr>
            <a:r>
              <a:rPr lang="en-US" sz="2814" dirty="0"/>
              <a:t>What are the Differences between Inventory Management  and Inventory Control?</a:t>
            </a:r>
            <a:br>
              <a:rPr lang="en-US" dirty="0"/>
            </a:br>
            <a:endParaRPr lang="en-US" dirty="0"/>
          </a:p>
        </p:txBody>
      </p:sp>
      <p:pic>
        <p:nvPicPr>
          <p:cNvPr id="5" name="Picture 4" descr="Text&#10;&#10;Description automatically generated">
            <a:extLst>
              <a:ext uri="{FF2B5EF4-FFF2-40B4-BE49-F238E27FC236}">
                <a16:creationId xmlns:a16="http://schemas.microsoft.com/office/drawing/2014/main" id="{6E274BE1-F988-4966-A4FB-229DC9575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3" descr="http://lh3.googleusercontent.com/-xsna1MJbK90/UIPtcc0qyTI/AAAAAAAAGcQ/GjTAM6KqWmw/s1024/What-is-Inventory-Control-Definition-Meaning.png">
            <a:extLst>
              <a:ext uri="{FF2B5EF4-FFF2-40B4-BE49-F238E27FC236}">
                <a16:creationId xmlns:a16="http://schemas.microsoft.com/office/drawing/2014/main" id="{5D282EE7-9FA1-4D0B-BB49-635BB99DBE43}"/>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96191" y="555770"/>
            <a:ext cx="8577263" cy="5949950"/>
          </a:xfrm>
        </p:spPr>
      </p:pic>
      <p:sp>
        <p:nvSpPr>
          <p:cNvPr id="2" name="Rectangle 1">
            <a:extLst>
              <a:ext uri="{FF2B5EF4-FFF2-40B4-BE49-F238E27FC236}">
                <a16:creationId xmlns:a16="http://schemas.microsoft.com/office/drawing/2014/main" id="{451160BA-CD3C-4AB7-9105-476BE45A031A}"/>
              </a:ext>
            </a:extLst>
          </p:cNvPr>
          <p:cNvSpPr/>
          <p:nvPr/>
        </p:nvSpPr>
        <p:spPr bwMode="auto">
          <a:xfrm>
            <a:off x="9848759" y="453598"/>
            <a:ext cx="2104226" cy="1152633"/>
          </a:xfrm>
          <a:prstGeom prst="rect">
            <a:avLst/>
          </a:prstGeom>
          <a:solidFill>
            <a:schemeClr val="bg1"/>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dirty="0">
              <a:latin typeface="Arial" charset="0"/>
              <a:ea typeface="ＭＳ Ｐゴシック" pitchFamily="84" charset="-128"/>
            </a:endParaRPr>
          </a:p>
        </p:txBody>
      </p:sp>
      <p:pic>
        <p:nvPicPr>
          <p:cNvPr id="5" name="Picture 4" descr="Text&#10;&#10;Description automatically generated">
            <a:extLst>
              <a:ext uri="{FF2B5EF4-FFF2-40B4-BE49-F238E27FC236}">
                <a16:creationId xmlns:a16="http://schemas.microsoft.com/office/drawing/2014/main" id="{262672C9-EB05-4B7D-AEEE-F9F02B14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77AA58B-007B-4DE0-9366-CFCCDD4554F8}"/>
              </a:ext>
            </a:extLst>
          </p:cNvPr>
          <p:cNvSpPr>
            <a:spLocks noGrp="1" noChangeArrowheads="1"/>
          </p:cNvSpPr>
          <p:nvPr>
            <p:ph type="title"/>
          </p:nvPr>
        </p:nvSpPr>
        <p:spPr/>
        <p:txBody>
          <a:bodyPr/>
          <a:lstStyle/>
          <a:p>
            <a:r>
              <a:rPr lang="en-US" altLang="en-US" dirty="0"/>
              <a:t>Resources</a:t>
            </a:r>
          </a:p>
        </p:txBody>
      </p:sp>
      <p:sp>
        <p:nvSpPr>
          <p:cNvPr id="33795" name="Content Placeholder 2">
            <a:extLst>
              <a:ext uri="{FF2B5EF4-FFF2-40B4-BE49-F238E27FC236}">
                <a16:creationId xmlns:a16="http://schemas.microsoft.com/office/drawing/2014/main" id="{B5C7A6C8-99DD-4040-BB8A-33F581E83AE6}"/>
              </a:ext>
            </a:extLst>
          </p:cNvPr>
          <p:cNvSpPr>
            <a:spLocks noGrp="1" noChangeArrowheads="1"/>
          </p:cNvSpPr>
          <p:nvPr>
            <p:ph idx="1"/>
          </p:nvPr>
        </p:nvSpPr>
        <p:spPr>
          <a:xfrm>
            <a:off x="1136996" y="2038358"/>
            <a:ext cx="9918007" cy="4114632"/>
          </a:xfrm>
        </p:spPr>
        <p:txBody>
          <a:bodyPr>
            <a:normAutofit/>
          </a:bodyPr>
          <a:lstStyle/>
          <a:p>
            <a:r>
              <a:rPr lang="en-US" altLang="en-US" sz="2400" dirty="0">
                <a:hlinkClick r:id="rId3">
                  <a:extLst>
                    <a:ext uri="{A12FA001-AC4F-418D-AE19-62706E023703}">
                      <ahyp:hlinkClr xmlns:ahyp="http://schemas.microsoft.com/office/drawing/2018/hyperlinkcolor" val="tx"/>
                    </a:ext>
                  </a:extLst>
                </a:hlinkClick>
              </a:rPr>
              <a:t>https://www.nationwide.com/lc/resources/farm-and-agribusiness/articles/farm-equipment-inventory</a:t>
            </a:r>
            <a:r>
              <a:rPr lang="en-US" altLang="en-US" sz="2400" dirty="0"/>
              <a:t> </a:t>
            </a:r>
          </a:p>
          <a:p>
            <a:r>
              <a:rPr lang="en-US" altLang="en-US" sz="2400" dirty="0">
                <a:hlinkClick r:id="rId4">
                  <a:extLst>
                    <a:ext uri="{A12FA001-AC4F-418D-AE19-62706E023703}">
                      <ahyp:hlinkClr xmlns:ahyp="http://schemas.microsoft.com/office/drawing/2018/hyperlinkcolor" val="tx"/>
                    </a:ext>
                  </a:extLst>
                </a:hlinkClick>
              </a:rPr>
              <a:t>https://williamstaxandbookkeeping.com/files/2016/12/Farm-Inventory-and-Accounting-Methods.pdf</a:t>
            </a:r>
            <a:endParaRPr lang="en-US" altLang="en-US" sz="2400" dirty="0"/>
          </a:p>
          <a:p>
            <a:r>
              <a:rPr lang="en-US" altLang="en-US" sz="2400" dirty="0">
                <a:hlinkClick r:id="rId5">
                  <a:extLst>
                    <a:ext uri="{A12FA001-AC4F-418D-AE19-62706E023703}">
                      <ahyp:hlinkClr xmlns:ahyp="http://schemas.microsoft.com/office/drawing/2018/hyperlinkcolor" val="tx"/>
                    </a:ext>
                  </a:extLst>
                </a:hlinkClick>
              </a:rPr>
              <a:t>https://www.lsuagcenter.com/~/media/system/0/8/3/d/083d009ad4cc4c89d602b65a65e288e0/pub1849farminventorybook.pdf</a:t>
            </a:r>
            <a:endParaRPr lang="en-US" altLang="en-US" sz="2400" dirty="0"/>
          </a:p>
          <a:p>
            <a:r>
              <a:rPr lang="en-US" altLang="en-US" sz="2400" dirty="0">
                <a:hlinkClick r:id="rId6">
                  <a:extLst>
                    <a:ext uri="{A12FA001-AC4F-418D-AE19-62706E023703}">
                      <ahyp:hlinkClr xmlns:ahyp="http://schemas.microsoft.com/office/drawing/2018/hyperlinkcolor" val="tx"/>
                    </a:ext>
                  </a:extLst>
                </a:hlinkClick>
              </a:rPr>
              <a:t>http://www.differencebetween.net/business/difference-between-inventory-management-and-inventory-control/</a:t>
            </a:r>
            <a:endParaRPr lang="en-US" altLang="en-US" sz="2400" dirty="0"/>
          </a:p>
          <a:p>
            <a:endParaRPr lang="en-US" altLang="en-US" sz="2400" dirty="0"/>
          </a:p>
          <a:p>
            <a:endParaRPr lang="en-US" altLang="en-US" sz="2400" dirty="0"/>
          </a:p>
        </p:txBody>
      </p:sp>
      <p:pic>
        <p:nvPicPr>
          <p:cNvPr id="5" name="Picture 4" descr="Text&#10;&#10;Description automatically generated">
            <a:extLst>
              <a:ext uri="{FF2B5EF4-FFF2-40B4-BE49-F238E27FC236}">
                <a16:creationId xmlns:a16="http://schemas.microsoft.com/office/drawing/2014/main" id="{B235D639-2F47-487C-BC9D-5DD719B66F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A026D07-1F99-47BF-AF4B-C92151C71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
        <p:nvSpPr>
          <p:cNvPr id="2" name="Title 1">
            <a:extLst>
              <a:ext uri="{FF2B5EF4-FFF2-40B4-BE49-F238E27FC236}">
                <a16:creationId xmlns:a16="http://schemas.microsoft.com/office/drawing/2014/main" id="{722963EA-ECAE-4B56-939A-80E3449A4E1D}"/>
              </a:ext>
            </a:extLst>
          </p:cNvPr>
          <p:cNvSpPr>
            <a:spLocks noGrp="1"/>
          </p:cNvSpPr>
          <p:nvPr>
            <p:ph type="title"/>
          </p:nvPr>
        </p:nvSpPr>
        <p:spPr/>
        <p:txBody>
          <a:bodyPr/>
          <a:lstStyle/>
          <a:p>
            <a:r>
              <a:rPr lang="en-US" dirty="0"/>
              <a:t>Questions?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4D1EB98-0664-4756-AF0C-EEBE3165C9DA}"/>
              </a:ext>
            </a:extLst>
          </p:cNvPr>
          <p:cNvSpPr>
            <a:spLocks noGrp="1" noChangeArrowheads="1"/>
          </p:cNvSpPr>
          <p:nvPr>
            <p:ph type="title"/>
          </p:nvPr>
        </p:nvSpPr>
        <p:spPr>
          <a:xfrm>
            <a:off x="831213" y="655663"/>
            <a:ext cx="8383640" cy="874527"/>
          </a:xfrm>
        </p:spPr>
        <p:txBody>
          <a:bodyPr>
            <a:normAutofit/>
          </a:bodyPr>
          <a:lstStyle/>
          <a:p>
            <a:pPr eaLnBrk="1" hangingPunct="1">
              <a:defRPr/>
            </a:pPr>
            <a:r>
              <a:rPr lang="en-US" dirty="0"/>
              <a:t>Contact</a:t>
            </a:r>
          </a:p>
        </p:txBody>
      </p:sp>
      <p:sp>
        <p:nvSpPr>
          <p:cNvPr id="2" name="Speech Bubble: Rectangle with Corners Rounded 1">
            <a:extLst>
              <a:ext uri="{FF2B5EF4-FFF2-40B4-BE49-F238E27FC236}">
                <a16:creationId xmlns:a16="http://schemas.microsoft.com/office/drawing/2014/main" id="{D4029360-F680-4DFF-BA9F-6C86E6CE3CF7}"/>
              </a:ext>
            </a:extLst>
          </p:cNvPr>
          <p:cNvSpPr/>
          <p:nvPr/>
        </p:nvSpPr>
        <p:spPr bwMode="auto">
          <a:xfrm>
            <a:off x="2508224" y="2175312"/>
            <a:ext cx="6915799" cy="3645538"/>
          </a:xfrm>
          <a:prstGeom prst="wedgeRoundRectCallout">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dirty="0">
              <a:latin typeface="Arial" charset="0"/>
              <a:ea typeface="ＭＳ Ｐゴシック" pitchFamily="84" charset="-128"/>
            </a:endParaRPr>
          </a:p>
        </p:txBody>
      </p:sp>
      <p:sp>
        <p:nvSpPr>
          <p:cNvPr id="37892" name="TextBox 4">
            <a:extLst>
              <a:ext uri="{FF2B5EF4-FFF2-40B4-BE49-F238E27FC236}">
                <a16:creationId xmlns:a16="http://schemas.microsoft.com/office/drawing/2014/main" id="{E167E186-8ADC-47A6-84AC-5418D78BAE5F}"/>
              </a:ext>
            </a:extLst>
          </p:cNvPr>
          <p:cNvSpPr txBox="1">
            <a:spLocks noChangeArrowheads="1"/>
          </p:cNvSpPr>
          <p:nvPr/>
        </p:nvSpPr>
        <p:spPr bwMode="auto">
          <a:xfrm>
            <a:off x="3191761" y="2858426"/>
            <a:ext cx="5548723" cy="231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326" tIns="32163" rIns="64326" bIns="32163">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252" b="1" dirty="0">
                <a:solidFill>
                  <a:schemeClr val="bg1"/>
                </a:solidFill>
                <a:latin typeface="+mj-lt"/>
              </a:rPr>
              <a:t>Carolyn L. Banks</a:t>
            </a:r>
          </a:p>
          <a:p>
            <a:pPr algn="ctr"/>
            <a:r>
              <a:rPr lang="en-US" altLang="en-US" sz="2252" dirty="0">
                <a:solidFill>
                  <a:schemeClr val="bg1"/>
                </a:solidFill>
                <a:latin typeface="+mj-lt"/>
              </a:rPr>
              <a:t>Agricultural Business Management Specialist </a:t>
            </a:r>
          </a:p>
          <a:p>
            <a:pPr algn="ctr"/>
            <a:r>
              <a:rPr lang="en-US" altLang="en-US" sz="1970" dirty="0">
                <a:solidFill>
                  <a:schemeClr val="bg1"/>
                </a:solidFill>
                <a:latin typeface="+mj-lt"/>
              </a:rPr>
              <a:t>1000 ASU Drive #479</a:t>
            </a:r>
          </a:p>
          <a:p>
            <a:pPr algn="ctr"/>
            <a:r>
              <a:rPr lang="en-US" altLang="en-US" sz="1970" dirty="0">
                <a:solidFill>
                  <a:schemeClr val="bg1"/>
                </a:solidFill>
                <a:latin typeface="+mj-lt"/>
              </a:rPr>
              <a:t>Lorman, MS  39096 </a:t>
            </a:r>
          </a:p>
          <a:p>
            <a:pPr algn="ctr"/>
            <a:r>
              <a:rPr lang="en-US" altLang="en-US" sz="1970" dirty="0">
                <a:solidFill>
                  <a:schemeClr val="bg1"/>
                </a:solidFill>
                <a:latin typeface="+mj-lt"/>
              </a:rPr>
              <a:t>601-877-6260</a:t>
            </a:r>
          </a:p>
          <a:p>
            <a:pPr algn="ctr"/>
            <a:r>
              <a:rPr lang="en-US" altLang="en-US" sz="1970" dirty="0">
                <a:solidFill>
                  <a:schemeClr val="bg1"/>
                </a:solidFill>
                <a:latin typeface="+mj-lt"/>
              </a:rPr>
              <a:t>cbanks@alcorn.edu</a:t>
            </a:r>
          </a:p>
        </p:txBody>
      </p:sp>
      <p:pic>
        <p:nvPicPr>
          <p:cNvPr id="7" name="Picture 6" descr="Text&#10;&#10;Description automatically generated">
            <a:extLst>
              <a:ext uri="{FF2B5EF4-FFF2-40B4-BE49-F238E27FC236}">
                <a16:creationId xmlns:a16="http://schemas.microsoft.com/office/drawing/2014/main" id="{6709E28E-2ACE-41F4-8E3F-3918B2D162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DB11-D47B-4AD0-8418-4915267C361A}"/>
              </a:ext>
            </a:extLst>
          </p:cNvPr>
          <p:cNvSpPr>
            <a:spLocks noGrp="1"/>
          </p:cNvSpPr>
          <p:nvPr>
            <p:ph type="title"/>
          </p:nvPr>
        </p:nvSpPr>
        <p:spPr/>
        <p:txBody>
          <a:bodyPr/>
          <a:lstStyle/>
          <a:p>
            <a:r>
              <a:rPr lang="en-US" dirty="0"/>
              <a:t>Thank You!</a:t>
            </a:r>
          </a:p>
        </p:txBody>
      </p:sp>
      <p:pic>
        <p:nvPicPr>
          <p:cNvPr id="3" name="Picture 2" descr="Logo, company name&#10;&#10;Description automatically generated">
            <a:extLst>
              <a:ext uri="{FF2B5EF4-FFF2-40B4-BE49-F238E27FC236}">
                <a16:creationId xmlns:a16="http://schemas.microsoft.com/office/drawing/2014/main" id="{2356B422-DC35-48B9-B733-E42E5679E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434" y="5890517"/>
            <a:ext cx="1648474" cy="716378"/>
          </a:xfrm>
          <a:prstGeom prst="rect">
            <a:avLst/>
          </a:prstGeom>
        </p:spPr>
      </p:pic>
      <p:pic>
        <p:nvPicPr>
          <p:cNvPr id="4" name="Picture 3" descr="Text&#10;&#10;Description automatically generated">
            <a:extLst>
              <a:ext uri="{FF2B5EF4-FFF2-40B4-BE49-F238E27FC236}">
                <a16:creationId xmlns:a16="http://schemas.microsoft.com/office/drawing/2014/main" id="{01B1EB0C-9E93-4985-A6BB-7053FB935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346" y="5999381"/>
            <a:ext cx="1692997" cy="607514"/>
          </a:xfrm>
          <a:prstGeom prst="rect">
            <a:avLst/>
          </a:prstGeom>
        </p:spPr>
      </p:pic>
      <p:pic>
        <p:nvPicPr>
          <p:cNvPr id="5" name="Picture 4" descr="Text&#10;&#10;Description automatically generated">
            <a:extLst>
              <a:ext uri="{FF2B5EF4-FFF2-40B4-BE49-F238E27FC236}">
                <a16:creationId xmlns:a16="http://schemas.microsoft.com/office/drawing/2014/main" id="{6F4B3DDD-DD4F-431C-80A5-0EB518392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9935" y="5948710"/>
            <a:ext cx="1526934" cy="658185"/>
          </a:xfrm>
          <a:prstGeom prst="rect">
            <a:avLst/>
          </a:prstGeom>
        </p:spPr>
      </p:pic>
    </p:spTree>
    <p:extLst>
      <p:ext uri="{BB962C8B-B14F-4D97-AF65-F5344CB8AC3E}">
        <p14:creationId xmlns:p14="http://schemas.microsoft.com/office/powerpoint/2010/main" val="412571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4FA9FC9-0612-4A63-B777-4E79E9BB6E0A}"/>
              </a:ext>
            </a:extLst>
          </p:cNvPr>
          <p:cNvSpPr/>
          <p:nvPr/>
        </p:nvSpPr>
        <p:spPr>
          <a:xfrm>
            <a:off x="520472" y="510585"/>
            <a:ext cx="1202868" cy="1202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p>
        </p:txBody>
      </p:sp>
      <p:sp>
        <p:nvSpPr>
          <p:cNvPr id="3" name="Title 1">
            <a:extLst>
              <a:ext uri="{FF2B5EF4-FFF2-40B4-BE49-F238E27FC236}">
                <a16:creationId xmlns:a16="http://schemas.microsoft.com/office/drawing/2014/main" id="{6015FF3F-B59E-4EE9-A16A-C15EB7BD7F79}"/>
              </a:ext>
            </a:extLst>
          </p:cNvPr>
          <p:cNvSpPr txBox="1">
            <a:spLocks/>
          </p:cNvSpPr>
          <p:nvPr/>
        </p:nvSpPr>
        <p:spPr>
          <a:xfrm>
            <a:off x="1121906" y="802068"/>
            <a:ext cx="11798300" cy="1011592"/>
          </a:xfrm>
          <a:prstGeom prst="rect">
            <a:avLst/>
          </a:prstGeom>
        </p:spPr>
        <p:txBody>
          <a:bodyPr/>
          <a:lstStyle>
            <a:lvl1pPr algn="l" defTabSz="1299637" rtl="0" eaLnBrk="1" latinLnBrk="0" hangingPunct="1">
              <a:lnSpc>
                <a:spcPct val="90000"/>
              </a:lnSpc>
              <a:spcBef>
                <a:spcPct val="0"/>
              </a:spcBef>
              <a:buNone/>
              <a:defRPr sz="6254" kern="1200">
                <a:solidFill>
                  <a:srgbClr val="00AEEF"/>
                </a:solidFill>
                <a:latin typeface="Avenir LT Std 65 Medium" panose="020B0603020203020204" pitchFamily="34" charset="0"/>
                <a:ea typeface="+mj-ea"/>
                <a:cs typeface="+mj-cs"/>
              </a:defRPr>
            </a:lvl1pPr>
          </a:lstStyle>
          <a:p>
            <a:r>
              <a:rPr lang="en-US" sz="4222" dirty="0"/>
              <a:t>In Partnership with:</a:t>
            </a:r>
          </a:p>
        </p:txBody>
      </p:sp>
      <p:pic>
        <p:nvPicPr>
          <p:cNvPr id="5" name="Picture 4" descr="Logo, company name&#10;&#10;Description automatically generated">
            <a:extLst>
              <a:ext uri="{FF2B5EF4-FFF2-40B4-BE49-F238E27FC236}">
                <a16:creationId xmlns:a16="http://schemas.microsoft.com/office/drawing/2014/main" id="{18A85B99-F452-48A7-84C2-847A59AD6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6009" y="2423482"/>
            <a:ext cx="3163040" cy="1374563"/>
          </a:xfrm>
          <a:prstGeom prst="rect">
            <a:avLst/>
          </a:prstGeom>
        </p:spPr>
      </p:pic>
      <p:pic>
        <p:nvPicPr>
          <p:cNvPr id="7" name="Picture 6" descr="Text&#10;&#10;Description automatically generated">
            <a:extLst>
              <a:ext uri="{FF2B5EF4-FFF2-40B4-BE49-F238E27FC236}">
                <a16:creationId xmlns:a16="http://schemas.microsoft.com/office/drawing/2014/main" id="{A3046C26-D1AB-4919-8314-C103F2ECB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0434" y="2584544"/>
            <a:ext cx="3385995" cy="1215027"/>
          </a:xfrm>
          <a:prstGeom prst="rect">
            <a:avLst/>
          </a:prstGeom>
        </p:spPr>
      </p:pic>
      <p:pic>
        <p:nvPicPr>
          <p:cNvPr id="9" name="Picture 8" descr="Text&#10;&#10;Description automatically generated">
            <a:extLst>
              <a:ext uri="{FF2B5EF4-FFF2-40B4-BE49-F238E27FC236}">
                <a16:creationId xmlns:a16="http://schemas.microsoft.com/office/drawing/2014/main" id="{656E3A82-298A-4A1F-A338-7E7F9BBBF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440" y="2429713"/>
            <a:ext cx="3188870" cy="1374563"/>
          </a:xfrm>
          <a:prstGeom prst="rect">
            <a:avLst/>
          </a:prstGeom>
        </p:spPr>
      </p:pic>
      <p:pic>
        <p:nvPicPr>
          <p:cNvPr id="11" name="Picture 10">
            <a:extLst>
              <a:ext uri="{FF2B5EF4-FFF2-40B4-BE49-F238E27FC236}">
                <a16:creationId xmlns:a16="http://schemas.microsoft.com/office/drawing/2014/main" id="{465ACF48-B56E-4ABB-B7DF-DE82036293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1911" y="4795219"/>
            <a:ext cx="2843576" cy="915475"/>
          </a:xfrm>
          <a:prstGeom prst="rect">
            <a:avLst/>
          </a:prstGeom>
        </p:spPr>
      </p:pic>
      <p:pic>
        <p:nvPicPr>
          <p:cNvPr id="13" name="Picture 12" descr="Logo&#10;&#10;Description automatically generated">
            <a:extLst>
              <a:ext uri="{FF2B5EF4-FFF2-40B4-BE49-F238E27FC236}">
                <a16:creationId xmlns:a16="http://schemas.microsoft.com/office/drawing/2014/main" id="{13AFCA19-F056-4AD0-B4F3-C1102F321B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9330" y="4592891"/>
            <a:ext cx="1822769" cy="1248597"/>
          </a:xfrm>
          <a:prstGeom prst="rect">
            <a:avLst/>
          </a:prstGeom>
        </p:spPr>
      </p:pic>
    </p:spTree>
    <p:extLst>
      <p:ext uri="{BB962C8B-B14F-4D97-AF65-F5344CB8AC3E}">
        <p14:creationId xmlns:p14="http://schemas.microsoft.com/office/powerpoint/2010/main" val="31923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7513B74E-EDA0-4A98-BA0A-4A4C3BF7D7FE}"/>
              </a:ext>
            </a:extLst>
          </p:cNvPr>
          <p:cNvSpPr/>
          <p:nvPr/>
        </p:nvSpPr>
        <p:spPr bwMode="auto">
          <a:xfrm rot="383596">
            <a:off x="1510644" y="1113051"/>
            <a:ext cx="8709432" cy="4806738"/>
          </a:xfrm>
          <a:prstGeom prst="cloudCallout">
            <a:avLst/>
          </a:prstGeom>
          <a:solidFill>
            <a:schemeClr val="accent1"/>
          </a:solidFill>
          <a:ln w="9525" cap="flat" cmpd="sng" algn="ctr">
            <a:noFill/>
            <a:prstDash val="solid"/>
            <a:round/>
            <a:headEnd type="none" w="med" len="med"/>
            <a:tailEnd type="none" w="med" len="med"/>
          </a:ln>
          <a:effectLst/>
        </p:spPr>
        <p:txBody>
          <a:bodyPr vert="horz" wrap="square" lIns="64333" tIns="32167" rIns="64333" bIns="32167" numCol="1" rtlCol="0" anchor="t" anchorCtr="0" compatLnSpc="1">
            <a:prstTxWarp prst="textNoShape">
              <a:avLst/>
            </a:prstTxWarp>
          </a:bodyPr>
          <a:lstStyle/>
          <a:p>
            <a:pPr defTabSz="643372" eaLnBrk="0" fontAlgn="base" hangingPunct="0">
              <a:spcBef>
                <a:spcPct val="0"/>
              </a:spcBef>
              <a:spcAft>
                <a:spcPct val="0"/>
              </a:spcAft>
            </a:pPr>
            <a:endParaRPr lang="en-US" sz="1689" dirty="0">
              <a:latin typeface="Arial" charset="0"/>
              <a:ea typeface="ＭＳ Ｐゴシック" pitchFamily="84" charset="-128"/>
            </a:endParaRPr>
          </a:p>
        </p:txBody>
      </p:sp>
      <p:sp>
        <p:nvSpPr>
          <p:cNvPr id="7170" name="Content Placeholder 2">
            <a:extLst>
              <a:ext uri="{FF2B5EF4-FFF2-40B4-BE49-F238E27FC236}">
                <a16:creationId xmlns:a16="http://schemas.microsoft.com/office/drawing/2014/main" id="{7B3732E1-F87B-4C3E-A0D1-EC264FC6349A}"/>
              </a:ext>
            </a:extLst>
          </p:cNvPr>
          <p:cNvSpPr>
            <a:spLocks noGrp="1" noChangeArrowheads="1"/>
          </p:cNvSpPr>
          <p:nvPr>
            <p:ph idx="1"/>
          </p:nvPr>
        </p:nvSpPr>
        <p:spPr>
          <a:xfrm>
            <a:off x="2557682" y="1810006"/>
            <a:ext cx="6615355" cy="3237988"/>
          </a:xfrm>
        </p:spPr>
        <p:txBody>
          <a:bodyPr>
            <a:normAutofit fontScale="92500"/>
          </a:bodyPr>
          <a:lstStyle/>
          <a:p>
            <a:pPr marL="0" indent="0" algn="ctr">
              <a:lnSpc>
                <a:spcPct val="150000"/>
              </a:lnSpc>
              <a:spcBef>
                <a:spcPct val="0"/>
              </a:spcBef>
              <a:buNone/>
            </a:pPr>
            <a:r>
              <a:rPr lang="en-US" altLang="en-US" b="1" dirty="0">
                <a:solidFill>
                  <a:schemeClr val="bg1"/>
                </a:solidFill>
              </a:rPr>
              <a:t>What would you do if a fire, flood, tornado, or other covered disaster strikes your farm or ranch, will you be able to make a list of all the damaged or destroyed equipment for your insurer?</a:t>
            </a:r>
          </a:p>
        </p:txBody>
      </p:sp>
      <p:pic>
        <p:nvPicPr>
          <p:cNvPr id="6" name="Picture 5" descr="Text&#10;&#10;Description automatically generated">
            <a:extLst>
              <a:ext uri="{FF2B5EF4-FFF2-40B4-BE49-F238E27FC236}">
                <a16:creationId xmlns:a16="http://schemas.microsoft.com/office/drawing/2014/main" id="{D8B5F79B-57F8-4A4C-8E24-3DDE718C67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B90DF52-8983-4D0B-9958-7D6B2EE1913D}"/>
              </a:ext>
            </a:extLst>
          </p:cNvPr>
          <p:cNvSpPr>
            <a:spLocks noGrp="1" noChangeArrowheads="1"/>
          </p:cNvSpPr>
          <p:nvPr>
            <p:ph type="title"/>
          </p:nvPr>
        </p:nvSpPr>
        <p:spPr/>
        <p:txBody>
          <a:bodyPr/>
          <a:lstStyle/>
          <a:p>
            <a:r>
              <a:rPr lang="en-US" altLang="en-US" dirty="0"/>
              <a:t> What is Farm Inventory?</a:t>
            </a:r>
          </a:p>
        </p:txBody>
      </p:sp>
      <p:sp>
        <p:nvSpPr>
          <p:cNvPr id="9219" name="Content Placeholder 2">
            <a:extLst>
              <a:ext uri="{FF2B5EF4-FFF2-40B4-BE49-F238E27FC236}">
                <a16:creationId xmlns:a16="http://schemas.microsoft.com/office/drawing/2014/main" id="{09C70880-66DC-4356-9A63-C2E2C206E414}"/>
              </a:ext>
            </a:extLst>
          </p:cNvPr>
          <p:cNvSpPr>
            <a:spLocks noGrp="1" noChangeArrowheads="1"/>
          </p:cNvSpPr>
          <p:nvPr>
            <p:ph idx="1"/>
          </p:nvPr>
        </p:nvSpPr>
        <p:spPr>
          <a:xfrm>
            <a:off x="500124" y="2088729"/>
            <a:ext cx="6486912" cy="3915826"/>
          </a:xfrm>
        </p:spPr>
        <p:txBody>
          <a:bodyPr>
            <a:normAutofit lnSpcReduction="10000"/>
          </a:bodyPr>
          <a:lstStyle/>
          <a:p>
            <a:r>
              <a:rPr lang="en-US" altLang="en-US" sz="3096" dirty="0"/>
              <a:t>A </a:t>
            </a:r>
            <a:r>
              <a:rPr lang="en-US" altLang="en-US" sz="3096" b="1" dirty="0"/>
              <a:t>farm</a:t>
            </a:r>
            <a:r>
              <a:rPr lang="en-US" altLang="en-US" sz="3096" dirty="0"/>
              <a:t> </a:t>
            </a:r>
            <a:r>
              <a:rPr lang="en-US" altLang="en-US" sz="3096" b="1" dirty="0"/>
              <a:t>inventory</a:t>
            </a:r>
            <a:r>
              <a:rPr lang="en-US" altLang="en-US" sz="3096" dirty="0"/>
              <a:t> is a list of assets - anything of value - that can be sold.  </a:t>
            </a:r>
          </a:p>
          <a:p>
            <a:endParaRPr lang="en-US" altLang="en-US" sz="3096" dirty="0"/>
          </a:p>
          <a:p>
            <a:r>
              <a:rPr lang="en-US" altLang="en-US" sz="3096" dirty="0"/>
              <a:t>The </a:t>
            </a:r>
            <a:r>
              <a:rPr lang="en-US" altLang="en-US" sz="3096" b="1" dirty="0"/>
              <a:t>inventory</a:t>
            </a:r>
            <a:r>
              <a:rPr lang="en-US" altLang="en-US" sz="3096" dirty="0"/>
              <a:t> list can include the price of the item, the value of the stock, the year it was bought, the expected lifetime, and the depreciation in value. </a:t>
            </a:r>
          </a:p>
        </p:txBody>
      </p:sp>
      <p:pic>
        <p:nvPicPr>
          <p:cNvPr id="3" name="Picture 2">
            <a:extLst>
              <a:ext uri="{FF2B5EF4-FFF2-40B4-BE49-F238E27FC236}">
                <a16:creationId xmlns:a16="http://schemas.microsoft.com/office/drawing/2014/main" id="{9EB3EF3F-9D69-4538-8115-F55D521EE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127" y="2410394"/>
            <a:ext cx="4410749" cy="2466099"/>
          </a:xfrm>
          <a:prstGeom prst="rect">
            <a:avLst/>
          </a:prstGeom>
          <a:ln>
            <a:noFill/>
          </a:ln>
          <a:effectLst>
            <a:outerShdw blurRad="292100" dist="139700" dir="2700000" algn="tl" rotWithShape="0">
              <a:srgbClr val="333333">
                <a:alpha val="65000"/>
              </a:srgbClr>
            </a:outerShdw>
          </a:effectLst>
        </p:spPr>
      </p:pic>
      <p:pic>
        <p:nvPicPr>
          <p:cNvPr id="6" name="Picture 5" descr="Text&#10;&#10;Description automatically generated">
            <a:extLst>
              <a:ext uri="{FF2B5EF4-FFF2-40B4-BE49-F238E27FC236}">
                <a16:creationId xmlns:a16="http://schemas.microsoft.com/office/drawing/2014/main" id="{79C9BFFC-7593-406A-8C7A-744A18C293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EFACF1B-5359-4A17-95B8-BBFDDA6B5168}"/>
              </a:ext>
            </a:extLst>
          </p:cNvPr>
          <p:cNvSpPr>
            <a:spLocks noGrp="1" noChangeArrowheads="1"/>
          </p:cNvSpPr>
          <p:nvPr>
            <p:ph type="title"/>
          </p:nvPr>
        </p:nvSpPr>
        <p:spPr>
          <a:xfrm>
            <a:off x="827231" y="669276"/>
            <a:ext cx="7620576" cy="874527"/>
          </a:xfrm>
        </p:spPr>
        <p:txBody>
          <a:bodyPr>
            <a:normAutofit/>
          </a:bodyPr>
          <a:lstStyle/>
          <a:p>
            <a:r>
              <a:rPr lang="en-US" altLang="en-US" sz="4222" dirty="0"/>
              <a:t>Purpose of Farm Inventory</a:t>
            </a:r>
          </a:p>
        </p:txBody>
      </p:sp>
      <p:sp>
        <p:nvSpPr>
          <p:cNvPr id="11267" name="Content Placeholder 2">
            <a:extLst>
              <a:ext uri="{FF2B5EF4-FFF2-40B4-BE49-F238E27FC236}">
                <a16:creationId xmlns:a16="http://schemas.microsoft.com/office/drawing/2014/main" id="{3871379B-3A14-4E1B-953B-2723ACF24BEF}"/>
              </a:ext>
            </a:extLst>
          </p:cNvPr>
          <p:cNvSpPr>
            <a:spLocks noGrp="1" noChangeArrowheads="1"/>
          </p:cNvSpPr>
          <p:nvPr>
            <p:ph idx="1"/>
          </p:nvPr>
        </p:nvSpPr>
        <p:spPr>
          <a:xfrm>
            <a:off x="1584625" y="2400095"/>
            <a:ext cx="9022749" cy="2826532"/>
          </a:xfrm>
        </p:spPr>
        <p:txBody>
          <a:bodyPr/>
          <a:lstStyle/>
          <a:p>
            <a:pPr marL="0" indent="0" algn="ctr">
              <a:buNone/>
            </a:pPr>
            <a:r>
              <a:rPr lang="en-US" altLang="en-US" sz="3096" dirty="0"/>
              <a:t>The purpose of inventory is to monitor the stocks movements as basis for daily stocks position and levels for procurement purposes. Also it helps management on decision-making when it comes to what is fast moving, slow moving, and non-moving stocks.</a:t>
            </a:r>
          </a:p>
          <a:p>
            <a:pPr algn="ctr">
              <a:buFont typeface="Times" panose="02020603050405020304" pitchFamily="18" charset="0"/>
              <a:buNone/>
            </a:pPr>
            <a:endParaRPr lang="en-US" altLang="en-US" sz="3096" dirty="0"/>
          </a:p>
        </p:txBody>
      </p:sp>
      <p:pic>
        <p:nvPicPr>
          <p:cNvPr id="6" name="Picture 5" descr="Text&#10;&#10;Description automatically generated">
            <a:extLst>
              <a:ext uri="{FF2B5EF4-FFF2-40B4-BE49-F238E27FC236}">
                <a16:creationId xmlns:a16="http://schemas.microsoft.com/office/drawing/2014/main" id="{5BAC87DE-D091-482C-929E-614F15254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576" y="5756560"/>
            <a:ext cx="2071409" cy="892881"/>
          </a:xfrm>
          <a:prstGeom prst="rect">
            <a:avLst/>
          </a:prstGeom>
        </p:spPr>
      </p:pic>
      <p:cxnSp>
        <p:nvCxnSpPr>
          <p:cNvPr id="4" name="Straight Connector 3">
            <a:extLst>
              <a:ext uri="{FF2B5EF4-FFF2-40B4-BE49-F238E27FC236}">
                <a16:creationId xmlns:a16="http://schemas.microsoft.com/office/drawing/2014/main" id="{B35D4B23-4F44-4CC9-9CC8-EC41F847BC51}"/>
              </a:ext>
            </a:extLst>
          </p:cNvPr>
          <p:cNvCxnSpPr/>
          <p:nvPr/>
        </p:nvCxnSpPr>
        <p:spPr>
          <a:xfrm>
            <a:off x="1184564" y="2213264"/>
            <a:ext cx="97051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E635BC9-EBFA-4630-BDFA-C42D68D3336C}"/>
              </a:ext>
            </a:extLst>
          </p:cNvPr>
          <p:cNvCxnSpPr/>
          <p:nvPr/>
        </p:nvCxnSpPr>
        <p:spPr>
          <a:xfrm>
            <a:off x="1066800" y="5347854"/>
            <a:ext cx="9705109"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4D2476C-F478-441B-BDDF-3F570C1EF9A9}"/>
              </a:ext>
            </a:extLst>
          </p:cNvPr>
          <p:cNvSpPr>
            <a:spLocks noGrp="1" noChangeArrowheads="1"/>
          </p:cNvSpPr>
          <p:nvPr>
            <p:ph type="title"/>
          </p:nvPr>
        </p:nvSpPr>
        <p:spPr/>
        <p:txBody>
          <a:bodyPr>
            <a:normAutofit/>
          </a:bodyPr>
          <a:lstStyle/>
          <a:p>
            <a:r>
              <a:rPr lang="en-US" altLang="en-US" sz="3600" dirty="0"/>
              <a:t>Reasons Why A Farmer Records are Important</a:t>
            </a:r>
          </a:p>
        </p:txBody>
      </p:sp>
      <p:sp>
        <p:nvSpPr>
          <p:cNvPr id="13315" name="Content Placeholder 2">
            <a:extLst>
              <a:ext uri="{FF2B5EF4-FFF2-40B4-BE49-F238E27FC236}">
                <a16:creationId xmlns:a16="http://schemas.microsoft.com/office/drawing/2014/main" id="{11B434AC-C872-4FF4-95B7-4D95F06F515E}"/>
              </a:ext>
            </a:extLst>
          </p:cNvPr>
          <p:cNvSpPr>
            <a:spLocks noGrp="1" noChangeArrowheads="1"/>
          </p:cNvSpPr>
          <p:nvPr>
            <p:ph idx="1"/>
          </p:nvPr>
        </p:nvSpPr>
        <p:spPr>
          <a:xfrm>
            <a:off x="838200" y="2378244"/>
            <a:ext cx="8973360" cy="4114632"/>
          </a:xfrm>
        </p:spPr>
        <p:txBody>
          <a:bodyPr/>
          <a:lstStyle/>
          <a:p>
            <a:pPr>
              <a:spcBef>
                <a:spcPct val="0"/>
              </a:spcBef>
            </a:pPr>
            <a:r>
              <a:rPr lang="en-US" altLang="en-US" sz="2814" dirty="0">
                <a:solidFill>
                  <a:srgbClr val="330B38"/>
                </a:solidFill>
              </a:rPr>
              <a:t>Help a farmer to keep stock and manage each aspect of the farm properly.</a:t>
            </a:r>
          </a:p>
          <a:p>
            <a:pPr>
              <a:spcBef>
                <a:spcPct val="0"/>
              </a:spcBef>
            </a:pPr>
            <a:endParaRPr lang="en-US" altLang="en-US" sz="2814" dirty="0">
              <a:solidFill>
                <a:srgbClr val="330B38"/>
              </a:solidFill>
            </a:endParaRPr>
          </a:p>
          <a:p>
            <a:pPr>
              <a:spcBef>
                <a:spcPct val="0"/>
              </a:spcBef>
            </a:pPr>
            <a:r>
              <a:rPr lang="en-US" altLang="en-US" sz="2814" dirty="0">
                <a:solidFill>
                  <a:srgbClr val="330B38"/>
                </a:solidFill>
              </a:rPr>
              <a:t>Important for planning and budgeting.</a:t>
            </a:r>
          </a:p>
          <a:p>
            <a:pPr>
              <a:lnSpc>
                <a:spcPct val="150000"/>
              </a:lnSpc>
              <a:spcBef>
                <a:spcPct val="0"/>
              </a:spcBef>
            </a:pPr>
            <a:endParaRPr lang="en-US" altLang="en-US" sz="2814" dirty="0">
              <a:solidFill>
                <a:srgbClr val="330B38"/>
              </a:solidFill>
            </a:endParaRPr>
          </a:p>
          <a:p>
            <a:pPr>
              <a:spcBef>
                <a:spcPct val="0"/>
              </a:spcBef>
            </a:pPr>
            <a:r>
              <a:rPr lang="en-US" altLang="en-US" sz="2814" dirty="0">
                <a:solidFill>
                  <a:srgbClr val="330B38"/>
                </a:solidFill>
              </a:rPr>
              <a:t>Provide a farmer with enough information needed for proper planning and budgeting at every point in time.</a:t>
            </a:r>
          </a:p>
          <a:p>
            <a:endParaRPr lang="en-US" altLang="en-US" dirty="0"/>
          </a:p>
        </p:txBody>
      </p:sp>
      <p:pic>
        <p:nvPicPr>
          <p:cNvPr id="3" name="Graphic 2" descr="Document">
            <a:extLst>
              <a:ext uri="{FF2B5EF4-FFF2-40B4-BE49-F238E27FC236}">
                <a16:creationId xmlns:a16="http://schemas.microsoft.com/office/drawing/2014/main" id="{71026AF9-249E-4F8B-8900-8093FB5F9F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94849">
            <a:off x="9731655" y="2043716"/>
            <a:ext cx="2371606" cy="2371606"/>
          </a:xfrm>
          <a:prstGeom prst="rect">
            <a:avLst/>
          </a:prstGeom>
        </p:spPr>
      </p:pic>
      <p:pic>
        <p:nvPicPr>
          <p:cNvPr id="6" name="Picture 5" descr="Text&#10;&#10;Description automatically generated">
            <a:extLst>
              <a:ext uri="{FF2B5EF4-FFF2-40B4-BE49-F238E27FC236}">
                <a16:creationId xmlns:a16="http://schemas.microsoft.com/office/drawing/2014/main" id="{461014CF-3200-440A-8EC0-990D5E95E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98F99E5-C299-442B-9589-57AD06BC441F}"/>
              </a:ext>
            </a:extLst>
          </p:cNvPr>
          <p:cNvSpPr>
            <a:spLocks noGrp="1" noChangeArrowheads="1"/>
          </p:cNvSpPr>
          <p:nvPr>
            <p:ph type="title"/>
          </p:nvPr>
        </p:nvSpPr>
        <p:spPr/>
        <p:txBody>
          <a:bodyPr/>
          <a:lstStyle/>
          <a:p>
            <a:r>
              <a:rPr lang="en-US" altLang="en-US" dirty="0"/>
              <a:t>Creating A Farm Inventory</a:t>
            </a:r>
          </a:p>
        </p:txBody>
      </p:sp>
      <p:sp>
        <p:nvSpPr>
          <p:cNvPr id="15363" name="Content Placeholder 2">
            <a:extLst>
              <a:ext uri="{FF2B5EF4-FFF2-40B4-BE49-F238E27FC236}">
                <a16:creationId xmlns:a16="http://schemas.microsoft.com/office/drawing/2014/main" id="{6D39752C-412E-4E40-9568-49E57931516F}"/>
              </a:ext>
            </a:extLst>
          </p:cNvPr>
          <p:cNvSpPr>
            <a:spLocks noGrp="1" noChangeArrowheads="1"/>
          </p:cNvSpPr>
          <p:nvPr>
            <p:ph idx="1"/>
          </p:nvPr>
        </p:nvSpPr>
        <p:spPr>
          <a:xfrm>
            <a:off x="1029997" y="1974486"/>
            <a:ext cx="8077397" cy="4556922"/>
          </a:xfrm>
        </p:spPr>
        <p:txBody>
          <a:bodyPr numCol="2"/>
          <a:lstStyle/>
          <a:p>
            <a:pPr>
              <a:lnSpc>
                <a:spcPct val="150000"/>
              </a:lnSpc>
              <a:spcBef>
                <a:spcPct val="0"/>
              </a:spcBef>
            </a:pPr>
            <a:r>
              <a:rPr lang="en-US" altLang="en-US" dirty="0"/>
              <a:t>At least once a year</a:t>
            </a:r>
          </a:p>
          <a:p>
            <a:pPr>
              <a:lnSpc>
                <a:spcPct val="150000"/>
              </a:lnSpc>
              <a:spcBef>
                <a:spcPct val="0"/>
              </a:spcBef>
            </a:pPr>
            <a:r>
              <a:rPr lang="en-US" altLang="en-US" dirty="0"/>
              <a:t>Include everything in the farm by categories</a:t>
            </a:r>
          </a:p>
          <a:p>
            <a:pPr lvl="1">
              <a:lnSpc>
                <a:spcPct val="150000"/>
              </a:lnSpc>
              <a:spcBef>
                <a:spcPct val="0"/>
              </a:spcBef>
            </a:pPr>
            <a:r>
              <a:rPr lang="en-US" altLang="en-US" sz="2000" dirty="0"/>
              <a:t>Land</a:t>
            </a:r>
          </a:p>
          <a:p>
            <a:pPr lvl="1">
              <a:lnSpc>
                <a:spcPct val="150000"/>
              </a:lnSpc>
              <a:spcBef>
                <a:spcPct val="0"/>
              </a:spcBef>
            </a:pPr>
            <a:r>
              <a:rPr lang="en-US" altLang="en-US" sz="2000" dirty="0"/>
              <a:t>Animals</a:t>
            </a:r>
          </a:p>
          <a:p>
            <a:pPr lvl="1">
              <a:lnSpc>
                <a:spcPct val="150000"/>
              </a:lnSpc>
              <a:spcBef>
                <a:spcPct val="0"/>
              </a:spcBef>
            </a:pPr>
            <a:r>
              <a:rPr lang="en-US" altLang="en-US" sz="2000" dirty="0"/>
              <a:t>Equipment</a:t>
            </a:r>
          </a:p>
          <a:p>
            <a:pPr lvl="1">
              <a:lnSpc>
                <a:spcPct val="150000"/>
              </a:lnSpc>
              <a:spcBef>
                <a:spcPct val="0"/>
              </a:spcBef>
            </a:pPr>
            <a:r>
              <a:rPr lang="en-US" altLang="en-US" sz="2000" dirty="0"/>
              <a:t>Supplies</a:t>
            </a:r>
          </a:p>
          <a:p>
            <a:pPr lvl="1">
              <a:lnSpc>
                <a:spcPct val="150000"/>
              </a:lnSpc>
              <a:spcBef>
                <a:spcPct val="0"/>
              </a:spcBef>
            </a:pPr>
            <a:endParaRPr lang="en-US" altLang="en-US" sz="2533" dirty="0"/>
          </a:p>
          <a:p>
            <a:pPr lvl="1">
              <a:lnSpc>
                <a:spcPct val="150000"/>
              </a:lnSpc>
              <a:spcBef>
                <a:spcPct val="0"/>
              </a:spcBef>
            </a:pPr>
            <a:endParaRPr lang="en-US" altLang="en-US" sz="2533" dirty="0"/>
          </a:p>
          <a:p>
            <a:pPr lvl="1">
              <a:lnSpc>
                <a:spcPct val="150000"/>
              </a:lnSpc>
              <a:spcBef>
                <a:spcPct val="0"/>
              </a:spcBef>
            </a:pPr>
            <a:endParaRPr lang="en-US" altLang="en-US" sz="2533" dirty="0"/>
          </a:p>
          <a:p>
            <a:pPr lvl="1">
              <a:lnSpc>
                <a:spcPct val="150000"/>
              </a:lnSpc>
              <a:spcBef>
                <a:spcPct val="0"/>
              </a:spcBef>
            </a:pPr>
            <a:endParaRPr lang="en-US" altLang="en-US" sz="2533" dirty="0"/>
          </a:p>
        </p:txBody>
      </p:sp>
      <p:pic>
        <p:nvPicPr>
          <p:cNvPr id="3" name="Picture 2" descr="A group of people feeding a cow through a fence&#10;&#10;Description automatically generated">
            <a:extLst>
              <a:ext uri="{FF2B5EF4-FFF2-40B4-BE49-F238E27FC236}">
                <a16:creationId xmlns:a16="http://schemas.microsoft.com/office/drawing/2014/main" id="{631CE62A-14D0-419E-8C79-A5F74760E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029" y="1690687"/>
            <a:ext cx="3940437" cy="26274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extLst>
              <a:ext uri="{FF2B5EF4-FFF2-40B4-BE49-F238E27FC236}">
                <a16:creationId xmlns:a16="http://schemas.microsoft.com/office/drawing/2014/main" id="{8EF6E219-BFFA-4DB1-A5DB-116A8AFB106F}"/>
              </a:ext>
            </a:extLst>
          </p:cNvPr>
          <p:cNvSpPr/>
          <p:nvPr/>
        </p:nvSpPr>
        <p:spPr>
          <a:xfrm>
            <a:off x="3480247" y="3884336"/>
            <a:ext cx="6096000" cy="1435265"/>
          </a:xfrm>
          <a:prstGeom prst="rect">
            <a:avLst/>
          </a:prstGeom>
        </p:spPr>
        <p:txBody>
          <a:bodyPr>
            <a:spAutoFit/>
          </a:bodyPr>
          <a:lstStyle/>
          <a:p>
            <a:pPr marL="914400" lvl="1" indent="-457200">
              <a:lnSpc>
                <a:spcPct val="150000"/>
              </a:lnSpc>
              <a:buFont typeface="Arial" panose="020B0604020202020204" pitchFamily="34" charset="0"/>
              <a:buChar char="•"/>
            </a:pPr>
            <a:r>
              <a:rPr lang="en-US" altLang="en-US" sz="2000" dirty="0">
                <a:latin typeface="Avenir LT Std 45 Book" panose="020B0502020203020204" pitchFamily="34" charset="0"/>
              </a:rPr>
              <a:t>Machinery</a:t>
            </a:r>
          </a:p>
          <a:p>
            <a:pPr marL="914400" lvl="1" indent="-457200">
              <a:lnSpc>
                <a:spcPct val="150000"/>
              </a:lnSpc>
              <a:buFont typeface="Arial" panose="020B0604020202020204" pitchFamily="34" charset="0"/>
              <a:buChar char="•"/>
            </a:pPr>
            <a:r>
              <a:rPr lang="en-US" altLang="en-US" sz="2000" dirty="0">
                <a:latin typeface="Avenir LT Std 45 Book" panose="020B0502020203020204" pitchFamily="34" charset="0"/>
              </a:rPr>
              <a:t>Stock</a:t>
            </a:r>
          </a:p>
          <a:p>
            <a:pPr marL="914400" lvl="1" indent="-457200">
              <a:lnSpc>
                <a:spcPct val="150000"/>
              </a:lnSpc>
              <a:buFont typeface="Arial" panose="020B0604020202020204" pitchFamily="34" charset="0"/>
              <a:buChar char="•"/>
            </a:pPr>
            <a:r>
              <a:rPr lang="en-US" altLang="en-US" sz="2000" dirty="0">
                <a:latin typeface="Avenir LT Std 45 Book" panose="020B0502020203020204" pitchFamily="34" charset="0"/>
              </a:rPr>
              <a:t>Buildings</a:t>
            </a:r>
          </a:p>
        </p:txBody>
      </p:sp>
      <p:pic>
        <p:nvPicPr>
          <p:cNvPr id="7" name="Picture 6" descr="Text&#10;&#10;Description automatically generated">
            <a:extLst>
              <a:ext uri="{FF2B5EF4-FFF2-40B4-BE49-F238E27FC236}">
                <a16:creationId xmlns:a16="http://schemas.microsoft.com/office/drawing/2014/main" id="{353B86FA-BFF1-4F44-A897-BC629C172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0A1CA75-B1BF-45AB-B60D-751C9409FED9}"/>
              </a:ext>
            </a:extLst>
          </p:cNvPr>
          <p:cNvSpPr>
            <a:spLocks noGrp="1" noChangeArrowheads="1"/>
          </p:cNvSpPr>
          <p:nvPr>
            <p:ph type="title"/>
          </p:nvPr>
        </p:nvSpPr>
        <p:spPr/>
        <p:txBody>
          <a:bodyPr/>
          <a:lstStyle/>
          <a:p>
            <a:r>
              <a:rPr lang="en-US" altLang="en-US" dirty="0"/>
              <a:t>Examples of equipment to inventory</a:t>
            </a:r>
            <a:br>
              <a:rPr lang="en-US" altLang="en-US" dirty="0"/>
            </a:br>
            <a:endParaRPr lang="en-US" altLang="en-US" dirty="0">
              <a:latin typeface="Comic Sans MS" panose="030F0702030302020204" pitchFamily="66" charset="0"/>
            </a:endParaRPr>
          </a:p>
        </p:txBody>
      </p:sp>
      <p:sp>
        <p:nvSpPr>
          <p:cNvPr id="17411" name="Content Placeholder 2">
            <a:extLst>
              <a:ext uri="{FF2B5EF4-FFF2-40B4-BE49-F238E27FC236}">
                <a16:creationId xmlns:a16="http://schemas.microsoft.com/office/drawing/2014/main" id="{BD55318F-C405-4497-A856-A3652D48308E}"/>
              </a:ext>
            </a:extLst>
          </p:cNvPr>
          <p:cNvSpPr>
            <a:spLocks noGrp="1" noChangeArrowheads="1"/>
          </p:cNvSpPr>
          <p:nvPr>
            <p:ph idx="1"/>
          </p:nvPr>
        </p:nvSpPr>
        <p:spPr>
          <a:xfrm>
            <a:off x="1235494" y="1951103"/>
            <a:ext cx="8004769" cy="4824976"/>
          </a:xfrm>
        </p:spPr>
        <p:txBody>
          <a:bodyPr>
            <a:normAutofit/>
          </a:bodyPr>
          <a:lstStyle/>
          <a:p>
            <a:r>
              <a:rPr lang="en-US" altLang="en-US" sz="2000" dirty="0">
                <a:solidFill>
                  <a:schemeClr val="tx1"/>
                </a:solidFill>
              </a:rPr>
              <a:t>Tractors, trucks, ATVs</a:t>
            </a:r>
          </a:p>
          <a:p>
            <a:r>
              <a:rPr lang="en-US" altLang="en-US" sz="2000" dirty="0">
                <a:solidFill>
                  <a:schemeClr val="tx1"/>
                </a:solidFill>
              </a:rPr>
              <a:t>Combines, corn pickers</a:t>
            </a:r>
          </a:p>
          <a:p>
            <a:r>
              <a:rPr lang="en-US" altLang="en-US" sz="2000" dirty="0">
                <a:solidFill>
                  <a:schemeClr val="tx1"/>
                </a:solidFill>
              </a:rPr>
              <a:t>Backhoes, hay balers, wagons</a:t>
            </a:r>
          </a:p>
          <a:p>
            <a:r>
              <a:rPr lang="en-US" altLang="en-US" sz="2000" dirty="0">
                <a:solidFill>
                  <a:schemeClr val="tx1"/>
                </a:solidFill>
              </a:rPr>
              <a:t>Disks, cultivators</a:t>
            </a:r>
          </a:p>
          <a:p>
            <a:r>
              <a:rPr lang="en-US" altLang="en-US" sz="2000" dirty="0">
                <a:solidFill>
                  <a:schemeClr val="tx1"/>
                </a:solidFill>
              </a:rPr>
              <a:t>Seeders and planters</a:t>
            </a:r>
          </a:p>
          <a:p>
            <a:r>
              <a:rPr lang="en-US" altLang="en-US" sz="2000" dirty="0">
                <a:solidFill>
                  <a:schemeClr val="tx1"/>
                </a:solidFill>
              </a:rPr>
              <a:t>Fertilizer spreaders, sprayers</a:t>
            </a:r>
          </a:p>
          <a:p>
            <a:r>
              <a:rPr lang="en-US" altLang="en-US" sz="2000" dirty="0">
                <a:solidFill>
                  <a:schemeClr val="tx1"/>
                </a:solidFill>
              </a:rPr>
              <a:t>Milking machines, air compressors</a:t>
            </a:r>
          </a:p>
          <a:p>
            <a:r>
              <a:rPr lang="en-US" altLang="en-US" sz="2000" dirty="0">
                <a:solidFill>
                  <a:schemeClr val="tx1"/>
                </a:solidFill>
              </a:rPr>
              <a:t>Pumps, irrigation equipment</a:t>
            </a:r>
          </a:p>
          <a:p>
            <a:r>
              <a:rPr lang="en-US" altLang="en-US" sz="2000" dirty="0">
                <a:solidFill>
                  <a:schemeClr val="tx1"/>
                </a:solidFill>
              </a:rPr>
              <a:t>Post hole diggers, manure spreaders</a:t>
            </a:r>
          </a:p>
          <a:p>
            <a:r>
              <a:rPr lang="en-US" altLang="en-US" sz="2000" dirty="0">
                <a:solidFill>
                  <a:schemeClr val="tx1"/>
                </a:solidFill>
              </a:rPr>
              <a:t>Mowers, snow throwers, motors</a:t>
            </a:r>
          </a:p>
          <a:p>
            <a:endParaRPr lang="en-US" altLang="en-US" sz="2000" dirty="0"/>
          </a:p>
        </p:txBody>
      </p:sp>
      <p:pic>
        <p:nvPicPr>
          <p:cNvPr id="3" name="Picture 2">
            <a:extLst>
              <a:ext uri="{FF2B5EF4-FFF2-40B4-BE49-F238E27FC236}">
                <a16:creationId xmlns:a16="http://schemas.microsoft.com/office/drawing/2014/main" id="{15578278-7039-4D1F-B3AF-B103BF2B4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8238" y="2089846"/>
            <a:ext cx="4017078" cy="2678309"/>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67CFE990-0FDE-48B8-A27C-C2FE7BEED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1754" y="5706550"/>
            <a:ext cx="2071409" cy="8928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8707469-F532-4914-B330-0D8B6DDA25DC}"/>
              </a:ext>
            </a:extLst>
          </p:cNvPr>
          <p:cNvSpPr>
            <a:spLocks noGrp="1" noChangeArrowheads="1"/>
          </p:cNvSpPr>
          <p:nvPr>
            <p:ph type="title"/>
          </p:nvPr>
        </p:nvSpPr>
        <p:spPr>
          <a:xfrm>
            <a:off x="574082" y="694847"/>
            <a:ext cx="9047899" cy="823150"/>
          </a:xfrm>
        </p:spPr>
        <p:txBody>
          <a:bodyPr>
            <a:normAutofit/>
          </a:bodyPr>
          <a:lstStyle/>
          <a:p>
            <a:r>
              <a:rPr lang="en-US" altLang="en-US" sz="3200" b="1" dirty="0">
                <a:latin typeface="+mj-lt"/>
              </a:rPr>
              <a:t>Mississippi Farm Record Book Farm Inventory</a:t>
            </a:r>
            <a:endParaRPr lang="en-US" altLang="en-US" sz="4800" b="1" dirty="0">
              <a:latin typeface="+mj-lt"/>
            </a:endParaRPr>
          </a:p>
        </p:txBody>
      </p:sp>
      <p:pic>
        <p:nvPicPr>
          <p:cNvPr id="19459" name="Picture 2">
            <a:extLst>
              <a:ext uri="{FF2B5EF4-FFF2-40B4-BE49-F238E27FC236}">
                <a16:creationId xmlns:a16="http://schemas.microsoft.com/office/drawing/2014/main" id="{A04197C9-F3F2-4ADB-A880-A934C0F2E5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51263" y="1523299"/>
            <a:ext cx="9289473" cy="4472256"/>
          </a:xfrm>
          <a:noFill/>
        </p:spPr>
      </p:pic>
      <p:pic>
        <p:nvPicPr>
          <p:cNvPr id="5" name="Picture 4" descr="Text&#10;&#10;Description automatically generated">
            <a:extLst>
              <a:ext uri="{FF2B5EF4-FFF2-40B4-BE49-F238E27FC236}">
                <a16:creationId xmlns:a16="http://schemas.microsoft.com/office/drawing/2014/main" id="{C4E12756-EE98-45A6-8021-C54CE17020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2221" y="5995555"/>
            <a:ext cx="1400942" cy="603876"/>
          </a:xfrm>
          <a:prstGeom prst="rect">
            <a:avLst/>
          </a:prstGeom>
        </p:spPr>
      </p:pic>
    </p:spTree>
  </p:cSld>
  <p:clrMapOvr>
    <a:masterClrMapping/>
  </p:clrMapOvr>
</p:sld>
</file>

<file path=ppt/theme/theme1.xml><?xml version="1.0" encoding="utf-8"?>
<a:theme xmlns:a="http://schemas.openxmlformats.org/drawingml/2006/main" name="OPPE-Capacity2">
  <a:themeElements>
    <a:clrScheme name="National Prosperity Summits">
      <a:dk1>
        <a:sysClr val="windowText" lastClr="000000"/>
      </a:dk1>
      <a:lt1>
        <a:sysClr val="window" lastClr="FFFFFF"/>
      </a:lt1>
      <a:dk2>
        <a:srgbClr val="44546A"/>
      </a:dk2>
      <a:lt2>
        <a:srgbClr val="E7E6E6"/>
      </a:lt2>
      <a:accent1>
        <a:srgbClr val="00AEEF"/>
      </a:accent1>
      <a:accent2>
        <a:srgbClr val="FFF200"/>
      </a:accent2>
      <a:accent3>
        <a:srgbClr val="A5A5A5"/>
      </a:accent3>
      <a:accent4>
        <a:srgbClr val="AEABAB"/>
      </a:accent4>
      <a:accent5>
        <a:srgbClr val="757070"/>
      </a:accent5>
      <a:accent6>
        <a:srgbClr val="FFFFFF"/>
      </a:accent6>
      <a:hlink>
        <a:srgbClr val="00AEEF"/>
      </a:hlink>
      <a:folHlink>
        <a:srgbClr val="1E4E79"/>
      </a:folHlink>
    </a:clrScheme>
    <a:fontScheme name="National Prosperity Summit">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E-Capacity2" id="{647184B3-089A-40BD-92A3-9F9F6A731475}" vid="{1BD60316-169C-4E0A-82C6-CA2EA38C32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OPPE-Capacity2</Template>
  <TotalTime>12562</TotalTime>
  <Words>1672</Words>
  <Application>Microsoft Office PowerPoint</Application>
  <PresentationFormat>Widescreen</PresentationFormat>
  <Paragraphs>214</Paragraphs>
  <Slides>19</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Agency FB</vt:lpstr>
      <vt:lpstr>Arial</vt:lpstr>
      <vt:lpstr>Avenir LT Std 45 Book</vt:lpstr>
      <vt:lpstr>Avenir LT Std 65 Medium</vt:lpstr>
      <vt:lpstr>Baskerville Old Face</vt:lpstr>
      <vt:lpstr>Calibri</vt:lpstr>
      <vt:lpstr>Comic Sans MS</vt:lpstr>
      <vt:lpstr>Coolvetica Rg</vt:lpstr>
      <vt:lpstr>Times</vt:lpstr>
      <vt:lpstr>OPPE-Capacity2</vt:lpstr>
      <vt:lpstr>Farm Inventory</vt:lpstr>
      <vt:lpstr>PowerPoint Presentation</vt:lpstr>
      <vt:lpstr>PowerPoint Presentation</vt:lpstr>
      <vt:lpstr> What is Farm Inventory?</vt:lpstr>
      <vt:lpstr>Purpose of Farm Inventory</vt:lpstr>
      <vt:lpstr>Reasons Why A Farmer Records are Important</vt:lpstr>
      <vt:lpstr>Creating A Farm Inventory</vt:lpstr>
      <vt:lpstr>Examples of equipment to inventory </vt:lpstr>
      <vt:lpstr>Mississippi Farm Record Book Farm Inventory</vt:lpstr>
      <vt:lpstr>Advantages of  Inventory</vt:lpstr>
      <vt:lpstr>Filing an Insurance Claim</vt:lpstr>
      <vt:lpstr>Disadvantages of Farm Inventory </vt:lpstr>
      <vt:lpstr>PowerPoint Presentation</vt:lpstr>
      <vt:lpstr>Inventory Management VS Inventory Control</vt:lpstr>
      <vt:lpstr>PowerPoint Presentation</vt:lpstr>
      <vt:lpstr>Resources</vt:lpstr>
      <vt:lpstr>Questions?</vt:lpstr>
      <vt:lpstr>Contact</vt:lpstr>
      <vt:lpstr>Thank You!</vt:lpstr>
    </vt:vector>
  </TitlesOfParts>
  <Company>Purdue University - AgIT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 Vibrant SET Regional Team</dc:title>
  <dc:creator>Beaulieu, Lionel J</dc:creator>
  <cp:lastModifiedBy>Moten-Thomas, Joy</cp:lastModifiedBy>
  <cp:revision>223</cp:revision>
  <cp:lastPrinted>2019-05-09T19:42:22Z</cp:lastPrinted>
  <dcterms:created xsi:type="dcterms:W3CDTF">2015-06-08T14:57:52Z</dcterms:created>
  <dcterms:modified xsi:type="dcterms:W3CDTF">2020-11-09T19:37:02Z</dcterms:modified>
</cp:coreProperties>
</file>