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6"/>
  </p:notesMasterIdLst>
  <p:handoutMasterIdLst>
    <p:handoutMasterId r:id="rId37"/>
  </p:handoutMasterIdLst>
  <p:sldIdLst>
    <p:sldId id="317" r:id="rId3"/>
    <p:sldId id="257" r:id="rId4"/>
    <p:sldId id="270" r:id="rId5"/>
    <p:sldId id="271" r:id="rId6"/>
    <p:sldId id="258" r:id="rId7"/>
    <p:sldId id="309" r:id="rId8"/>
    <p:sldId id="261" r:id="rId9"/>
    <p:sldId id="311" r:id="rId10"/>
    <p:sldId id="275" r:id="rId11"/>
    <p:sldId id="260" r:id="rId12"/>
    <p:sldId id="267" r:id="rId13"/>
    <p:sldId id="274" r:id="rId14"/>
    <p:sldId id="268" r:id="rId15"/>
    <p:sldId id="295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314" r:id="rId27"/>
    <p:sldId id="289" r:id="rId28"/>
    <p:sldId id="307" r:id="rId29"/>
    <p:sldId id="305" r:id="rId30"/>
    <p:sldId id="304" r:id="rId31"/>
    <p:sldId id="308" r:id="rId32"/>
    <p:sldId id="300" r:id="rId33"/>
    <p:sldId id="306" r:id="rId34"/>
    <p:sldId id="315" r:id="rId35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AF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-3108" y="-10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0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173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84658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3" tIns="48327" rIns="96653" bIns="483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DEEC90F0-67A9-492B-9790-3E21B09574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30335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1123E4-FCF1-47B5-9AB3-93A6E12570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572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17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60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Nominal Rate=rate not considering inflation or time</a:t>
            </a:r>
            <a:r>
              <a:rPr lang="en-US" baseline="0" dirty="0" smtClean="0"/>
              <a:t> value of money.  Done to keep calculation simple.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0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Income</a:t>
            </a:r>
            <a:r>
              <a:rPr lang="en-US" baseline="0" dirty="0" smtClean="0"/>
              <a:t> – Specialized operations like Poultry and Dairies may have settlement statements which can supplement tax returns.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11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Rate,</a:t>
            </a:r>
            <a:r>
              <a:rPr lang="en-US" baseline="0" dirty="0" smtClean="0"/>
              <a:t> terms, frequency of payments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B5DA-80F8-2E49-AAF1-6F9974FC3D4E}" type="datetimeFigureOut">
              <a:rPr lang="en-US" smtClean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2C3B-DC46-F547-8B44-9F0507E45A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227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B5DA-80F8-2E49-AAF1-6F9974FC3D4E}" type="datetimeFigureOut">
              <a:rPr lang="en-US" smtClean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2C3B-DC46-F547-8B44-9F0507E45A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208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B5DA-80F8-2E49-AAF1-6F9974FC3D4E}" type="datetimeFigureOut">
              <a:rPr lang="en-US" smtClean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2C3B-DC46-F547-8B44-9F0507E45A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965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C19D-DFE3-4368-A638-2D1F49765D5A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0A1C-2EBE-4388-9690-B302E8297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74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C19D-DFE3-4368-A638-2D1F49765D5A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0A1C-2EBE-4388-9690-B302E8297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C19D-DFE3-4368-A638-2D1F49765D5A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0A1C-2EBE-4388-9690-B302E8297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72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C19D-DFE3-4368-A638-2D1F49765D5A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0A1C-2EBE-4388-9690-B302E8297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85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C19D-DFE3-4368-A638-2D1F49765D5A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0A1C-2EBE-4388-9690-B302E8297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78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C19D-DFE3-4368-A638-2D1F49765D5A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0A1C-2EBE-4388-9690-B302E8297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93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C19D-DFE3-4368-A638-2D1F49765D5A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0A1C-2EBE-4388-9690-B302E8297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7157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C19D-DFE3-4368-A638-2D1F49765D5A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0A1C-2EBE-4388-9690-B302E8297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49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B5DA-80F8-2E49-AAF1-6F9974FC3D4E}" type="datetimeFigureOut">
              <a:rPr lang="en-US" smtClean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2C3B-DC46-F547-8B44-9F0507E45A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812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C19D-DFE3-4368-A638-2D1F49765D5A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0A1C-2EBE-4388-9690-B302E8297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53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C19D-DFE3-4368-A638-2D1F49765D5A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0A1C-2EBE-4388-9690-B302E8297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85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C19D-DFE3-4368-A638-2D1F49765D5A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0A1C-2EBE-4388-9690-B302E8297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69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B5DA-80F8-2E49-AAF1-6F9974FC3D4E}" type="datetimeFigureOut">
              <a:rPr lang="en-US" smtClean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2C3B-DC46-F547-8B44-9F0507E45A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392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B5DA-80F8-2E49-AAF1-6F9974FC3D4E}" type="datetimeFigureOut">
              <a:rPr lang="en-US" smtClean="0"/>
              <a:pPr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2C3B-DC46-F547-8B44-9F0507E45A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762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B5DA-80F8-2E49-AAF1-6F9974FC3D4E}" type="datetimeFigureOut">
              <a:rPr lang="en-US" smtClean="0"/>
              <a:pPr/>
              <a:t>12/9/2020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2C3B-DC46-F547-8B44-9F0507E45A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735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B5DA-80F8-2E49-AAF1-6F9974FC3D4E}" type="datetimeFigureOut">
              <a:rPr lang="en-US" smtClean="0"/>
              <a:pPr/>
              <a:t>12/9/2020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2C3B-DC46-F547-8B44-9F0507E45A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093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B5DA-80F8-2E49-AAF1-6F9974FC3D4E}" type="datetimeFigureOut">
              <a:rPr lang="en-US" smtClean="0"/>
              <a:pPr/>
              <a:t>12/9/2020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2C3B-DC46-F547-8B44-9F0507E45A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904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B5DA-80F8-2E49-AAF1-6F9974FC3D4E}" type="datetimeFigureOut">
              <a:rPr lang="en-US" smtClean="0"/>
              <a:pPr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2C3B-DC46-F547-8B44-9F0507E45A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017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B5DA-80F8-2E49-AAF1-6F9974FC3D4E}" type="datetimeFigureOut">
              <a:rPr lang="en-US" smtClean="0"/>
              <a:pPr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2C3B-DC46-F547-8B44-9F0507E45A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127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2B5DA-80F8-2E49-AAF1-6F9974FC3D4E}" type="datetimeFigureOut">
              <a:rPr lang="en-US" smtClean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82C3B-DC46-F547-8B44-9F0507E45A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24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7C19D-DFE3-4368-A638-2D1F49765D5A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40A1C-2EBE-4388-9690-B302E8297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3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6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0"/>
            <a:ext cx="8229600" cy="857250"/>
          </a:xfrm>
        </p:spPr>
        <p:txBody>
          <a:bodyPr>
            <a:normAutofit fontScale="90000"/>
          </a:bodyPr>
          <a:lstStyle/>
          <a:p>
            <a:pPr>
              <a:lnSpc>
                <a:spcPts val="5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sz="5300" b="1" dirty="0" smtClean="0">
                <a:solidFill>
                  <a:srgbClr val="5191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AgGeorgia Overview, Eligibility, and Applying for a Loan</a:t>
            </a:r>
            <a:r>
              <a:rPr lang="en-US" sz="5300" b="1" dirty="0">
                <a:solidFill>
                  <a:srgbClr val="5191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5300" b="1" dirty="0">
                <a:solidFill>
                  <a:srgbClr val="5191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000" b="1" dirty="0">
                <a:solidFill>
                  <a:srgbClr val="5191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4000" b="1" dirty="0">
                <a:solidFill>
                  <a:srgbClr val="5191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000" b="1" dirty="0" smtClean="0">
                <a:solidFill>
                  <a:srgbClr val="5191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Lee Lister</a:t>
            </a:r>
            <a:br>
              <a:rPr lang="en-US" sz="4000" b="1" dirty="0" smtClean="0">
                <a:solidFill>
                  <a:srgbClr val="5191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dirty="0" smtClean="0">
                <a:solidFill>
                  <a:srgbClr val="5191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Relationship Manager</a:t>
            </a:r>
            <a:endParaRPr lang="en-US" sz="3600" b="1" dirty="0">
              <a:solidFill>
                <a:srgbClr val="51913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371600" y="3048000"/>
            <a:ext cx="67056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800" dirty="0">
              <a:solidFill>
                <a:srgbClr val="6F77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4588800"/>
            <a:ext cx="3276600" cy="83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6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6075" indent="-346075">
              <a:spcBef>
                <a:spcPts val="763"/>
              </a:spcBef>
              <a:buSzPts val="3200"/>
            </a:pPr>
            <a:r>
              <a:rPr lang="en-US" dirty="0" smtClean="0">
                <a:cs typeface="Arial" pitchFamily="34" charset="0"/>
              </a:rPr>
              <a:t>The Cooperative Advantage</a:t>
            </a:r>
          </a:p>
          <a:p>
            <a:pPr marL="346075" indent="-346075">
              <a:spcBef>
                <a:spcPts val="763"/>
              </a:spcBef>
              <a:buSzPts val="3200"/>
              <a:buFont typeface="Arial" pitchFamily="34" charset="0"/>
              <a:buChar char="•"/>
            </a:pPr>
            <a:r>
              <a:rPr lang="en-US" u="sng" dirty="0" smtClean="0">
                <a:cs typeface="Arial" pitchFamily="34" charset="0"/>
              </a:rPr>
              <a:t>Patronage Dividend</a:t>
            </a:r>
            <a:r>
              <a:rPr lang="en-US" dirty="0" smtClean="0">
                <a:cs typeface="Arial" pitchFamily="34" charset="0"/>
              </a:rPr>
              <a:t> – Over the last 5 years AgGeorgia has averaged a return of 26% of interest back to its customers.  That’s like getting 26 cents back for every dollar of interest paid on your loan. AgGeorgia has delivered over </a:t>
            </a:r>
            <a:r>
              <a:rPr lang="en-US" b="1" dirty="0" smtClean="0">
                <a:solidFill>
                  <a:srgbClr val="FF0000"/>
                </a:solidFill>
                <a:cs typeface="Arial" pitchFamily="34" charset="0"/>
              </a:rPr>
              <a:t>$393 Million </a:t>
            </a:r>
            <a:r>
              <a:rPr lang="en-US" b="1" dirty="0" smtClean="0">
                <a:cs typeface="Arial" pitchFamily="34" charset="0"/>
              </a:rPr>
              <a:t>in cash </a:t>
            </a:r>
            <a:r>
              <a:rPr lang="en-US" dirty="0" smtClean="0">
                <a:cs typeface="Arial" pitchFamily="34" charset="0"/>
              </a:rPr>
              <a:t>to our customers since 1988.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274638"/>
            <a:ext cx="62484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b="1" dirty="0" smtClean="0">
                <a:latin typeface="+mj-lt"/>
                <a:cs typeface="Arial" pitchFamily="34" charset="0"/>
              </a:rPr>
              <a:t>AgGeorgia </a:t>
            </a:r>
            <a:r>
              <a:rPr lang="en-US" sz="4400" b="1" dirty="0">
                <a:latin typeface="+mj-lt"/>
                <a:cs typeface="Arial" pitchFamily="34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2428739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/>
          </a:bodyPr>
          <a:lstStyle/>
          <a:p>
            <a:pPr algn="ctr">
              <a:spcAft>
                <a:spcPct val="30000"/>
              </a:spcAft>
              <a:buNone/>
              <a:defRPr/>
            </a:pPr>
            <a:r>
              <a:rPr lang="en-US" sz="2800" dirty="0" smtClean="0"/>
              <a:t>In 2020, AgGeorgia returned to our borrowers </a:t>
            </a:r>
            <a:r>
              <a:rPr lang="en-US" sz="2800" b="1" dirty="0" smtClean="0">
                <a:solidFill>
                  <a:srgbClr val="FF0000"/>
                </a:solidFill>
              </a:rPr>
              <a:t>24%</a:t>
            </a:r>
            <a:r>
              <a:rPr lang="en-US" sz="2800" dirty="0" smtClean="0"/>
              <a:t> of the interest earned in 2019. </a:t>
            </a:r>
          </a:p>
          <a:p>
            <a:pPr algn="ctr">
              <a:spcAft>
                <a:spcPct val="30000"/>
              </a:spcAft>
              <a:buNone/>
              <a:defRPr/>
            </a:pPr>
            <a:r>
              <a:rPr lang="en-US" sz="4800" b="1" dirty="0" smtClean="0">
                <a:solidFill>
                  <a:srgbClr val="FF0000"/>
                </a:solidFill>
              </a:rPr>
              <a:t>$13.95 Million</a:t>
            </a:r>
          </a:p>
          <a:p>
            <a:pPr algn="ctr">
              <a:spcAft>
                <a:spcPct val="30000"/>
              </a:spcAft>
              <a:buNone/>
              <a:defRPr/>
            </a:pPr>
            <a:r>
              <a:rPr lang="en-US" sz="2000" dirty="0" smtClean="0"/>
              <a:t>30% Cash - $4.18 Million</a:t>
            </a:r>
          </a:p>
          <a:p>
            <a:pPr algn="ctr">
              <a:spcAft>
                <a:spcPct val="30000"/>
              </a:spcAft>
              <a:buNone/>
              <a:defRPr/>
            </a:pPr>
            <a:r>
              <a:rPr lang="en-US" sz="2000" dirty="0" smtClean="0"/>
              <a:t>70% Allocated Surplus  $9.76 Million</a:t>
            </a:r>
          </a:p>
          <a:p>
            <a:pPr lvl="1" algn="ctr">
              <a:spcAft>
                <a:spcPct val="30000"/>
              </a:spcAft>
              <a:buNone/>
              <a:defRPr/>
            </a:pPr>
            <a:endParaRPr lang="en-US" sz="2000" dirty="0" smtClean="0"/>
          </a:p>
          <a:p>
            <a:pPr algn="ctr">
              <a:spcAft>
                <a:spcPct val="30000"/>
              </a:spcAft>
              <a:buNone/>
              <a:defRPr/>
            </a:pPr>
            <a:endParaRPr lang="en-US" sz="2800" b="1" dirty="0" smtClean="0">
              <a:solidFill>
                <a:srgbClr val="FF0000"/>
              </a:solidFill>
            </a:endParaRPr>
          </a:p>
          <a:p>
            <a:pPr lvl="1" algn="ctr">
              <a:spcAft>
                <a:spcPct val="30000"/>
              </a:spcAft>
              <a:buNone/>
              <a:defRPr/>
            </a:pPr>
            <a:endParaRPr lang="en-US" sz="2000" dirty="0" smtClean="0"/>
          </a:p>
          <a:p>
            <a:pPr lvl="1" algn="ctr">
              <a:spcAft>
                <a:spcPct val="30000"/>
              </a:spcAft>
              <a:buNone/>
              <a:defRPr/>
            </a:pPr>
            <a:endParaRPr lang="en-US" sz="2000" dirty="0" smtClean="0"/>
          </a:p>
          <a:p>
            <a:pPr>
              <a:buNone/>
              <a:defRPr/>
            </a:pPr>
            <a:endParaRPr lang="en-US" sz="3200" dirty="0"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274638"/>
            <a:ext cx="7694908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b="1" dirty="0" smtClean="0">
                <a:latin typeface="Arial" pitchFamily="34" charset="0"/>
                <a:ea typeface="ヒラギノ角ゴ Pro W3" charset="-128"/>
                <a:cs typeface="Arial" pitchFamily="34" charset="0"/>
              </a:rPr>
              <a:t>  2019 Distribution of Profits</a:t>
            </a:r>
            <a:endParaRPr lang="en-US" sz="44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739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/>
          </a:bodyPr>
          <a:lstStyle/>
          <a:p>
            <a:pPr lvl="1" algn="ctr">
              <a:spcAft>
                <a:spcPct val="30000"/>
              </a:spcAft>
              <a:buNone/>
              <a:defRPr/>
            </a:pPr>
            <a:endParaRPr lang="en-US" sz="2000" dirty="0" smtClean="0"/>
          </a:p>
          <a:p>
            <a:pPr lvl="1" algn="ctr">
              <a:spcAft>
                <a:spcPct val="30000"/>
              </a:spcAft>
              <a:buNone/>
              <a:defRPr/>
            </a:pPr>
            <a:endParaRPr lang="en-US" sz="2000" dirty="0" smtClean="0"/>
          </a:p>
          <a:p>
            <a:pPr lvl="1" algn="ctr">
              <a:spcAft>
                <a:spcPct val="30000"/>
              </a:spcAft>
              <a:buNone/>
              <a:defRPr/>
            </a:pPr>
            <a:endParaRPr lang="en-US" sz="2000" dirty="0" smtClean="0"/>
          </a:p>
          <a:p>
            <a:pPr lvl="1" algn="ctr">
              <a:spcAft>
                <a:spcPct val="30000"/>
              </a:spcAft>
              <a:buNone/>
              <a:defRPr/>
            </a:pPr>
            <a:r>
              <a:rPr lang="en-US" sz="2000" dirty="0" smtClean="0"/>
              <a:t>Total amount </a:t>
            </a:r>
            <a:r>
              <a:rPr lang="en-US" sz="2000" b="1" dirty="0" smtClean="0"/>
              <a:t>CASH </a:t>
            </a:r>
            <a:r>
              <a:rPr lang="en-US" sz="2000" dirty="0" smtClean="0"/>
              <a:t>put in the members’ pockets in 2020  = </a:t>
            </a:r>
          </a:p>
          <a:p>
            <a:pPr lvl="1" algn="ctr">
              <a:spcAft>
                <a:spcPct val="30000"/>
              </a:spcAft>
              <a:buNone/>
              <a:defRPr/>
            </a:pPr>
            <a:r>
              <a:rPr lang="en-US" sz="3200" b="1" dirty="0" smtClean="0">
                <a:solidFill>
                  <a:srgbClr val="FF0000"/>
                </a:solidFill>
              </a:rPr>
              <a:t>$15</a:t>
            </a:r>
            <a:r>
              <a:rPr lang="en-US" sz="2000" dirty="0" smtClean="0"/>
              <a:t>  </a:t>
            </a:r>
            <a:r>
              <a:rPr lang="en-US" sz="3200" b="1" dirty="0" smtClean="0">
                <a:solidFill>
                  <a:srgbClr val="FF0000"/>
                </a:solidFill>
              </a:rPr>
              <a:t>Million</a:t>
            </a:r>
            <a:r>
              <a:rPr lang="en-US" sz="2000" dirty="0" smtClean="0"/>
              <a:t> </a:t>
            </a:r>
          </a:p>
          <a:p>
            <a:pPr lvl="1" algn="ctr">
              <a:spcAft>
                <a:spcPct val="30000"/>
              </a:spcAft>
              <a:buNone/>
              <a:defRPr/>
            </a:pPr>
            <a:r>
              <a:rPr lang="en-US" sz="2000" dirty="0" smtClean="0"/>
              <a:t>($4.1 </a:t>
            </a:r>
            <a:r>
              <a:rPr lang="en-US" sz="1400" dirty="0" smtClean="0"/>
              <a:t>cash portion of Patronage</a:t>
            </a:r>
            <a:r>
              <a:rPr lang="en-US" sz="2000" dirty="0" smtClean="0"/>
              <a:t> + $10.9</a:t>
            </a:r>
            <a:r>
              <a:rPr lang="en-US" sz="1600" dirty="0" smtClean="0"/>
              <a:t> </a:t>
            </a:r>
            <a:r>
              <a:rPr lang="en-US" sz="1400" dirty="0" smtClean="0"/>
              <a:t>’10 &amp; ‘11 Surplus Revolvement</a:t>
            </a:r>
            <a:r>
              <a:rPr lang="en-US" sz="2000" dirty="0" smtClean="0"/>
              <a:t>)</a:t>
            </a:r>
          </a:p>
          <a:p>
            <a:pPr lvl="1" algn="ctr">
              <a:spcAft>
                <a:spcPct val="30000"/>
              </a:spcAft>
              <a:buNone/>
              <a:defRPr/>
            </a:pPr>
            <a:endParaRPr lang="en-US" sz="2000" dirty="0" smtClean="0"/>
          </a:p>
          <a:p>
            <a:pPr lvl="1" algn="ctr">
              <a:spcAft>
                <a:spcPct val="30000"/>
              </a:spcAft>
              <a:buNone/>
              <a:defRPr/>
            </a:pPr>
            <a:endParaRPr lang="en-US" sz="2000" dirty="0" smtClean="0"/>
          </a:p>
          <a:p>
            <a:pPr>
              <a:buNone/>
              <a:defRPr/>
            </a:pPr>
            <a:endParaRPr lang="en-US" sz="3200" dirty="0"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274638"/>
            <a:ext cx="7694908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b="1" dirty="0" smtClean="0">
                <a:latin typeface="Arial" pitchFamily="34" charset="0"/>
                <a:ea typeface="ヒラギノ角ゴ Pro W3" charset="-128"/>
                <a:cs typeface="Arial" pitchFamily="34" charset="0"/>
              </a:rPr>
              <a:t>       Distribution of Profits</a:t>
            </a:r>
            <a:endParaRPr lang="en-US" sz="4400" b="1" dirty="0"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1219200"/>
            <a:ext cx="4572000" cy="8217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ct val="30000"/>
              </a:spcAft>
              <a:buNone/>
              <a:defRPr/>
            </a:pPr>
            <a:r>
              <a:rPr lang="en-US" dirty="0" smtClean="0"/>
              <a:t>2010/2011/2012 Surplus Revolvement totaled </a:t>
            </a:r>
          </a:p>
          <a:p>
            <a:pPr algn="ctr">
              <a:spcAft>
                <a:spcPct val="30000"/>
              </a:spcAft>
              <a:buNone/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$10.9 Million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739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274638"/>
            <a:ext cx="8220808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800" b="1" dirty="0" smtClean="0">
                <a:cs typeface="Arial" pitchFamily="34" charset="0"/>
              </a:rPr>
              <a:t>Patronage Example</a:t>
            </a:r>
            <a:endParaRPr lang="en-US" sz="4400" b="1" dirty="0">
              <a:cs typeface="Arial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45037" y="1219200"/>
            <a:ext cx="5974597" cy="4876800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spcAft>
                <a:spcPct val="30000"/>
              </a:spcAft>
              <a:buFont typeface="Wingdings" pitchFamily="2" charset="2"/>
              <a:buNone/>
              <a:defRPr/>
            </a:pPr>
            <a:r>
              <a:rPr lang="en-US" sz="2300" dirty="0" smtClean="0">
                <a:latin typeface="Arial" pitchFamily="34" charset="0"/>
                <a:cs typeface="Arial" pitchFamily="34" charset="0"/>
              </a:rPr>
              <a:t>Loan amount				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$200,000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 typeface="Wingdings" pitchFamily="2" charset="2"/>
              <a:buNone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Annual interest rate	 		6.00% 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 typeface="Wingdings" pitchFamily="2" charset="2"/>
              <a:buNone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Loan period in years		20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 typeface="Wingdings" pitchFamily="2" charset="2"/>
              <a:buNone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# payments per year		1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 typeface="Wingdings" pitchFamily="2" charset="2"/>
              <a:buNone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Interest accrued in year 1	$12,000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 typeface="Wingdings" pitchFamily="2" charset="2"/>
              <a:buNone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Total patronage returned 	$2,400</a:t>
            </a:r>
          </a:p>
          <a:p>
            <a:pPr lvl="1">
              <a:spcBef>
                <a:spcPct val="0"/>
              </a:spcBef>
              <a:spcAft>
                <a:spcPct val="30000"/>
              </a:spcAft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30% is paid in cash</a:t>
            </a:r>
          </a:p>
          <a:p>
            <a:pPr lvl="1">
              <a:spcBef>
                <a:spcPct val="0"/>
              </a:spcBef>
              <a:spcAft>
                <a:spcPct val="30000"/>
              </a:spcAft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70% is paid in surplus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revolvement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to be paid back later</a:t>
            </a:r>
          </a:p>
          <a:p>
            <a:pPr algn="ctr" eaLnBrk="1" hangingPunct="1">
              <a:spcBef>
                <a:spcPct val="0"/>
              </a:spcBef>
              <a:spcAft>
                <a:spcPct val="30000"/>
              </a:spcAft>
              <a:buFont typeface="Wingdings" pitchFamily="2" charset="2"/>
              <a:buNone/>
              <a:defRPr/>
            </a:pPr>
            <a:endParaRPr lang="en-US" sz="17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 typeface="Wingdings" pitchFamily="2" charset="2"/>
              <a:buNone/>
              <a:defRPr/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Using an </a:t>
            </a:r>
            <a:r>
              <a:rPr lang="en-US" sz="1700" b="1" dirty="0" smtClean="0">
                <a:latin typeface="Arial" pitchFamily="34" charset="0"/>
                <a:cs typeface="Arial" pitchFamily="34" charset="0"/>
              </a:rPr>
              <a:t>estimated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patronage of 20%, the effect of the patronage distributions reduce the nominal rate to </a:t>
            </a:r>
          </a:p>
          <a:p>
            <a:pPr lvl="2" eaLnBrk="1" hangingPunct="1">
              <a:spcBef>
                <a:spcPct val="0"/>
              </a:spcBef>
              <a:spcAft>
                <a:spcPct val="30000"/>
              </a:spcAft>
              <a:buFontTx/>
              <a:buNone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		          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4.8%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1800" dirty="0" smtClean="0">
              <a:latin typeface="Adobe Garamond Pro"/>
            </a:endParaRPr>
          </a:p>
        </p:txBody>
      </p:sp>
    </p:spTree>
    <p:extLst>
      <p:ext uri="{BB962C8B-B14F-4D97-AF65-F5344CB8AC3E}">
        <p14:creationId xmlns:p14="http://schemas.microsoft.com/office/powerpoint/2010/main" val="2428739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25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Applying For Financing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663300"/>
                </a:solidFill>
              </a:rPr>
              <a:t>Who makes loans?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2362200"/>
            <a:ext cx="4114800" cy="2667000"/>
          </a:xfrm>
        </p:spPr>
        <p:txBody>
          <a:bodyPr/>
          <a:lstStyle/>
          <a:p>
            <a:r>
              <a:rPr lang="en-US" smtClean="0"/>
              <a:t>Farm Credit</a:t>
            </a:r>
          </a:p>
          <a:p>
            <a:r>
              <a:rPr lang="en-US" smtClean="0"/>
              <a:t>Traditional Banks</a:t>
            </a:r>
          </a:p>
          <a:p>
            <a:r>
              <a:rPr lang="en-US" smtClean="0"/>
              <a:t>Individuals</a:t>
            </a:r>
          </a:p>
          <a:p>
            <a:endParaRPr lang="en-US" smtClean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419600" y="2362200"/>
            <a:ext cx="4495800" cy="3733800"/>
          </a:xfrm>
        </p:spPr>
        <p:txBody>
          <a:bodyPr/>
          <a:lstStyle/>
          <a:p>
            <a:r>
              <a:rPr lang="en-US" smtClean="0"/>
              <a:t>Point of Sale Lenders</a:t>
            </a:r>
          </a:p>
          <a:p>
            <a:r>
              <a:rPr lang="en-US" smtClean="0"/>
              <a:t>Government Agencies</a:t>
            </a:r>
          </a:p>
          <a:p>
            <a:r>
              <a:rPr lang="en-US" smtClean="0"/>
              <a:t>Insurance Companies</a:t>
            </a:r>
          </a:p>
          <a:p>
            <a:pPr>
              <a:buFont typeface="Wingdings" pitchFamily="2" charset="2"/>
              <a:buNone/>
            </a:pPr>
            <a:endParaRPr 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382000" cy="914400"/>
          </a:xfrm>
        </p:spPr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663300"/>
                </a:solidFill>
              </a:rPr>
              <a:t>How does a bank decide what interest rate to charge on a loan?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cost of money to the lender</a:t>
            </a:r>
          </a:p>
          <a:p>
            <a:r>
              <a:rPr lang="en-US" dirty="0" smtClean="0"/>
              <a:t>Required return for investors of the lender</a:t>
            </a:r>
          </a:p>
          <a:p>
            <a:r>
              <a:rPr lang="en-US" dirty="0" smtClean="0"/>
              <a:t>Servicing cost on the loan</a:t>
            </a:r>
          </a:p>
          <a:p>
            <a:r>
              <a:rPr lang="en-US" dirty="0" smtClean="0"/>
              <a:t>Risk premium</a:t>
            </a:r>
          </a:p>
          <a:p>
            <a:r>
              <a:rPr lang="en-US" dirty="0" smtClean="0"/>
              <a:t>Competition</a:t>
            </a:r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endParaRPr lang="en-US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663300"/>
                </a:solidFill>
              </a:rPr>
              <a:t>To apply, you will need: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35723"/>
            <a:ext cx="8382000" cy="4495800"/>
          </a:xfrm>
        </p:spPr>
        <p:txBody>
          <a:bodyPr/>
          <a:lstStyle/>
          <a:p>
            <a:r>
              <a:rPr lang="en-US" dirty="0" smtClean="0"/>
              <a:t>Farm Plan</a:t>
            </a:r>
          </a:p>
          <a:p>
            <a:r>
              <a:rPr lang="en-US" dirty="0" smtClean="0"/>
              <a:t>Balance Sheet</a:t>
            </a:r>
          </a:p>
          <a:p>
            <a:r>
              <a:rPr lang="en-US" dirty="0" smtClean="0"/>
              <a:t>Last 3 years’ W2s or, if self-employed, last 3 years’ tax returns</a:t>
            </a:r>
          </a:p>
          <a:p>
            <a:r>
              <a:rPr lang="en-US" dirty="0" smtClean="0"/>
              <a:t>Location / Type of all real estate owned</a:t>
            </a:r>
          </a:p>
          <a:p>
            <a:r>
              <a:rPr lang="en-US" dirty="0" smtClean="0"/>
              <a:t>Liabilities</a:t>
            </a:r>
          </a:p>
          <a:p>
            <a:r>
              <a:rPr lang="en-US" dirty="0" smtClean="0"/>
              <a:t>Collateral Description</a:t>
            </a:r>
          </a:p>
          <a:p>
            <a:endParaRPr lang="en-US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663300"/>
                </a:solidFill>
              </a:rPr>
              <a:t>Lender Tips for a Smooth Loan Process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8382000" cy="4495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Keep good records.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Reduce the risk to yourself and your lender whenever possible.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Have a reasonable plan ready for your lender to review.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Keep your lender informed.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When you get a loan, use it for the purpose intended.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Properly structure loan terms.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14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smtClean="0">
                <a:solidFill>
                  <a:srgbClr val="663300"/>
                </a:solidFill>
              </a:rPr>
              <a:t>Loan Qualification </a:t>
            </a:r>
            <a:br>
              <a:rPr lang="en-US" b="1" dirty="0" smtClean="0">
                <a:solidFill>
                  <a:srgbClr val="663300"/>
                </a:solidFill>
              </a:rPr>
            </a:br>
            <a:r>
              <a:rPr lang="en-US" b="1" dirty="0" smtClean="0">
                <a:solidFill>
                  <a:srgbClr val="663300"/>
                </a:solidFill>
              </a:rPr>
              <a:t> </a:t>
            </a:r>
            <a:r>
              <a:rPr lang="en-US" sz="3200" b="1" i="1" dirty="0" smtClean="0">
                <a:solidFill>
                  <a:srgbClr val="663300"/>
                </a:solidFill>
              </a:rPr>
              <a:t>What we look for</a:t>
            </a:r>
            <a:endParaRPr lang="en-US" b="1" i="1" dirty="0" smtClean="0">
              <a:solidFill>
                <a:srgbClr val="66330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sz="3600" dirty="0" smtClean="0"/>
              <a:t>Credit Worthiness</a:t>
            </a:r>
          </a:p>
          <a:p>
            <a:pPr lvl="1" eaLnBrk="1" hangingPunct="1"/>
            <a:r>
              <a:rPr lang="en-US" sz="3200" dirty="0" smtClean="0"/>
              <a:t>5 C’s of Credit</a:t>
            </a:r>
          </a:p>
          <a:p>
            <a:pPr lvl="2" eaLnBrk="1" hangingPunct="1"/>
            <a:r>
              <a:rPr lang="en-US" sz="3200" dirty="0" smtClean="0"/>
              <a:t>Character</a:t>
            </a:r>
          </a:p>
          <a:p>
            <a:pPr lvl="2" eaLnBrk="1" hangingPunct="1"/>
            <a:r>
              <a:rPr lang="en-US" sz="3200" dirty="0" smtClean="0"/>
              <a:t>Conditions</a:t>
            </a:r>
          </a:p>
          <a:p>
            <a:pPr lvl="2" eaLnBrk="1" hangingPunct="1"/>
            <a:r>
              <a:rPr lang="en-US" sz="3200" dirty="0" smtClean="0"/>
              <a:t>Capital</a:t>
            </a:r>
          </a:p>
          <a:p>
            <a:pPr lvl="2" eaLnBrk="1" hangingPunct="1"/>
            <a:r>
              <a:rPr lang="en-US" sz="3200" dirty="0" smtClean="0"/>
              <a:t>Collateral</a:t>
            </a:r>
          </a:p>
          <a:p>
            <a:pPr lvl="2" eaLnBrk="1" hangingPunct="1"/>
            <a:r>
              <a:rPr lang="en-US" sz="3200" dirty="0" smtClean="0"/>
              <a:t>Capacity</a:t>
            </a:r>
          </a:p>
          <a:p>
            <a:pPr lvl="1" eaLnBrk="1" hangingPunct="1">
              <a:buFontTx/>
              <a:buNone/>
            </a:pPr>
            <a:r>
              <a:rPr lang="en-US" dirty="0" smtClean="0"/>
              <a:t>		</a:t>
            </a:r>
          </a:p>
          <a:p>
            <a:pPr lvl="1" eaLnBrk="1" hangingPunct="1"/>
            <a:endParaRPr lang="en-US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b="1" dirty="0" smtClean="0">
                <a:ea typeface="ヒラギノ角ゴ Pro W3" charset="-128"/>
                <a:cs typeface="Arial" pitchFamily="34" charset="0"/>
              </a:rPr>
              <a:t>AgGeorgia Fast 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600" dirty="0">
                <a:solidFill>
                  <a:prstClr val="black"/>
                </a:solidFill>
              </a:rPr>
              <a:t>Dedicated to providing sound, dependable funding for farmers, agribusinesses, and rural land and homeowners </a:t>
            </a:r>
          </a:p>
          <a:p>
            <a:pPr lvl="0"/>
            <a:endParaRPr lang="en-US" sz="2600" b="1" dirty="0">
              <a:solidFill>
                <a:prstClr val="black"/>
              </a:solidFill>
            </a:endParaRPr>
          </a:p>
          <a:p>
            <a:pPr lvl="0"/>
            <a:r>
              <a:rPr lang="en-US" sz="2600" b="1" dirty="0">
                <a:solidFill>
                  <a:prstClr val="black"/>
                </a:solidFill>
              </a:rPr>
              <a:t>Part of the Farm Credit system</a:t>
            </a:r>
          </a:p>
          <a:p>
            <a:pPr lvl="1"/>
            <a:r>
              <a:rPr lang="en-US" sz="2200" dirty="0">
                <a:solidFill>
                  <a:prstClr val="black"/>
                </a:solidFill>
              </a:rPr>
              <a:t>The nation’s #1 and single largest agricultural lender</a:t>
            </a:r>
          </a:p>
          <a:p>
            <a:pPr lvl="1"/>
            <a:r>
              <a:rPr lang="en-US" sz="2200" dirty="0">
                <a:solidFill>
                  <a:prstClr val="black"/>
                </a:solidFill>
              </a:rPr>
              <a:t>History of farm and agriculture lending for over 100 years </a:t>
            </a:r>
          </a:p>
          <a:p>
            <a:pPr lvl="0"/>
            <a:endParaRPr lang="en-US" sz="2600" b="1" dirty="0">
              <a:solidFill>
                <a:prstClr val="black"/>
              </a:solidFill>
            </a:endParaRPr>
          </a:p>
          <a:p>
            <a:pPr lvl="0"/>
            <a:r>
              <a:rPr lang="en-US" sz="2600" b="1" dirty="0">
                <a:solidFill>
                  <a:prstClr val="black"/>
                </a:solidFill>
              </a:rPr>
              <a:t>A customer-owned cooperative</a:t>
            </a:r>
          </a:p>
          <a:p>
            <a:pPr lvl="1"/>
            <a:r>
              <a:rPr lang="en-US" sz="2200" dirty="0" smtClean="0">
                <a:solidFill>
                  <a:prstClr val="black"/>
                </a:solidFill>
              </a:rPr>
              <a:t>4,700+ Borrowers </a:t>
            </a:r>
            <a:r>
              <a:rPr lang="en-US" sz="2200" dirty="0">
                <a:solidFill>
                  <a:prstClr val="black"/>
                </a:solidFill>
              </a:rPr>
              <a:t>are members who are part owners</a:t>
            </a:r>
          </a:p>
          <a:p>
            <a:pPr lvl="1"/>
            <a:r>
              <a:rPr lang="en-US" sz="2200" dirty="0">
                <a:solidFill>
                  <a:prstClr val="black"/>
                </a:solidFill>
              </a:rPr>
              <a:t>Governed by elected Board of Directors (</a:t>
            </a:r>
            <a:r>
              <a:rPr lang="en-US" sz="2200" dirty="0" smtClean="0">
                <a:solidFill>
                  <a:prstClr val="black"/>
                </a:solidFill>
              </a:rPr>
              <a:t>AgGeorgia </a:t>
            </a:r>
            <a:r>
              <a:rPr lang="en-US" sz="2200" dirty="0">
                <a:solidFill>
                  <a:prstClr val="black"/>
                </a:solidFill>
              </a:rPr>
              <a:t>borrowers) 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739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b="1" dirty="0" smtClean="0"/>
              <a:t>Character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Who is the borrower?</a:t>
            </a:r>
          </a:p>
          <a:p>
            <a:pPr lvl="1" eaLnBrk="1" hangingPunct="1"/>
            <a:r>
              <a:rPr lang="en-US" smtClean="0"/>
              <a:t>Reputation, Experience</a:t>
            </a:r>
          </a:p>
          <a:p>
            <a:pPr eaLnBrk="1" hangingPunct="1"/>
            <a:r>
              <a:rPr lang="en-US" smtClean="0"/>
              <a:t>Managements Ability</a:t>
            </a:r>
          </a:p>
          <a:p>
            <a:pPr lvl="1" eaLnBrk="1" hangingPunct="1"/>
            <a:r>
              <a:rPr lang="en-US" smtClean="0"/>
              <a:t>Farm, Financial, Production, Marketing</a:t>
            </a:r>
          </a:p>
          <a:p>
            <a:pPr eaLnBrk="1" hangingPunct="1"/>
            <a:r>
              <a:rPr lang="en-US" smtClean="0"/>
              <a:t>Past History</a:t>
            </a:r>
          </a:p>
          <a:p>
            <a:pPr lvl="1" eaLnBrk="1" hangingPunct="1"/>
            <a:r>
              <a:rPr lang="en-US" smtClean="0"/>
              <a:t>Farm Credit History, Credit Scores, CBI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b="1" dirty="0" smtClean="0"/>
              <a:t>Conditions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Environment in which loan is being made…</a:t>
            </a:r>
          </a:p>
          <a:p>
            <a:pPr lvl="1" eaLnBrk="1" hangingPunct="1"/>
            <a:r>
              <a:rPr lang="en-US" dirty="0" smtClean="0"/>
              <a:t>Industry / Commodity</a:t>
            </a:r>
          </a:p>
          <a:p>
            <a:pPr lvl="1" eaLnBrk="1" hangingPunct="1"/>
            <a:r>
              <a:rPr lang="en-US" dirty="0" smtClean="0"/>
              <a:t>Markets</a:t>
            </a:r>
          </a:p>
          <a:p>
            <a:pPr lvl="1" eaLnBrk="1" hangingPunct="1"/>
            <a:r>
              <a:rPr lang="en-US" dirty="0" smtClean="0"/>
              <a:t>Operation</a:t>
            </a:r>
          </a:p>
          <a:p>
            <a:pPr lvl="1" eaLnBrk="1" hangingPunct="1"/>
            <a:r>
              <a:rPr lang="en-US" dirty="0" smtClean="0"/>
              <a:t>Structure of the loan request itself</a:t>
            </a:r>
          </a:p>
          <a:p>
            <a:pPr lvl="1" eaLnBrk="1" hangingPunct="1">
              <a:buFontTx/>
              <a:buNone/>
            </a:pPr>
            <a:endParaRPr lang="en-US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b="1" smtClean="0">
                <a:solidFill>
                  <a:schemeClr val="tx1"/>
                </a:solidFill>
              </a:rPr>
              <a:t>Capital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Learn from Balance Sheet</a:t>
            </a:r>
          </a:p>
          <a:p>
            <a:pPr lvl="1" eaLnBrk="1" hangingPunct="1"/>
            <a:r>
              <a:rPr lang="en-US" smtClean="0"/>
              <a:t>Liquidity (ability to pay bills)</a:t>
            </a:r>
          </a:p>
          <a:p>
            <a:pPr lvl="1" eaLnBrk="1" hangingPunct="1"/>
            <a:r>
              <a:rPr lang="en-US" smtClean="0"/>
              <a:t>Equity (ownership % in assets)</a:t>
            </a:r>
          </a:p>
          <a:p>
            <a:pPr lvl="1" eaLnBrk="1" hangingPunct="1"/>
            <a:r>
              <a:rPr lang="en-US" smtClean="0"/>
              <a:t>Trends (growing equity)</a:t>
            </a:r>
          </a:p>
          <a:p>
            <a:pPr lvl="1" eaLnBrk="1" hangingPunct="1"/>
            <a:r>
              <a:rPr lang="en-US" smtClean="0"/>
              <a:t>Compare to peers in industry</a:t>
            </a:r>
          </a:p>
          <a:p>
            <a:pPr lvl="1" eaLnBrk="1" hangingPunct="1"/>
            <a:endParaRPr 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b="1" smtClean="0">
                <a:solidFill>
                  <a:schemeClr val="tx1"/>
                </a:solidFill>
              </a:rPr>
              <a:t>Collateral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905000"/>
            <a:ext cx="8610600" cy="4495800"/>
          </a:xfrm>
        </p:spPr>
        <p:txBody>
          <a:bodyPr/>
          <a:lstStyle/>
          <a:p>
            <a:pPr eaLnBrk="1" hangingPunct="1"/>
            <a:r>
              <a:rPr lang="en-US" b="1" u="sng" dirty="0" smtClean="0"/>
              <a:t>Should not be most important concern!</a:t>
            </a:r>
          </a:p>
          <a:p>
            <a:pPr eaLnBrk="1" hangingPunct="1"/>
            <a:r>
              <a:rPr lang="en-US" dirty="0" smtClean="0"/>
              <a:t>Insurance in case we </a:t>
            </a:r>
            <a:r>
              <a:rPr lang="en-US" b="1" i="1" dirty="0" smtClean="0"/>
              <a:t>guess</a:t>
            </a:r>
            <a:r>
              <a:rPr lang="en-US" dirty="0" smtClean="0"/>
              <a:t> wrong</a:t>
            </a:r>
          </a:p>
          <a:p>
            <a:pPr eaLnBrk="1" hangingPunct="1"/>
            <a:r>
              <a:rPr lang="en-US" dirty="0" smtClean="0"/>
              <a:t>Value is always uncertain. </a:t>
            </a:r>
          </a:p>
          <a:p>
            <a:pPr eaLnBrk="1" hangingPunct="1"/>
            <a:r>
              <a:rPr lang="en-US" dirty="0" smtClean="0"/>
              <a:t>Specialty operations are hard to value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b="1" dirty="0" smtClean="0"/>
              <a:t>Capacity!!!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By far, the most important factor!</a:t>
            </a:r>
          </a:p>
          <a:p>
            <a:pPr eaLnBrk="1" hangingPunct="1"/>
            <a:r>
              <a:rPr lang="en-US" dirty="0" smtClean="0"/>
              <a:t>Can they repay on time?</a:t>
            </a:r>
          </a:p>
          <a:p>
            <a:pPr eaLnBrk="1" hangingPunct="1"/>
            <a:r>
              <a:rPr lang="en-US" dirty="0" smtClean="0"/>
              <a:t>Primary Source</a:t>
            </a:r>
          </a:p>
          <a:p>
            <a:pPr lvl="1" eaLnBrk="1" hangingPunct="1"/>
            <a:r>
              <a:rPr lang="en-US" dirty="0" smtClean="0"/>
              <a:t>Secondary Source</a:t>
            </a:r>
          </a:p>
          <a:p>
            <a:pPr eaLnBrk="1" hangingPunct="1"/>
            <a:r>
              <a:rPr lang="en-US" dirty="0" smtClean="0"/>
              <a:t>“Do what is best for the Customer.”</a:t>
            </a:r>
          </a:p>
          <a:p>
            <a:pPr lvl="1" eaLnBrk="1" hangingPunct="1"/>
            <a:r>
              <a:rPr lang="en-US" dirty="0" smtClean="0"/>
              <a:t>May not always be what they want</a:t>
            </a:r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914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663300"/>
                </a:solidFill>
              </a:rPr>
              <a:t>AgGeorgia </a:t>
            </a:r>
            <a:r>
              <a:rPr lang="en-US" dirty="0">
                <a:solidFill>
                  <a:srgbClr val="663300"/>
                </a:solidFill>
              </a:rPr>
              <a:t>YBS Farmer Program</a:t>
            </a:r>
            <a:endParaRPr lang="en-US" sz="4800" i="1" dirty="0" smtClean="0">
              <a:solidFill>
                <a:srgbClr val="66330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33400" y="1292469"/>
            <a:ext cx="8382000" cy="5108331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2800" b="1" kern="0" dirty="0" smtClean="0">
                <a:solidFill>
                  <a:schemeClr val="tx1"/>
                </a:solidFill>
                <a:latin typeface="+mn-lt"/>
              </a:rPr>
              <a:t>YBS = Young, Beginning, Small Farmer </a:t>
            </a:r>
            <a:endParaRPr lang="en-US" sz="2800" b="1" kern="0" dirty="0">
              <a:solidFill>
                <a:schemeClr val="tx1"/>
              </a:solidFill>
              <a:latin typeface="+mn-lt"/>
            </a:endParaRPr>
          </a:p>
          <a:p>
            <a:pPr marL="742950" lvl="1" indent="-285750" algn="ctr">
              <a:spcBef>
                <a:spcPct val="20000"/>
              </a:spcBef>
              <a:defRPr/>
            </a:pPr>
            <a:endParaRPr lang="en-US" sz="2800" b="0" kern="0" dirty="0">
              <a:solidFill>
                <a:schemeClr val="tx1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Tx/>
              <a:buChar char="•"/>
              <a:defRPr/>
            </a:pPr>
            <a:endParaRPr lang="en-US" sz="3200" b="0" kern="0" dirty="0">
              <a:solidFill>
                <a:schemeClr val="tx1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en-US" sz="3200" b="0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99038" y="2057400"/>
            <a:ext cx="6928339" cy="4495800"/>
          </a:xfrm>
          <a:prstGeom prst="rect">
            <a:avLst/>
          </a:prstGeom>
        </p:spPr>
        <p:txBody>
          <a:bodyPr/>
          <a:lstStyle/>
          <a:p>
            <a:pPr marL="457200" indent="-457200" algn="l">
              <a:buFont typeface="+mj-lt"/>
              <a:buAutoNum type="arabicPeriod"/>
              <a:defRPr/>
            </a:pPr>
            <a:r>
              <a:rPr lang="en-US" sz="2400" b="1" u="sng" dirty="0" smtClean="0">
                <a:solidFill>
                  <a:schemeClr val="tx1"/>
                </a:solidFill>
              </a:rPr>
              <a:t>Young </a:t>
            </a:r>
            <a:r>
              <a:rPr lang="en-US" sz="2400" b="1" u="sng" dirty="0">
                <a:solidFill>
                  <a:schemeClr val="tx1"/>
                </a:solidFill>
              </a:rPr>
              <a:t>borrower </a:t>
            </a:r>
            <a:r>
              <a:rPr lang="en-US" sz="2400" b="0" dirty="0" smtClean="0">
                <a:solidFill>
                  <a:schemeClr val="tx1"/>
                </a:solidFill>
              </a:rPr>
              <a:t>– </a:t>
            </a:r>
            <a:r>
              <a:rPr lang="en-US" sz="2400" b="0" i="1" dirty="0" smtClean="0">
                <a:solidFill>
                  <a:schemeClr val="tx1"/>
                </a:solidFill>
              </a:rPr>
              <a:t>age </a:t>
            </a:r>
            <a:r>
              <a:rPr lang="en-US" sz="2400" b="0" i="1" dirty="0">
                <a:solidFill>
                  <a:schemeClr val="tx1"/>
                </a:solidFill>
              </a:rPr>
              <a:t>35 or </a:t>
            </a:r>
            <a:r>
              <a:rPr lang="en-US" sz="2400" b="0" i="1" dirty="0" smtClean="0">
                <a:solidFill>
                  <a:schemeClr val="tx1"/>
                </a:solidFill>
              </a:rPr>
              <a:t>younger</a:t>
            </a:r>
          </a:p>
          <a:p>
            <a:pPr marL="457200" indent="-457200" algn="l">
              <a:buFont typeface="+mj-lt"/>
              <a:buAutoNum type="arabicPeriod"/>
              <a:defRPr/>
            </a:pPr>
            <a:endParaRPr lang="en-US" sz="2400" b="0" i="1" dirty="0">
              <a:solidFill>
                <a:schemeClr val="tx1"/>
              </a:solidFill>
            </a:endParaRPr>
          </a:p>
          <a:p>
            <a:pPr marL="457200" indent="-457200" algn="l">
              <a:buFont typeface="+mj-lt"/>
              <a:buAutoNum type="arabicPeriod"/>
              <a:defRPr/>
            </a:pPr>
            <a:r>
              <a:rPr lang="en-US" sz="2400" b="1" u="sng" dirty="0" smtClean="0">
                <a:solidFill>
                  <a:schemeClr val="tx1"/>
                </a:solidFill>
              </a:rPr>
              <a:t>Beginning </a:t>
            </a:r>
            <a:r>
              <a:rPr lang="en-US" sz="2400" b="1" u="sng" dirty="0">
                <a:solidFill>
                  <a:schemeClr val="tx1"/>
                </a:solidFill>
              </a:rPr>
              <a:t>borrower </a:t>
            </a:r>
            <a:r>
              <a:rPr lang="en-US" sz="2400" b="0" dirty="0" smtClean="0">
                <a:solidFill>
                  <a:schemeClr val="tx1"/>
                </a:solidFill>
              </a:rPr>
              <a:t>– </a:t>
            </a:r>
            <a:r>
              <a:rPr lang="en-US" sz="2400" b="0" i="1" dirty="0" smtClean="0">
                <a:solidFill>
                  <a:schemeClr val="tx1"/>
                </a:solidFill>
              </a:rPr>
              <a:t>10 </a:t>
            </a:r>
            <a:r>
              <a:rPr lang="en-US" sz="2400" b="0" i="1" dirty="0">
                <a:solidFill>
                  <a:schemeClr val="tx1"/>
                </a:solidFill>
              </a:rPr>
              <a:t>years or less farming or ranching </a:t>
            </a:r>
            <a:r>
              <a:rPr lang="en-US" sz="2400" b="0" i="1" dirty="0" smtClean="0">
                <a:solidFill>
                  <a:schemeClr val="tx1"/>
                </a:solidFill>
              </a:rPr>
              <a:t>experience</a:t>
            </a:r>
          </a:p>
          <a:p>
            <a:pPr marL="457200" indent="-457200" algn="l">
              <a:buFont typeface="+mj-lt"/>
              <a:buAutoNum type="arabicPeriod"/>
              <a:defRPr/>
            </a:pPr>
            <a:endParaRPr lang="en-US" sz="2400" b="0" i="1" dirty="0">
              <a:solidFill>
                <a:schemeClr val="tx1"/>
              </a:solidFill>
            </a:endParaRPr>
          </a:p>
          <a:p>
            <a:pPr marL="457200" indent="-457200" algn="l">
              <a:buFont typeface="+mj-lt"/>
              <a:buAutoNum type="arabicPeriod"/>
              <a:defRPr/>
            </a:pPr>
            <a:r>
              <a:rPr lang="en-US" sz="2400" b="1" u="sng" dirty="0" smtClean="0">
                <a:solidFill>
                  <a:schemeClr val="tx1"/>
                </a:solidFill>
              </a:rPr>
              <a:t>Small </a:t>
            </a:r>
            <a:r>
              <a:rPr lang="en-US" sz="2400" b="1" u="sng" dirty="0">
                <a:solidFill>
                  <a:schemeClr val="tx1"/>
                </a:solidFill>
              </a:rPr>
              <a:t>borrower </a:t>
            </a:r>
            <a:r>
              <a:rPr lang="en-US" sz="2400" b="0" dirty="0" smtClean="0">
                <a:solidFill>
                  <a:schemeClr val="tx1"/>
                </a:solidFill>
              </a:rPr>
              <a:t>– </a:t>
            </a:r>
            <a:r>
              <a:rPr lang="en-US" sz="2400" b="0" i="1" dirty="0" smtClean="0">
                <a:solidFill>
                  <a:schemeClr val="tx1"/>
                </a:solidFill>
              </a:rPr>
              <a:t>normally </a:t>
            </a:r>
            <a:r>
              <a:rPr lang="en-US" sz="2400" b="0" i="1" dirty="0">
                <a:solidFill>
                  <a:schemeClr val="tx1"/>
                </a:solidFill>
              </a:rPr>
              <a:t>generates less than $250,000 in annual gross sales of agricultural or aquatic </a:t>
            </a:r>
            <a:r>
              <a:rPr lang="en-US" sz="2400" b="0" i="1" dirty="0" smtClean="0">
                <a:solidFill>
                  <a:schemeClr val="tx1"/>
                </a:solidFill>
              </a:rPr>
              <a:t>products</a:t>
            </a:r>
            <a:endParaRPr lang="en-US" sz="2400" b="0" kern="0" dirty="0">
              <a:solidFill>
                <a:schemeClr val="tx1"/>
              </a:solidFill>
              <a:latin typeface="+mn-lt"/>
            </a:endParaRPr>
          </a:p>
          <a:p>
            <a:pPr marL="971550" lvl="1" indent="-514350" algn="l">
              <a:spcBef>
                <a:spcPct val="20000"/>
              </a:spcBef>
              <a:buFont typeface="+mj-lt"/>
              <a:buAutoNum type="arabicPeriod"/>
              <a:defRPr/>
            </a:pPr>
            <a:endParaRPr lang="en-US" sz="2800" b="0" kern="0" dirty="0">
              <a:solidFill>
                <a:schemeClr val="tx1"/>
              </a:solidFill>
              <a:latin typeface="+mn-lt"/>
            </a:endParaRPr>
          </a:p>
          <a:p>
            <a:pPr marL="514350" indent="-514350" algn="l">
              <a:spcBef>
                <a:spcPct val="20000"/>
              </a:spcBef>
              <a:buFont typeface="+mj-lt"/>
              <a:buAutoNum type="arabicPeriod"/>
              <a:defRPr/>
            </a:pPr>
            <a:endParaRPr lang="en-US" sz="3200" b="0" kern="0" dirty="0">
              <a:solidFill>
                <a:schemeClr val="tx1"/>
              </a:solidFill>
              <a:latin typeface="+mn-lt"/>
            </a:endParaRPr>
          </a:p>
          <a:p>
            <a:pPr marL="514350" indent="-514350" algn="l">
              <a:spcBef>
                <a:spcPct val="20000"/>
              </a:spcBef>
              <a:buFont typeface="+mj-lt"/>
              <a:buAutoNum type="arabicPeriod"/>
              <a:defRPr/>
            </a:pPr>
            <a:endParaRPr lang="en-US" sz="3200" b="0" kern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9585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772400" cy="914400"/>
          </a:xfrm>
        </p:spPr>
        <p:txBody>
          <a:bodyPr/>
          <a:lstStyle/>
          <a:p>
            <a:r>
              <a:rPr lang="en-US" dirty="0" smtClean="0">
                <a:solidFill>
                  <a:srgbClr val="663300"/>
                </a:solidFill>
              </a:rPr>
              <a:t>AgGeorgia Y,B,S Farmer Programs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6200" y="1339361"/>
            <a:ext cx="9067800" cy="3993204"/>
          </a:xfrm>
          <a:prstGeom prst="rect">
            <a:avLst/>
          </a:prstGeom>
        </p:spPr>
        <p:txBody>
          <a:bodyPr/>
          <a:lstStyle/>
          <a:p>
            <a:pPr marL="457200" indent="-457200" algn="l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4000" b="0" kern="0" dirty="0" smtClean="0">
                <a:solidFill>
                  <a:schemeClr val="tx1"/>
                </a:solidFill>
              </a:rPr>
              <a:t>Beginning Farmer/Socially Disadvantaged Down Payment Program</a:t>
            </a:r>
          </a:p>
          <a:p>
            <a:pPr marL="457200" indent="-457200" algn="l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4000" kern="0" dirty="0" smtClean="0"/>
              <a:t>Farm Ownership Participation Loan Program</a:t>
            </a:r>
            <a:endParaRPr lang="en-US" sz="4000" b="0" kern="0" dirty="0" smtClean="0">
              <a:solidFill>
                <a:schemeClr val="tx1"/>
              </a:solidFill>
            </a:endParaRPr>
          </a:p>
          <a:p>
            <a:pPr marL="457200" indent="-457200" algn="l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4000" kern="0" dirty="0" smtClean="0"/>
              <a:t>FSA Loan Guarantees</a:t>
            </a:r>
            <a:endParaRPr lang="en-US" sz="4000" b="0" kern="0" dirty="0" smtClean="0">
              <a:solidFill>
                <a:schemeClr val="tx1"/>
              </a:solidFill>
            </a:endParaRPr>
          </a:p>
          <a:p>
            <a:pPr marL="457200" indent="-457200" algn="l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4000" kern="0" dirty="0" smtClean="0"/>
              <a:t>Quick Credit Program</a:t>
            </a:r>
          </a:p>
          <a:p>
            <a:pPr marL="457200" indent="-457200" algn="l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4000" b="0" kern="0" dirty="0" smtClean="0">
                <a:solidFill>
                  <a:schemeClr val="tx1"/>
                </a:solidFill>
              </a:rPr>
              <a:t>Farm Credit Express</a:t>
            </a:r>
            <a:endParaRPr lang="en-US" sz="4000" b="0" kern="0" dirty="0">
              <a:solidFill>
                <a:schemeClr val="tx1"/>
              </a:solidFill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2800" b="0" kern="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58765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663300"/>
                </a:solidFill>
              </a:rPr>
              <a:t>Beginning Farmer/Socially Disadvantaged Down Payment Program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6200" y="1478604"/>
            <a:ext cx="9067800" cy="4478851"/>
          </a:xfrm>
          <a:prstGeom prst="rect">
            <a:avLst/>
          </a:prstGeom>
        </p:spPr>
        <p:txBody>
          <a:bodyPr/>
          <a:lstStyle/>
          <a:p>
            <a:endParaRPr lang="en-US" sz="2400" dirty="0">
              <a:solidFill>
                <a:srgbClr val="000000"/>
              </a:solidFill>
              <a:latin typeface="Arial Narrow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 Narrow"/>
              </a:rPr>
              <a:t>Program can provide up to 95% funding for farm real estate purchases up to max of $667,000</a:t>
            </a:r>
            <a:endParaRPr lang="en-US" sz="2400" dirty="0">
              <a:solidFill>
                <a:srgbClr val="000000"/>
              </a:solidFill>
              <a:latin typeface="Arial Narrow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 Narrow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 Narrow"/>
              </a:rPr>
              <a:t>Borrower puts down minimum 5% cash down payment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 Narrow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 Narrow"/>
              </a:rPr>
              <a:t>AgGeorgia finances 50% of purchase on a 30 </a:t>
            </a:r>
            <a:r>
              <a:rPr lang="en-US" sz="2400" dirty="0" err="1" smtClean="0">
                <a:solidFill>
                  <a:srgbClr val="000000"/>
                </a:solidFill>
                <a:latin typeface="Arial Narrow"/>
              </a:rPr>
              <a:t>yr</a:t>
            </a:r>
            <a:r>
              <a:rPr lang="en-US" sz="2400" dirty="0" smtClean="0">
                <a:solidFill>
                  <a:srgbClr val="000000"/>
                </a:solidFill>
                <a:latin typeface="Arial Narrow"/>
              </a:rPr>
              <a:t> amortization/20 </a:t>
            </a:r>
            <a:r>
              <a:rPr lang="en-US" sz="2400" dirty="0" err="1" smtClean="0">
                <a:solidFill>
                  <a:srgbClr val="000000"/>
                </a:solidFill>
                <a:latin typeface="Arial Narrow"/>
              </a:rPr>
              <a:t>yr</a:t>
            </a:r>
            <a:r>
              <a:rPr lang="en-US" sz="2400" dirty="0" smtClean="0">
                <a:solidFill>
                  <a:srgbClr val="000000"/>
                </a:solidFill>
                <a:latin typeface="Arial Narrow"/>
              </a:rPr>
              <a:t> balloon fixed rate at current rates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 Narrow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 Narrow"/>
              </a:rPr>
              <a:t>FSA finances 45% of purchase on 20 year fixed rate (currently 1.5%)</a:t>
            </a:r>
          </a:p>
          <a:p>
            <a:endParaRPr lang="en-US" sz="2400" dirty="0" smtClean="0">
              <a:solidFill>
                <a:srgbClr val="000000"/>
              </a:solidFill>
              <a:latin typeface="Arial Narrow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 Narrow"/>
              </a:rPr>
              <a:t>No Guarantee Fees!</a:t>
            </a:r>
          </a:p>
          <a:p>
            <a:endParaRPr lang="en-US" sz="2400" dirty="0">
              <a:solidFill>
                <a:srgbClr val="000000"/>
              </a:solidFill>
              <a:latin typeface="Arial Narrow"/>
            </a:endParaRPr>
          </a:p>
          <a:p>
            <a:endParaRPr lang="en-US" dirty="0" smtClean="0">
              <a:solidFill>
                <a:srgbClr val="000000"/>
              </a:solidFill>
              <a:latin typeface="Arial Narrow"/>
            </a:endParaRPr>
          </a:p>
          <a:p>
            <a:endParaRPr lang="en-US" sz="2800" b="0" kern="0" dirty="0">
              <a:solidFill>
                <a:schemeClr val="tx1"/>
              </a:solidFill>
              <a:latin typeface="+mn-lt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2800" b="0" kern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9744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674077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663300"/>
                </a:solidFill>
              </a:rPr>
              <a:t>Beginning Farmer/Socially Disadvantaged Down Payment Program (cont’d)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6200" y="1478604"/>
            <a:ext cx="9067800" cy="4495800"/>
          </a:xfrm>
          <a:prstGeom prst="rect">
            <a:avLst/>
          </a:prstGeom>
        </p:spPr>
        <p:txBody>
          <a:bodyPr/>
          <a:lstStyle/>
          <a:p>
            <a:endParaRPr lang="en-US" b="1" dirty="0" smtClean="0">
              <a:solidFill>
                <a:srgbClr val="000000"/>
              </a:solidFill>
              <a:latin typeface="Arial Narrow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Arial Narrow"/>
              </a:rPr>
              <a:t>Eligibility </a:t>
            </a:r>
          </a:p>
          <a:p>
            <a:endParaRPr lang="en-US" dirty="0">
              <a:solidFill>
                <a:srgbClr val="000000"/>
              </a:solidFill>
              <a:latin typeface="Arial Narrow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Arial Narrow"/>
              </a:rPr>
              <a:t>• </a:t>
            </a:r>
            <a:r>
              <a:rPr lang="en-US" sz="2200" dirty="0">
                <a:solidFill>
                  <a:srgbClr val="000000"/>
                </a:solidFill>
                <a:latin typeface="Arial Narrow"/>
              </a:rPr>
              <a:t>Has participated in the business operation of a farm for at least three (3) years but has not operated a farm for more than ten (10) years. </a:t>
            </a:r>
            <a:endParaRPr lang="en-US" sz="2200" dirty="0" smtClean="0">
              <a:solidFill>
                <a:srgbClr val="000000"/>
              </a:solidFill>
              <a:latin typeface="Arial Narrow"/>
            </a:endParaRPr>
          </a:p>
          <a:p>
            <a:endParaRPr lang="en-US" sz="2200" dirty="0">
              <a:solidFill>
                <a:srgbClr val="000000"/>
              </a:solidFill>
              <a:latin typeface="Arial Narrow"/>
            </a:endParaRPr>
          </a:p>
          <a:p>
            <a:r>
              <a:rPr lang="en-US" sz="2200" dirty="0">
                <a:solidFill>
                  <a:srgbClr val="000000"/>
                </a:solidFill>
                <a:latin typeface="Arial Narrow"/>
              </a:rPr>
              <a:t>• Will materially and substantially participate in the operation of the farm or ranch. </a:t>
            </a:r>
            <a:endParaRPr lang="en-US" sz="2200" dirty="0" smtClean="0">
              <a:solidFill>
                <a:srgbClr val="000000"/>
              </a:solidFill>
              <a:latin typeface="Arial Narrow"/>
            </a:endParaRPr>
          </a:p>
          <a:p>
            <a:endParaRPr lang="en-US" sz="2200" dirty="0">
              <a:solidFill>
                <a:srgbClr val="000000"/>
              </a:solidFill>
              <a:latin typeface="Arial Narrow"/>
            </a:endParaRPr>
          </a:p>
          <a:p>
            <a:r>
              <a:rPr lang="en-US" sz="2200" dirty="0">
                <a:solidFill>
                  <a:srgbClr val="000000"/>
                </a:solidFill>
                <a:latin typeface="Arial Narrow"/>
              </a:rPr>
              <a:t>• Does not already own farm or ranch property totaling more than thirty (30) percent of the median farm size in the county where the farm or ranch is located. </a:t>
            </a:r>
            <a:endParaRPr lang="en-US" sz="2200" b="0" dirty="0" smtClean="0">
              <a:solidFill>
                <a:schemeClr val="tx1"/>
              </a:solidFill>
            </a:endParaRPr>
          </a:p>
          <a:p>
            <a:pPr algn="l">
              <a:spcBef>
                <a:spcPct val="20000"/>
              </a:spcBef>
              <a:defRPr/>
            </a:pPr>
            <a:endParaRPr lang="en-US" sz="2800" b="0" kern="0" dirty="0">
              <a:solidFill>
                <a:schemeClr val="tx1"/>
              </a:solidFill>
              <a:latin typeface="+mn-lt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2800" b="0" kern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48861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58765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663300"/>
                </a:solidFill>
              </a:rPr>
              <a:t>Farm Ownership Participation Loan Program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6200" y="1478604"/>
            <a:ext cx="9067800" cy="4478851"/>
          </a:xfrm>
          <a:prstGeom prst="rect">
            <a:avLst/>
          </a:prstGeom>
        </p:spPr>
        <p:txBody>
          <a:bodyPr/>
          <a:lstStyle/>
          <a:p>
            <a:endParaRPr lang="en-US" sz="2400" dirty="0">
              <a:solidFill>
                <a:srgbClr val="000000"/>
              </a:solidFill>
              <a:latin typeface="Arial Narrow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 Narrow"/>
              </a:rPr>
              <a:t>Joint financing from AgGeorgia and FSA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 Narrow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 Narrow"/>
              </a:rPr>
              <a:t>FSA </a:t>
            </a:r>
            <a:r>
              <a:rPr lang="en-US" sz="2400" dirty="0" smtClean="0">
                <a:solidFill>
                  <a:srgbClr val="000000"/>
                </a:solidFill>
                <a:latin typeface="Arial Narrow"/>
              </a:rPr>
              <a:t>loans </a:t>
            </a:r>
            <a:r>
              <a:rPr lang="en-US" sz="2400" dirty="0">
                <a:solidFill>
                  <a:srgbClr val="000000"/>
                </a:solidFill>
                <a:latin typeface="Arial Narrow"/>
              </a:rPr>
              <a:t>up to $300,000 at fixed rate up to 40 years (currently at 2.5</a:t>
            </a:r>
            <a:r>
              <a:rPr lang="en-US" sz="2400" dirty="0" smtClean="0">
                <a:solidFill>
                  <a:srgbClr val="000000"/>
                </a:solidFill>
                <a:latin typeface="Arial Narrow"/>
              </a:rPr>
              <a:t>%)</a:t>
            </a:r>
            <a:endParaRPr lang="en-US" sz="2400" dirty="0">
              <a:solidFill>
                <a:srgbClr val="000000"/>
              </a:solidFill>
              <a:latin typeface="Arial Narrow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 Narrow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 Narrow"/>
              </a:rPr>
              <a:t>No limit on AgGeorgia financing (market rate), provide up to 20 </a:t>
            </a:r>
            <a:r>
              <a:rPr lang="en-US" sz="2400" dirty="0" err="1" smtClean="0">
                <a:solidFill>
                  <a:srgbClr val="000000"/>
                </a:solidFill>
                <a:latin typeface="Arial Narrow"/>
              </a:rPr>
              <a:t>yr</a:t>
            </a:r>
            <a:r>
              <a:rPr lang="en-US" sz="2400" dirty="0" smtClean="0">
                <a:solidFill>
                  <a:srgbClr val="000000"/>
                </a:solidFill>
                <a:latin typeface="Arial Narrow"/>
              </a:rPr>
              <a:t> fixed rate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 Narrow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 Narrow"/>
              </a:rPr>
              <a:t>AgGeorgia portion may be guaranteed by FSA for a fee paid by borrower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 Narrow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 Narrow"/>
              </a:rPr>
              <a:t>Not limited to Beginning, New, or Socially Disadvantaged Farmers</a:t>
            </a:r>
          </a:p>
          <a:p>
            <a:endParaRPr lang="en-US" sz="2400" dirty="0" smtClean="0">
              <a:solidFill>
                <a:srgbClr val="000000"/>
              </a:solidFill>
              <a:latin typeface="Arial Narrow"/>
            </a:endParaRPr>
          </a:p>
          <a:p>
            <a:endParaRPr lang="en-US" sz="2400" dirty="0">
              <a:solidFill>
                <a:srgbClr val="000000"/>
              </a:solidFill>
              <a:latin typeface="Arial Narrow"/>
            </a:endParaRPr>
          </a:p>
          <a:p>
            <a:endParaRPr lang="en-US" dirty="0" smtClean="0">
              <a:solidFill>
                <a:srgbClr val="000000"/>
              </a:solidFill>
              <a:latin typeface="Arial Narrow"/>
            </a:endParaRPr>
          </a:p>
          <a:p>
            <a:endParaRPr lang="en-US" sz="2800" b="0" kern="0" dirty="0">
              <a:solidFill>
                <a:schemeClr val="tx1"/>
              </a:solidFill>
              <a:latin typeface="+mn-lt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2800" b="0" kern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012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2279" y="185739"/>
            <a:ext cx="4781958" cy="5734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8739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587650"/>
            <a:ext cx="7772400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663300"/>
                </a:solidFill>
              </a:rPr>
              <a:t>FSA Loan Guarantees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6200" y="1478604"/>
            <a:ext cx="9067800" cy="4478851"/>
          </a:xfrm>
          <a:prstGeom prst="rect">
            <a:avLst/>
          </a:prstGeom>
        </p:spPr>
        <p:txBody>
          <a:bodyPr/>
          <a:lstStyle/>
          <a:p>
            <a:endParaRPr lang="en-US" sz="2400" dirty="0">
              <a:solidFill>
                <a:srgbClr val="000000"/>
              </a:solidFill>
              <a:latin typeface="Arial Narrow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 Narrow"/>
              </a:rPr>
              <a:t>FSA can “guarantee” up to 90% of loans made by AgGeorgia, for a fee paid by borrower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 Narrow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 Narrow"/>
              </a:rPr>
              <a:t>Limit is currently $1,750,000 for both operating lines and farm ownership</a:t>
            </a:r>
            <a:endParaRPr lang="en-US" sz="2400" dirty="0">
              <a:solidFill>
                <a:srgbClr val="000000"/>
              </a:solidFill>
              <a:latin typeface="Arial Narrow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 Narrow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 Narrow"/>
              </a:rPr>
              <a:t>Fee is 1.5% of the guaranteed portion of the loan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 Narrow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 Narrow"/>
              </a:rPr>
              <a:t>Guarantees help AgGeorgia to be able to make loans to borrowers that may not have sufficient collateral, equity, </a:t>
            </a:r>
            <a:r>
              <a:rPr lang="en-US" sz="2400" dirty="0" err="1" smtClean="0">
                <a:solidFill>
                  <a:srgbClr val="000000"/>
                </a:solidFill>
                <a:latin typeface="Arial Narrow"/>
              </a:rPr>
              <a:t>etc</a:t>
            </a:r>
            <a:r>
              <a:rPr lang="en-US" sz="2400" dirty="0" smtClean="0">
                <a:solidFill>
                  <a:srgbClr val="000000"/>
                </a:solidFill>
                <a:latin typeface="Arial Narrow"/>
              </a:rPr>
              <a:t> to obtain a conventional loan</a:t>
            </a:r>
            <a:endParaRPr lang="en-US" sz="2400" dirty="0">
              <a:solidFill>
                <a:srgbClr val="000000"/>
              </a:solidFill>
              <a:latin typeface="Arial Narrow"/>
            </a:endParaRPr>
          </a:p>
          <a:p>
            <a:endParaRPr lang="en-US" dirty="0" smtClean="0">
              <a:solidFill>
                <a:srgbClr val="000000"/>
              </a:solidFill>
              <a:latin typeface="Arial Narrow"/>
            </a:endParaRPr>
          </a:p>
          <a:p>
            <a:endParaRPr lang="en-US" sz="2800" b="0" kern="0" dirty="0">
              <a:solidFill>
                <a:schemeClr val="tx1"/>
              </a:solidFill>
              <a:latin typeface="+mn-lt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2800" b="0" kern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715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Credit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660" y="1417638"/>
            <a:ext cx="8154140" cy="470852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Scorecard program for quick decisions and closings based off Credit Score</a:t>
            </a:r>
          </a:p>
          <a:p>
            <a:r>
              <a:rPr lang="en-US" dirty="0" smtClean="0"/>
              <a:t>Up to $250,000 loan amount</a:t>
            </a:r>
          </a:p>
          <a:p>
            <a:r>
              <a:rPr lang="en-US" dirty="0" smtClean="0"/>
              <a:t>1-20 years</a:t>
            </a:r>
          </a:p>
          <a:p>
            <a:r>
              <a:rPr lang="en-US" dirty="0" smtClean="0"/>
              <a:t>Monthly pay encouraged</a:t>
            </a:r>
          </a:p>
          <a:p>
            <a:r>
              <a:rPr lang="en-US" dirty="0" smtClean="0"/>
              <a:t>Variety of purposes are eligible</a:t>
            </a:r>
          </a:p>
          <a:p>
            <a:pPr lvl="1"/>
            <a:r>
              <a:rPr lang="en-US" dirty="0" smtClean="0"/>
              <a:t>Real Estate</a:t>
            </a:r>
          </a:p>
          <a:p>
            <a:pPr lvl="1"/>
            <a:r>
              <a:rPr lang="en-US" dirty="0" smtClean="0"/>
              <a:t>Equipment</a:t>
            </a:r>
          </a:p>
          <a:p>
            <a:pPr lvl="1"/>
            <a:r>
              <a:rPr lang="en-US" dirty="0" smtClean="0"/>
              <a:t>Farm Improvements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963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Farm Credit Express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660" y="1417638"/>
            <a:ext cx="8154140" cy="4708526"/>
          </a:xfrm>
        </p:spPr>
        <p:txBody>
          <a:bodyPr>
            <a:normAutofit/>
          </a:bodyPr>
          <a:lstStyle/>
          <a:p>
            <a:r>
              <a:rPr lang="en-US" dirty="0" smtClean="0"/>
              <a:t>Point of sale financing at participating equipment dealers</a:t>
            </a:r>
          </a:p>
          <a:p>
            <a:r>
              <a:rPr lang="en-US" dirty="0" smtClean="0"/>
              <a:t>Up to $250,000, same format as Quick Credit Program</a:t>
            </a:r>
          </a:p>
          <a:p>
            <a:r>
              <a:rPr lang="en-US" dirty="0" smtClean="0"/>
              <a:t>Loans over $250k eligible, but require conventional analysis</a:t>
            </a:r>
          </a:p>
          <a:p>
            <a:r>
              <a:rPr lang="en-US" dirty="0" smtClean="0"/>
              <a:t>Generally 1-5 years for rolling equipment, up to 10 years for irrigation equipment</a:t>
            </a:r>
          </a:p>
        </p:txBody>
      </p:sp>
    </p:spTree>
    <p:extLst>
      <p:ext uri="{BB962C8B-B14F-4D97-AF65-F5344CB8AC3E}">
        <p14:creationId xmlns:p14="http://schemas.microsoft.com/office/powerpoint/2010/main" val="625494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719210"/>
            <a:ext cx="8418945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800" b="1" dirty="0" smtClean="0">
                <a:solidFill>
                  <a:srgbClr val="663300"/>
                </a:solidFill>
                <a:cs typeface="Arial" pitchFamily="34" charset="0"/>
              </a:rPr>
              <a:t>THANK YOU!</a:t>
            </a:r>
            <a:endParaRPr lang="en-US" sz="4400" b="1" dirty="0">
              <a:solidFill>
                <a:srgbClr val="663300"/>
              </a:solidFill>
              <a:cs typeface="Arial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902691"/>
            <a:ext cx="8229600" cy="3842472"/>
          </a:xfrm>
        </p:spPr>
        <p:txBody>
          <a:bodyPr/>
          <a:lstStyle/>
          <a:p>
            <a:pPr algn="ctr">
              <a:lnSpc>
                <a:spcPct val="130000"/>
              </a:lnSpc>
              <a:buNone/>
            </a:pPr>
            <a:r>
              <a:rPr lang="en-US" b="1" dirty="0" smtClean="0">
                <a:ea typeface="ヒラギノ角ゴ Pro W3" charset="-128"/>
                <a:cs typeface="Arial" pitchFamily="34" charset="0"/>
              </a:rPr>
              <a:t>For what you do every day to grow the food and fiber that feeds and clothes our nation</a:t>
            </a:r>
            <a:endParaRPr lang="en-US" dirty="0" smtClean="0">
              <a:ea typeface="ヒラギノ角ゴ Pro W3" charset="-128"/>
            </a:endParaRPr>
          </a:p>
          <a:p>
            <a:pPr eaLnBrk="1" hangingPunct="1">
              <a:lnSpc>
                <a:spcPct val="130000"/>
              </a:lnSpc>
              <a:buFont typeface="Wingdings" pitchFamily="2" charset="2"/>
              <a:buNone/>
            </a:pPr>
            <a:endParaRPr lang="en-US" dirty="0" smtClean="0">
              <a:ea typeface="ヒラギノ角ゴ Pro W3" charset="-128"/>
            </a:endParaRPr>
          </a:p>
          <a:p>
            <a:pPr lvl="1" eaLnBrk="1" hangingPunct="1">
              <a:buFontTx/>
              <a:buChar char="o"/>
            </a:pPr>
            <a:endParaRPr lang="en-US" dirty="0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8636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en-US" sz="4000" b="1" dirty="0" smtClean="0">
                <a:ea typeface="ヒラギノ角ゴ Pro W3" charset="-128"/>
                <a:cs typeface="Arial" pitchFamily="34" charset="0"/>
              </a:rPr>
              <a:t>District Structure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89608"/>
            <a:ext cx="3804082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AgFirst Farm Credit Bank serves 15 </a:t>
            </a:r>
            <a:r>
              <a:rPr lang="en-US" dirty="0"/>
              <a:t>e</a:t>
            </a:r>
            <a:r>
              <a:rPr lang="en-US" dirty="0" smtClean="0"/>
              <a:t>astern states</a:t>
            </a:r>
          </a:p>
          <a:p>
            <a:pPr>
              <a:lnSpc>
                <a:spcPct val="90000"/>
              </a:lnSpc>
              <a:spcBef>
                <a:spcPct val="30000"/>
              </a:spcBef>
              <a:buSzPct val="90000"/>
              <a:buFontTx/>
              <a:buChar char="•"/>
            </a:pPr>
            <a:r>
              <a:rPr lang="en-US" dirty="0" smtClean="0"/>
              <a:t>19 Farm Credit associations own AgFirst FCB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1282" y="274638"/>
            <a:ext cx="4307069" cy="558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8739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b="1" dirty="0" smtClean="0">
                <a:ea typeface="ヒラギノ角ゴ Pro W3" charset="-128"/>
                <a:cs typeface="Arial" pitchFamily="34" charset="0"/>
              </a:rPr>
              <a:t>AgGeorgia Farm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a typeface="ヒラギノ角ゴ Pro W3" charset="-128"/>
                <a:cs typeface="Arial" pitchFamily="34" charset="0"/>
              </a:rPr>
              <a:t>20 locations </a:t>
            </a:r>
          </a:p>
          <a:p>
            <a:r>
              <a:rPr lang="en-US" dirty="0" smtClean="0">
                <a:ea typeface="ヒラギノ角ゴ Pro W3" charset="-128"/>
                <a:cs typeface="Arial" pitchFamily="34" charset="0"/>
              </a:rPr>
              <a:t>Serving 79 counties</a:t>
            </a:r>
          </a:p>
          <a:p>
            <a:pPr marL="0" indent="0">
              <a:buNone/>
            </a:pPr>
            <a:r>
              <a:rPr lang="en-US" dirty="0">
                <a:ea typeface="ヒラギノ角ゴ Pro W3" charset="-128"/>
                <a:cs typeface="Arial" pitchFamily="34" charset="0"/>
              </a:rPr>
              <a:t> </a:t>
            </a:r>
            <a:r>
              <a:rPr lang="en-US" dirty="0" smtClean="0">
                <a:ea typeface="ヒラギノ角ゴ Pro W3" charset="-128"/>
                <a:cs typeface="Arial" pitchFamily="34" charset="0"/>
              </a:rPr>
              <a:t>  </a:t>
            </a:r>
            <a:r>
              <a:rPr lang="en-US" dirty="0">
                <a:ea typeface="ヒラギノ角ゴ Pro W3" charset="-128"/>
                <a:cs typeface="Arial" pitchFamily="34" charset="0"/>
              </a:rPr>
              <a:t> </a:t>
            </a:r>
            <a:r>
              <a:rPr lang="en-US" dirty="0" smtClean="0">
                <a:ea typeface="ヒラギノ角ゴ Pro W3" charset="-128"/>
                <a:cs typeface="Arial" pitchFamily="34" charset="0"/>
              </a:rPr>
              <a:t>in Georgia</a:t>
            </a:r>
          </a:p>
          <a:p>
            <a:r>
              <a:rPr lang="en-US" dirty="0" smtClean="0">
                <a:ea typeface="ヒラギノ角ゴ Pro W3" charset="-128"/>
                <a:cs typeface="Arial" pitchFamily="34" charset="0"/>
              </a:rPr>
              <a:t>Headquartered in                                          Perry, GA</a:t>
            </a:r>
          </a:p>
          <a:p>
            <a:pPr marL="0" indent="0">
              <a:buNone/>
            </a:pPr>
            <a:endParaRPr lang="en-US" dirty="0" smtClean="0">
              <a:ea typeface="ヒラギノ角ゴ Pro W3" charset="-128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212" y="1169894"/>
            <a:ext cx="4646490" cy="48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39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654" y="274638"/>
            <a:ext cx="8494747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663300"/>
                </a:solidFill>
              </a:rPr>
              <a:t>Loans for Land, Farms, and Homes</a:t>
            </a:r>
            <a:endParaRPr lang="en-US" b="1" dirty="0">
              <a:solidFill>
                <a:srgbClr val="6633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600200"/>
            <a:ext cx="8090301" cy="4525963"/>
          </a:xfrm>
        </p:spPr>
        <p:txBody>
          <a:bodyPr/>
          <a:lstStyle/>
          <a:p>
            <a:r>
              <a:rPr lang="en-US" sz="2800" b="1" dirty="0"/>
              <a:t>Specialize in agricultural lending</a:t>
            </a:r>
          </a:p>
          <a:p>
            <a:pPr lvl="1"/>
            <a:r>
              <a:rPr lang="en-US" sz="2400" dirty="0"/>
              <a:t>Understand the cycles of agriculture</a:t>
            </a:r>
          </a:p>
          <a:p>
            <a:pPr lvl="1"/>
            <a:r>
              <a:rPr lang="en-US" sz="2400" dirty="0"/>
              <a:t>Work with customers to meet their operation’s needs</a:t>
            </a:r>
          </a:p>
          <a:p>
            <a:pPr lvl="1"/>
            <a:r>
              <a:rPr lang="en-US" sz="2400" dirty="0"/>
              <a:t>Believe in the importance of farming &amp; agribusiness</a:t>
            </a:r>
          </a:p>
          <a:p>
            <a:pPr lvl="1"/>
            <a:endParaRPr lang="en-US" sz="2400" dirty="0"/>
          </a:p>
          <a:p>
            <a:r>
              <a:rPr lang="en-US" sz="2800" b="1" dirty="0"/>
              <a:t>Specialize in financing for land and rural living</a:t>
            </a:r>
          </a:p>
          <a:p>
            <a:pPr lvl="1"/>
            <a:r>
              <a:rPr lang="en-US" sz="2400" dirty="0"/>
              <a:t>Value customers’ desire to own land </a:t>
            </a:r>
          </a:p>
          <a:p>
            <a:pPr lvl="1"/>
            <a:r>
              <a:rPr lang="en-US" sz="2400" dirty="0"/>
              <a:t>Believe in providing opportunities to grow rural communities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919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000" b="1" dirty="0" smtClean="0">
                <a:ea typeface="ヒラギノ角ゴ Pro W3" charset="-128"/>
                <a:cs typeface="Arial" pitchFamily="34" charset="0"/>
              </a:rPr>
              <a:t>Full-time &amp; Part-time farmers</a:t>
            </a:r>
            <a:endParaRPr lang="en-US" sz="3000" b="1" dirty="0" smtClean="0"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cs typeface="Arial" pitchFamily="34" charset="0"/>
              </a:rPr>
              <a:t>Land Purchases or Refinances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>
                <a:cs typeface="Arial" pitchFamily="34" charset="0"/>
              </a:rPr>
              <a:t>Operating lines of </a:t>
            </a:r>
            <a:r>
              <a:rPr lang="en-US" sz="2800" dirty="0" smtClean="0">
                <a:cs typeface="Arial" pitchFamily="34" charset="0"/>
              </a:rPr>
              <a:t>credit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>
                <a:cs typeface="Arial" pitchFamily="34" charset="0"/>
              </a:rPr>
              <a:t>Equipment –new and used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cs typeface="Arial" pitchFamily="34" charset="0"/>
              </a:rPr>
              <a:t>Livestock purchase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cs typeface="Arial" pitchFamily="34" charset="0"/>
              </a:rPr>
              <a:t>Improvements to Ag real estate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cs typeface="Arial" pitchFamily="34" charset="0"/>
              </a:rPr>
              <a:t>Fencing, wells, ponds, drainage, reforestation, irrigation, buildings, clearing, orchard or grove establishment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50630" y="213092"/>
            <a:ext cx="7921656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800" b="1" dirty="0" smtClean="0">
                <a:latin typeface="+mj-lt"/>
                <a:cs typeface="Arial" pitchFamily="34" charset="0"/>
              </a:rPr>
              <a:t>Farm Loans</a:t>
            </a:r>
            <a:endParaRPr lang="en-US" sz="4400" b="1" dirty="0">
              <a:latin typeface="+mj-lt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9898" y="1615923"/>
            <a:ext cx="3182388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39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7947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 smtClean="0">
                <a:ea typeface="ヒラギノ角ゴ Pro W3" charset="-128"/>
                <a:cs typeface="Arial" pitchFamily="34" charset="0"/>
              </a:rPr>
              <a:t>Types of Loans: </a:t>
            </a:r>
          </a:p>
          <a:p>
            <a:pPr lvl="1"/>
            <a:r>
              <a:rPr lang="en-US" sz="2400" dirty="0"/>
              <a:t>Purchase </a:t>
            </a:r>
          </a:p>
          <a:p>
            <a:pPr lvl="2"/>
            <a:r>
              <a:rPr lang="en-US" sz="2000" dirty="0"/>
              <a:t>Farmland, </a:t>
            </a:r>
            <a:r>
              <a:rPr lang="en-US" sz="2000" dirty="0" smtClean="0"/>
              <a:t>Timberland</a:t>
            </a:r>
          </a:p>
          <a:p>
            <a:pPr lvl="2"/>
            <a:r>
              <a:rPr lang="en-US" sz="2000" dirty="0" smtClean="0"/>
              <a:t>Recreational </a:t>
            </a:r>
            <a:r>
              <a:rPr lang="en-US" sz="2000" dirty="0"/>
              <a:t>property, lots </a:t>
            </a:r>
          </a:p>
          <a:p>
            <a:pPr lvl="1"/>
            <a:r>
              <a:rPr lang="en-US" sz="2400" dirty="0"/>
              <a:t>Refinance </a:t>
            </a:r>
            <a:endParaRPr lang="en-US" sz="2400" dirty="0" smtClean="0"/>
          </a:p>
          <a:p>
            <a:pPr lvl="1"/>
            <a:r>
              <a:rPr lang="en-US" sz="2400" dirty="0" smtClean="0"/>
              <a:t>Improvements </a:t>
            </a:r>
          </a:p>
          <a:p>
            <a:pPr lvl="2"/>
            <a:r>
              <a:rPr lang="en-US" sz="2000" dirty="0" smtClean="0"/>
              <a:t>Buildings </a:t>
            </a:r>
            <a:r>
              <a:rPr lang="en-US" sz="2000" dirty="0"/>
              <a:t>and specialized facilities </a:t>
            </a:r>
          </a:p>
          <a:p>
            <a:pPr lvl="2"/>
            <a:r>
              <a:rPr lang="en-US" sz="2000" dirty="0"/>
              <a:t>Drainage, irrigation, wells, ponds</a:t>
            </a:r>
          </a:p>
          <a:p>
            <a:pPr lvl="2"/>
            <a:r>
              <a:rPr lang="en-US" sz="2000" dirty="0"/>
              <a:t>Fencing</a:t>
            </a:r>
          </a:p>
          <a:p>
            <a:pPr lvl="2"/>
            <a:r>
              <a:rPr lang="en-US" sz="2000" dirty="0"/>
              <a:t>Reforestation </a:t>
            </a:r>
          </a:p>
          <a:p>
            <a:pPr lvl="1"/>
            <a:r>
              <a:rPr lang="en-US" sz="2400" dirty="0"/>
              <a:t>Recapitalization </a:t>
            </a:r>
          </a:p>
          <a:p>
            <a:pPr>
              <a:buNone/>
            </a:pPr>
            <a:endParaRPr lang="en-US" sz="2800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274638"/>
            <a:ext cx="8291146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800" b="1" dirty="0" smtClean="0">
                <a:latin typeface="+mj-lt"/>
                <a:cs typeface="Arial" pitchFamily="34" charset="0"/>
              </a:rPr>
              <a:t>Land Loans </a:t>
            </a:r>
            <a:endParaRPr lang="en-US" sz="4400" b="1" dirty="0">
              <a:latin typeface="+mj-lt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632" y="1219200"/>
            <a:ext cx="3323714" cy="2192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510" y="3412057"/>
            <a:ext cx="3328626" cy="2157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43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8414" cy="944562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3600" b="1" dirty="0" smtClean="0">
                <a:ea typeface="ヒラギノ角ゴ Pro W3" charset="-128"/>
                <a:cs typeface="Arial" pitchFamily="34" charset="0"/>
              </a:rPr>
              <a:t>Loan Products -  </a:t>
            </a:r>
            <a:br>
              <a:rPr lang="en-US" sz="3600" b="1" dirty="0" smtClean="0">
                <a:ea typeface="ヒラギノ角ゴ Pro W3" charset="-128"/>
                <a:cs typeface="Arial" pitchFamily="34" charset="0"/>
              </a:rPr>
            </a:br>
            <a:r>
              <a:rPr lang="en-US" sz="3600" b="1" dirty="0" smtClean="0">
                <a:ea typeface="ヒラギノ角ゴ Pro W3" charset="-128"/>
                <a:cs typeface="Arial" pitchFamily="34" charset="0"/>
              </a:rPr>
              <a:t>Most Common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5331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801688" lvl="1" indent="-344488">
              <a:lnSpc>
                <a:spcPct val="90000"/>
              </a:lnSpc>
              <a:spcAft>
                <a:spcPct val="45000"/>
              </a:spcAft>
              <a:buNone/>
              <a:defRPr/>
            </a:pPr>
            <a:r>
              <a:rPr lang="en-US" sz="3200" u="sng" dirty="0" smtClean="0"/>
              <a:t>What type of terms are available?</a:t>
            </a:r>
          </a:p>
          <a:p>
            <a:pPr marL="801688" lvl="1" indent="-344488">
              <a:lnSpc>
                <a:spcPct val="90000"/>
              </a:lnSpc>
              <a:spcAft>
                <a:spcPct val="450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20-year </a:t>
            </a:r>
            <a:r>
              <a:rPr lang="en-US" dirty="0" smtClean="0"/>
              <a:t>terms or amortization on timberland / farmland</a:t>
            </a:r>
          </a:p>
          <a:p>
            <a:pPr marL="801688" lvl="1" indent="-344488">
              <a:lnSpc>
                <a:spcPct val="90000"/>
              </a:lnSpc>
              <a:spcAft>
                <a:spcPct val="450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15-year terms on poultry houses and specialized facilities </a:t>
            </a:r>
          </a:p>
          <a:p>
            <a:pPr marL="801688" lvl="1" indent="-344488">
              <a:lnSpc>
                <a:spcPct val="90000"/>
              </a:lnSpc>
              <a:spcAft>
                <a:spcPct val="450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5 to 7 years on most equipment; large tractors, combines, etc…could be longer on certain types</a:t>
            </a:r>
          </a:p>
          <a:p>
            <a:pPr marL="801688" lvl="1" indent="-344488">
              <a:lnSpc>
                <a:spcPct val="90000"/>
              </a:lnSpc>
              <a:spcAft>
                <a:spcPct val="450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Operating lines – generally up to 1 year</a:t>
            </a:r>
          </a:p>
          <a:p>
            <a:pPr marL="801688" lvl="1" indent="-344488">
              <a:lnSpc>
                <a:spcPct val="90000"/>
              </a:lnSpc>
              <a:spcAft>
                <a:spcPct val="450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Tailor repayment schedule to </a:t>
            </a:r>
            <a:r>
              <a:rPr lang="en-US" b="1" dirty="0" smtClean="0"/>
              <a:t>meet cash flow </a:t>
            </a:r>
            <a:r>
              <a:rPr lang="en-US" dirty="0" smtClean="0"/>
              <a:t>generated by property / borrower</a:t>
            </a:r>
          </a:p>
          <a:p>
            <a:pPr marL="801688" lvl="1" indent="-344488">
              <a:lnSpc>
                <a:spcPct val="90000"/>
              </a:lnSpc>
              <a:spcAft>
                <a:spcPct val="45000"/>
              </a:spcAft>
              <a:buNone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endParaRPr lang="en-US" sz="32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739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4506</TotalTime>
  <Words>1379</Words>
  <Application>Microsoft Office PowerPoint</Application>
  <PresentationFormat>On-screen Show (4:3)</PresentationFormat>
  <Paragraphs>239</Paragraphs>
  <Slides>33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Adobe Garamond Pro</vt:lpstr>
      <vt:lpstr>Arial</vt:lpstr>
      <vt:lpstr>Arial Narrow</vt:lpstr>
      <vt:lpstr>Calibri</vt:lpstr>
      <vt:lpstr>Verdana</vt:lpstr>
      <vt:lpstr>Wingdings</vt:lpstr>
      <vt:lpstr>Wingdings 2</vt:lpstr>
      <vt:lpstr>ヒラギノ角ゴ Pro W3</vt:lpstr>
      <vt:lpstr>Office Theme</vt:lpstr>
      <vt:lpstr>1_Office Theme</vt:lpstr>
      <vt:lpstr>AgGeorgia Overview, Eligibility, and Applying for a Loan  Lee Lister Relationship Manager</vt:lpstr>
      <vt:lpstr>AgGeorgia Fast Facts</vt:lpstr>
      <vt:lpstr>PowerPoint Presentation</vt:lpstr>
      <vt:lpstr>District Structure</vt:lpstr>
      <vt:lpstr>AgGeorgia Farm Credit</vt:lpstr>
      <vt:lpstr>Loans for Land, Farms, and Homes</vt:lpstr>
      <vt:lpstr>PowerPoint Presentation</vt:lpstr>
      <vt:lpstr>PowerPoint Presentation</vt:lpstr>
      <vt:lpstr>Loan Products -   Most Common Questions</vt:lpstr>
      <vt:lpstr>PowerPoint Presentation</vt:lpstr>
      <vt:lpstr>PowerPoint Presentation</vt:lpstr>
      <vt:lpstr>PowerPoint Presentation</vt:lpstr>
      <vt:lpstr>PowerPoint Presentation</vt:lpstr>
      <vt:lpstr>Applying For Financing</vt:lpstr>
      <vt:lpstr>Who makes loans?</vt:lpstr>
      <vt:lpstr>How does a bank decide what interest rate to charge on a loan?</vt:lpstr>
      <vt:lpstr>To apply, you will need:</vt:lpstr>
      <vt:lpstr>Lender Tips for a Smooth Loan Process</vt:lpstr>
      <vt:lpstr>Loan Qualification   What we look for</vt:lpstr>
      <vt:lpstr>Character</vt:lpstr>
      <vt:lpstr>Conditions</vt:lpstr>
      <vt:lpstr>Capital</vt:lpstr>
      <vt:lpstr>Collateral</vt:lpstr>
      <vt:lpstr>Capacity!!!</vt:lpstr>
      <vt:lpstr>AgGeorgia YBS Farmer Program</vt:lpstr>
      <vt:lpstr>AgGeorgia Y,B,S Farmer Programs</vt:lpstr>
      <vt:lpstr>Beginning Farmer/Socially Disadvantaged Down Payment Program</vt:lpstr>
      <vt:lpstr>Beginning Farmer/Socially Disadvantaged Down Payment Program (cont’d)</vt:lpstr>
      <vt:lpstr>Farm Ownership Participation Loan Program</vt:lpstr>
      <vt:lpstr>FSA Loan Guarantees</vt:lpstr>
      <vt:lpstr>Quick Credit Program</vt:lpstr>
      <vt:lpstr>Farm Credit Express</vt:lpstr>
      <vt:lpstr>PowerPoint Presentation</vt:lpstr>
    </vt:vector>
  </TitlesOfParts>
  <Company>AgFirst Farm Credit Bank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Simpson</dc:creator>
  <cp:lastModifiedBy>Lister, Lee</cp:lastModifiedBy>
  <cp:revision>162</cp:revision>
  <cp:lastPrinted>2017-02-23T15:08:19Z</cp:lastPrinted>
  <dcterms:created xsi:type="dcterms:W3CDTF">2012-05-07T14:21:19Z</dcterms:created>
  <dcterms:modified xsi:type="dcterms:W3CDTF">2020-12-09T14:13:28Z</dcterms:modified>
</cp:coreProperties>
</file>