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 id="2147483681" r:id="rId4"/>
    <p:sldMasterId id="2147483715" r:id="rId5"/>
  </p:sldMasterIdLst>
  <p:notesMasterIdLst>
    <p:notesMasterId r:id="rId25"/>
  </p:notesMasterIdLst>
  <p:sldIdLst>
    <p:sldId id="298" r:id="rId6"/>
    <p:sldId id="318" r:id="rId7"/>
    <p:sldId id="330" r:id="rId8"/>
    <p:sldId id="319" r:id="rId9"/>
    <p:sldId id="322" r:id="rId10"/>
    <p:sldId id="321" r:id="rId11"/>
    <p:sldId id="328" r:id="rId12"/>
    <p:sldId id="320" r:id="rId13"/>
    <p:sldId id="324" r:id="rId14"/>
    <p:sldId id="325" r:id="rId15"/>
    <p:sldId id="308" r:id="rId16"/>
    <p:sldId id="316" r:id="rId17"/>
    <p:sldId id="329" r:id="rId18"/>
    <p:sldId id="317" r:id="rId19"/>
    <p:sldId id="302" r:id="rId20"/>
    <p:sldId id="326" r:id="rId21"/>
    <p:sldId id="327" r:id="rId22"/>
    <p:sldId id="332" r:id="rId23"/>
    <p:sldId id="331" r:id="rId24"/>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2B4"/>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109" d="100"/>
          <a:sy n="109" d="100"/>
        </p:scale>
        <p:origin x="1656" y="102"/>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490" y="-10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02EBEDA2-AD55-480B-B6C5-A9A35FFC63D4}" type="slidenum">
              <a:rPr lang="en-US"/>
              <a:pPr/>
              <a:t>‹#›</a:t>
            </a:fld>
            <a:endParaRPr lang="en-US" dirty="0"/>
          </a:p>
        </p:txBody>
      </p:sp>
    </p:spTree>
    <p:extLst>
      <p:ext uri="{BB962C8B-B14F-4D97-AF65-F5344CB8AC3E}">
        <p14:creationId xmlns:p14="http://schemas.microsoft.com/office/powerpoint/2010/main" val="264475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7132DD6-5832-415C-AD2E-9666F24F6E67}" type="slidenum">
              <a:rPr lang="en-US"/>
              <a:pPr/>
              <a:t>1</a:t>
            </a:fld>
            <a:endParaRPr lang="en-US" dirty="0"/>
          </a:p>
        </p:txBody>
      </p:sp>
      <p:sp>
        <p:nvSpPr>
          <p:cNvPr id="87042" name="Rectangle 2"/>
          <p:cNvSpPr>
            <a:spLocks noGrp="1" noChangeArrowheads="1"/>
          </p:cNvSpPr>
          <p:nvPr>
            <p:ph type="body" idx="1"/>
          </p:nvPr>
        </p:nvSpPr>
        <p:spPr>
          <a:xfrm>
            <a:off x="705327" y="465455"/>
            <a:ext cx="5642610" cy="8072736"/>
          </a:xfrm>
        </p:spPr>
        <p:txBody>
          <a:bodyPr/>
          <a:lstStyle/>
          <a:p>
            <a:r>
              <a:rPr lang="en-US" b="1" dirty="0"/>
              <a:t>Using This Template</a:t>
            </a:r>
          </a:p>
          <a:p>
            <a:r>
              <a:rPr lang="en-US" dirty="0"/>
              <a:t>This Microsoft Office PowerPoint</a:t>
            </a:r>
            <a:r>
              <a:rPr lang="en-US" sz="800" baseline="30000" dirty="0">
                <a:cs typeface="Arial" charset="0"/>
              </a:rPr>
              <a:t>®</a:t>
            </a:r>
            <a:r>
              <a:rPr lang="en-US" dirty="0"/>
              <a:t> template has training content about using Slide Master view to create your own layouts in PowerPoint 2007. </a:t>
            </a:r>
          </a:p>
          <a:p>
            <a:r>
              <a:rPr lang="en-US" dirty="0"/>
              <a:t>This template’s content is adapted from the Microsoft Office Online Training course called “Discover the power of custom layouts.”</a:t>
            </a:r>
            <a:endParaRPr lang="en-US" b="1" dirty="0"/>
          </a:p>
          <a:p>
            <a:r>
              <a:rPr lang="en-US" b="1" dirty="0"/>
              <a:t>Features of the template</a:t>
            </a:r>
          </a:p>
          <a:p>
            <a:r>
              <a:rPr lang="en-US" b="1" dirty="0"/>
              <a:t>Title slide:</a:t>
            </a:r>
            <a:r>
              <a:rPr lang="en-US" dirty="0"/>
              <a:t> On the very first slide, there is placeholder text over which you should type the name of your company. Or you can delete the text box altogether if you don’t want this text.</a:t>
            </a:r>
            <a:endParaRPr lang="en-US" b="1" dirty="0"/>
          </a:p>
          <a:p>
            <a:r>
              <a:rPr lang="en-US" b="1" dirty="0"/>
              <a:t>Animations:</a:t>
            </a:r>
            <a:r>
              <a:rPr lang="en-US" dirty="0"/>
              <a:t> Custom animation effects are applied throughout the presentation. These effects include </a:t>
            </a:r>
            <a:r>
              <a:rPr lang="en-US" b="1" dirty="0"/>
              <a:t>Peek</a:t>
            </a:r>
            <a:r>
              <a:rPr lang="en-US" dirty="0"/>
              <a:t>, </a:t>
            </a:r>
            <a:r>
              <a:rPr lang="en-US" b="1" dirty="0"/>
              <a:t>Stretch</a:t>
            </a:r>
            <a:r>
              <a:rPr lang="en-US" dirty="0"/>
              <a:t>, </a:t>
            </a:r>
            <a:r>
              <a:rPr lang="en-US" b="1" dirty="0"/>
              <a:t>Dissolve, </a:t>
            </a:r>
            <a:r>
              <a:rPr lang="en-US" dirty="0"/>
              <a:t>and</a:t>
            </a:r>
            <a:r>
              <a:rPr lang="en-US" b="1" dirty="0"/>
              <a:t> Checkerboard</a:t>
            </a:r>
            <a:r>
              <a:rPr lang="en-US" dirty="0"/>
              <a:t>. All effects play in previous versions back to Microsoft PowerPoint 2000. To alter animation effects, go to the </a:t>
            </a:r>
            <a:r>
              <a:rPr lang="en-US" b="1" dirty="0"/>
              <a:t>Slide Show</a:t>
            </a:r>
            <a:r>
              <a:rPr lang="en-US" dirty="0"/>
              <a:t> menu, click </a:t>
            </a:r>
            <a:r>
              <a:rPr lang="en-US" b="1" dirty="0"/>
              <a:t>Custom Animation</a:t>
            </a:r>
            <a:r>
              <a:rPr lang="en-US" dirty="0"/>
              <a:t>, and work with the options that appear.</a:t>
            </a:r>
          </a:p>
          <a:p>
            <a:r>
              <a:rPr lang="en-US" b="1" dirty="0"/>
              <a:t>If this presentation contains an Adobe Flash animation:</a:t>
            </a:r>
            <a:r>
              <a:rPr lang="en-US" dirty="0"/>
              <a:t> To play the Flash file, you must register a Microsoft ActiveX control, called Shockwave Flash Object, on your computer. To do this, download the latest version of the Adobe Flash Player from the Adobe Web site. </a:t>
            </a:r>
            <a:endParaRPr lang="en-US" b="1" dirty="0"/>
          </a:p>
          <a:p>
            <a:r>
              <a:rPr lang="en-US" b="1" dirty="0"/>
              <a:t>Warning</a:t>
            </a:r>
            <a:r>
              <a:rPr lang="en-US" dirty="0"/>
              <a:t> about saving the Flash animations: The Flash animations will play in versions back to PowerPoint 2000. However: If you want to save this template in PowerPoint 2007, save it in the earlier PowerPoint file format: </a:t>
            </a:r>
            <a:r>
              <a:rPr lang="en-US" b="1" dirty="0"/>
              <a:t>PowerPoint 97-2003 Presentation (*.ppt)  </a:t>
            </a:r>
            <a:r>
              <a:rPr lang="en-US" dirty="0"/>
              <a:t>or </a:t>
            </a:r>
            <a:r>
              <a:rPr lang="en-US" b="1" dirty="0"/>
              <a:t>PowerPoint 97-2003 Template (*.pot)</a:t>
            </a:r>
            <a:r>
              <a:rPr lang="en-US" dirty="0"/>
              <a:t>.</a:t>
            </a:r>
            <a:r>
              <a:rPr lang="en-US" b="1" dirty="0"/>
              <a:t> </a:t>
            </a:r>
            <a:r>
              <a:rPr lang="en-US" dirty="0"/>
              <a:t>(You’ll see the file types in the </a:t>
            </a:r>
            <a:r>
              <a:rPr lang="en-US" b="1" dirty="0"/>
              <a:t>Save As</a:t>
            </a:r>
            <a:r>
              <a:rPr lang="en-US" dirty="0"/>
              <a:t> dialog box, next to</a:t>
            </a:r>
            <a:r>
              <a:rPr lang="en-US" b="1" dirty="0"/>
              <a:t> Save as type</a:t>
            </a:r>
            <a:r>
              <a:rPr lang="en-US" dirty="0"/>
              <a:t>.) If you save it in a PowerPoint 2007 file format, such as </a:t>
            </a:r>
            <a:r>
              <a:rPr lang="en-US" b="1" dirty="0"/>
              <a:t>PowerPoint Presentation (*.pptx) </a:t>
            </a:r>
            <a:r>
              <a:rPr lang="en-US" dirty="0"/>
              <a:t>or </a:t>
            </a:r>
            <a:r>
              <a:rPr lang="en-US" b="1" dirty="0"/>
              <a:t>PowerPoint Template (*.potx)</a:t>
            </a:r>
            <a:r>
              <a:rPr lang="en-US" dirty="0"/>
              <a:t>, the animations won’t be retained in the saved file.</a:t>
            </a:r>
          </a:p>
          <a:p>
            <a:r>
              <a:rPr lang="en-US" b="1" dirty="0"/>
              <a:t>Slide transitions:</a:t>
            </a:r>
            <a:r>
              <a:rPr lang="en-US" dirty="0"/>
              <a:t> The </a:t>
            </a:r>
            <a:r>
              <a:rPr lang="en-US" b="1" dirty="0"/>
              <a:t>Wipe Down</a:t>
            </a:r>
            <a:r>
              <a:rPr lang="en-US" dirty="0"/>
              <a:t> transition is applied throughout the show. If you want a different one, go to the </a:t>
            </a:r>
            <a:r>
              <a:rPr lang="en-US" b="1" dirty="0"/>
              <a:t>Slide Show</a:t>
            </a:r>
            <a:r>
              <a:rPr lang="en-US" dirty="0"/>
              <a:t> menu, click </a:t>
            </a:r>
            <a:r>
              <a:rPr lang="en-US" b="1" dirty="0"/>
              <a:t>Slide Transition</a:t>
            </a:r>
            <a:r>
              <a:rPr lang="en-US" dirty="0"/>
              <a:t>, and work with the options that appear. </a:t>
            </a:r>
          </a:p>
          <a:p>
            <a:r>
              <a:rPr lang="en-US" b="1" dirty="0"/>
              <a:t>Hyperlinks to online course:</a:t>
            </a:r>
            <a:r>
              <a:rPr lang="en-US" dirty="0"/>
              <a:t> The template contains links to the online version of this training course. The links take you to the lesson’s hands-on practice session and to the Quick Reference Card that is published for this course. </a:t>
            </a:r>
            <a:r>
              <a:rPr lang="en-US" b="1" dirty="0"/>
              <a:t>Please take note:</a:t>
            </a:r>
            <a:r>
              <a:rPr lang="en-US" dirty="0"/>
              <a:t> You must have PowerPoint 2007 installed to view the hands-on practice session. If you don’t have PowerPoint 2007, you won’t be able to access the practice instructions. </a:t>
            </a:r>
          </a:p>
          <a:p>
            <a:r>
              <a:rPr lang="en-US" b="1" dirty="0"/>
              <a:t>Headers and footers:</a:t>
            </a:r>
            <a:r>
              <a:rPr lang="en-US" dirty="0"/>
              <a:t> The template contains a footer that has the course title. You can change or remove the footers in the </a:t>
            </a:r>
            <a:r>
              <a:rPr lang="en-US" b="1" dirty="0"/>
              <a:t>Header and Footer</a:t>
            </a:r>
            <a:r>
              <a:rPr lang="en-US" dirty="0"/>
              <a:t> dialog box (which opens from the </a:t>
            </a:r>
            <a:r>
              <a:rPr lang="en-US" b="1" dirty="0"/>
              <a:t>View</a:t>
            </a:r>
            <a:r>
              <a:rPr lang="en-US" dirty="0"/>
              <a:t> menu).</a:t>
            </a:r>
          </a:p>
          <a:p>
            <a:endParaRPr lang="en-US" dirty="0"/>
          </a:p>
        </p:txBody>
      </p:sp>
    </p:spTree>
    <p:extLst>
      <p:ext uri="{BB962C8B-B14F-4D97-AF65-F5344CB8AC3E}">
        <p14:creationId xmlns:p14="http://schemas.microsoft.com/office/powerpoint/2010/main" val="49742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09EEE0-AE58-47AC-BDD3-1456E95F525C}" type="slidenum">
              <a:rPr lang="en-US" smtClean="0"/>
              <a:pPr/>
              <a:t>6</a:t>
            </a:fld>
            <a:endParaRPr lang="en-US"/>
          </a:p>
        </p:txBody>
      </p:sp>
    </p:spTree>
    <p:extLst>
      <p:ext uri="{BB962C8B-B14F-4D97-AF65-F5344CB8AC3E}">
        <p14:creationId xmlns:p14="http://schemas.microsoft.com/office/powerpoint/2010/main" val="183662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EEE0-AE58-47AC-BDD3-1456E95F525C}" type="slidenum">
              <a:rPr lang="en-US" smtClean="0"/>
              <a:pPr/>
              <a:t>8</a:t>
            </a:fld>
            <a:endParaRPr lang="en-US"/>
          </a:p>
        </p:txBody>
      </p:sp>
    </p:spTree>
    <p:extLst>
      <p:ext uri="{BB962C8B-B14F-4D97-AF65-F5344CB8AC3E}">
        <p14:creationId xmlns:p14="http://schemas.microsoft.com/office/powerpoint/2010/main" val="299041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pPr lvl="0"/>
            <a:r>
              <a:rPr lang="en-US" noProof="0" smtClean="0"/>
              <a:t>Click to edit Master subtitle style</a:t>
            </a:r>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dirty="0"/>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dirty="0"/>
              <a:t>Discover the power of custom layouts</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600E6444-4A81-4468-8BB5-68DC318D6EAB}" type="slidenum">
              <a:rPr lang="en-US"/>
              <a:pPr/>
              <a:t>‹#›</a:t>
            </a:fld>
            <a:endParaRPr lang="en-US" dirty="0"/>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Discover the power of custom layouts</a:t>
            </a:r>
          </a:p>
        </p:txBody>
      </p:sp>
      <p:sp>
        <p:nvSpPr>
          <p:cNvPr id="6" name="Slide Number Placeholder 5"/>
          <p:cNvSpPr>
            <a:spLocks noGrp="1"/>
          </p:cNvSpPr>
          <p:nvPr>
            <p:ph type="sldNum" sz="quarter" idx="12"/>
          </p:nvPr>
        </p:nvSpPr>
        <p:spPr/>
        <p:txBody>
          <a:bodyPr/>
          <a:lstStyle>
            <a:lvl1pPr>
              <a:defRPr/>
            </a:lvl1pPr>
          </a:lstStyle>
          <a:p>
            <a:fld id="{6B78133C-B0DB-463A-8D45-63CA57AC4375}" type="slidenum">
              <a:rPr lang="en-US"/>
              <a:pPr/>
              <a:t>‹#›</a:t>
            </a:fld>
            <a:endParaRPr lang="en-US" dirty="0"/>
          </a:p>
        </p:txBody>
      </p:sp>
    </p:spTree>
    <p:extLst>
      <p:ext uri="{BB962C8B-B14F-4D97-AF65-F5344CB8AC3E}">
        <p14:creationId xmlns:p14="http://schemas.microsoft.com/office/powerpoint/2010/main" val="250090867"/>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Discover the power of custom layouts</a:t>
            </a:r>
          </a:p>
        </p:txBody>
      </p:sp>
      <p:sp>
        <p:nvSpPr>
          <p:cNvPr id="6" name="Slide Number Placeholder 5"/>
          <p:cNvSpPr>
            <a:spLocks noGrp="1"/>
          </p:cNvSpPr>
          <p:nvPr>
            <p:ph type="sldNum" sz="quarter" idx="12"/>
          </p:nvPr>
        </p:nvSpPr>
        <p:spPr/>
        <p:txBody>
          <a:bodyPr/>
          <a:lstStyle>
            <a:lvl1pPr>
              <a:defRPr/>
            </a:lvl1pPr>
          </a:lstStyle>
          <a:p>
            <a:fld id="{B1D75407-21EF-49E1-AB81-393BCB0EE25B}" type="slidenum">
              <a:rPr lang="en-US"/>
              <a:pPr/>
              <a:t>‹#›</a:t>
            </a:fld>
            <a:endParaRPr lang="en-US" dirty="0"/>
          </a:p>
        </p:txBody>
      </p:sp>
    </p:spTree>
    <p:extLst>
      <p:ext uri="{BB962C8B-B14F-4D97-AF65-F5344CB8AC3E}">
        <p14:creationId xmlns:p14="http://schemas.microsoft.com/office/powerpoint/2010/main" val="3081698748"/>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dirty="0"/>
              <a:t>Discover the power of custom layouts</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8D891503-BC5D-4020-9FB3-909BFCD96E7A}" type="slidenum">
              <a:rPr lang="en-US"/>
              <a:pPr/>
              <a:t>‹#›</a:t>
            </a:fld>
            <a:endParaRPr lang="en-US" dirty="0"/>
          </a:p>
        </p:txBody>
      </p:sp>
    </p:spTree>
    <p:extLst>
      <p:ext uri="{BB962C8B-B14F-4D97-AF65-F5344CB8AC3E}">
        <p14:creationId xmlns:p14="http://schemas.microsoft.com/office/powerpoint/2010/main" val="164043281"/>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dirty="0"/>
              <a:t>Discover the power of custom layouts</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4FB41985-9E1C-42C9-A7CD-CFCB2D59C9F7}" type="slidenum">
              <a:rPr lang="en-US"/>
              <a:pPr/>
              <a:t>‹#›</a:t>
            </a:fld>
            <a:endParaRPr lang="en-US" dirty="0"/>
          </a:p>
        </p:txBody>
      </p:sp>
    </p:spTree>
    <p:extLst>
      <p:ext uri="{BB962C8B-B14F-4D97-AF65-F5344CB8AC3E}">
        <p14:creationId xmlns:p14="http://schemas.microsoft.com/office/powerpoint/2010/main" val="2754571582"/>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183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790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555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5047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319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662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Discover the power of custom layouts</a:t>
            </a:r>
          </a:p>
        </p:txBody>
      </p:sp>
      <p:sp>
        <p:nvSpPr>
          <p:cNvPr id="6" name="Slide Number Placeholder 5"/>
          <p:cNvSpPr>
            <a:spLocks noGrp="1"/>
          </p:cNvSpPr>
          <p:nvPr>
            <p:ph type="sldNum" sz="quarter" idx="12"/>
          </p:nvPr>
        </p:nvSpPr>
        <p:spPr/>
        <p:txBody>
          <a:bodyPr/>
          <a:lstStyle>
            <a:lvl1pPr>
              <a:defRPr/>
            </a:lvl1pPr>
          </a:lstStyle>
          <a:p>
            <a:fld id="{79768763-4C1B-4F7D-B631-5ADBFC645129}" type="slidenum">
              <a:rPr lang="en-US"/>
              <a:pPr/>
              <a:t>‹#›</a:t>
            </a:fld>
            <a:endParaRPr lang="en-US" dirty="0"/>
          </a:p>
        </p:txBody>
      </p:sp>
    </p:spTree>
    <p:extLst>
      <p:ext uri="{BB962C8B-B14F-4D97-AF65-F5344CB8AC3E}">
        <p14:creationId xmlns:p14="http://schemas.microsoft.com/office/powerpoint/2010/main" val="640782467"/>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87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1968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8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0090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74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5836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678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1639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1451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633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Discover the power of custom layouts</a:t>
            </a:r>
          </a:p>
        </p:txBody>
      </p:sp>
      <p:sp>
        <p:nvSpPr>
          <p:cNvPr id="6" name="Slide Number Placeholder 5"/>
          <p:cNvSpPr>
            <a:spLocks noGrp="1"/>
          </p:cNvSpPr>
          <p:nvPr>
            <p:ph type="sldNum" sz="quarter" idx="12"/>
          </p:nvPr>
        </p:nvSpPr>
        <p:spPr/>
        <p:txBody>
          <a:bodyPr/>
          <a:lstStyle>
            <a:lvl1pPr>
              <a:defRPr/>
            </a:lvl1pPr>
          </a:lstStyle>
          <a:p>
            <a:fld id="{8B1525F5-FFA5-4DD9-AC9F-A9E451FC6FFC}" type="slidenum">
              <a:rPr lang="en-US"/>
              <a:pPr/>
              <a:t>‹#›</a:t>
            </a:fld>
            <a:endParaRPr lang="en-US" dirty="0"/>
          </a:p>
        </p:txBody>
      </p:sp>
    </p:spTree>
    <p:extLst>
      <p:ext uri="{BB962C8B-B14F-4D97-AF65-F5344CB8AC3E}">
        <p14:creationId xmlns:p14="http://schemas.microsoft.com/office/powerpoint/2010/main" val="4042572053"/>
      </p:ext>
    </p:extLst>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Discover the power of custom layouts</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00E6444-4A81-4468-8BB5-68DC318D6EAB}" type="slidenum">
              <a:rPr lang="en-US" smtClean="0"/>
              <a:pPr/>
              <a:t>‹#›</a:t>
            </a:fld>
            <a:endParaRPr lang="en-US" dirty="0"/>
          </a:p>
        </p:txBody>
      </p:sp>
    </p:spTree>
    <p:extLst>
      <p:ext uri="{BB962C8B-B14F-4D97-AF65-F5344CB8AC3E}">
        <p14:creationId xmlns:p14="http://schemas.microsoft.com/office/powerpoint/2010/main" val="3403838860"/>
      </p:ext>
    </p:extLst>
  </p:cSld>
  <p:clrMapOvr>
    <a:masterClrMapping/>
  </p:clrMapOvr>
  <p:transition spd="med">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Discover the power of custom layouts</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768763-4C1B-4F7D-B631-5ADBFC645129}" type="slidenum">
              <a:rPr lang="en-US" smtClean="0"/>
              <a:pPr/>
              <a:t>‹#›</a:t>
            </a:fld>
            <a:endParaRPr lang="en-US" dirty="0"/>
          </a:p>
        </p:txBody>
      </p:sp>
    </p:spTree>
    <p:extLst>
      <p:ext uri="{BB962C8B-B14F-4D97-AF65-F5344CB8AC3E}">
        <p14:creationId xmlns:p14="http://schemas.microsoft.com/office/powerpoint/2010/main" val="260100125"/>
      </p:ext>
    </p:extLst>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Discover the power of custom layouts</a:t>
            </a:r>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B1525F5-FFA5-4DD9-AC9F-A9E451FC6FFC}" type="slidenum">
              <a:rPr lang="en-US" smtClean="0"/>
              <a:pPr/>
              <a:t>‹#›</a:t>
            </a:fld>
            <a:endParaRPr lang="en-US" dirty="0"/>
          </a:p>
        </p:txBody>
      </p:sp>
    </p:spTree>
    <p:extLst>
      <p:ext uri="{BB962C8B-B14F-4D97-AF65-F5344CB8AC3E}">
        <p14:creationId xmlns:p14="http://schemas.microsoft.com/office/powerpoint/2010/main" val="801889223"/>
      </p:ext>
    </p:extLst>
  </p:cSld>
  <p:clrMapOvr>
    <a:masterClrMapping/>
  </p:clrMapOvr>
  <p:transition spd="med">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A895885-B62A-4D8B-8ABE-6BB17771F897}" type="slidenum">
              <a:rPr lang="en-US" smtClean="0"/>
              <a:pPr/>
              <a:t>‹#›</a:t>
            </a:fld>
            <a:endParaRPr lang="en-US" dirty="0"/>
          </a:p>
        </p:txBody>
      </p:sp>
    </p:spTree>
    <p:extLst>
      <p:ext uri="{BB962C8B-B14F-4D97-AF65-F5344CB8AC3E}">
        <p14:creationId xmlns:p14="http://schemas.microsoft.com/office/powerpoint/2010/main" val="32855742"/>
      </p:ext>
    </p:extLst>
  </p:cSld>
  <p:clrMapOvr>
    <a:masterClrMapping/>
  </p:clrMapOvr>
  <p:transition spd="med">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1033D7D-4C86-46A7-8027-0D9A0F6633AD}" type="slidenum">
              <a:rPr lang="en-US" smtClean="0"/>
              <a:pPr/>
              <a:t>‹#›</a:t>
            </a:fld>
            <a:endParaRPr lang="en-US" dirty="0"/>
          </a:p>
        </p:txBody>
      </p:sp>
    </p:spTree>
    <p:extLst>
      <p:ext uri="{BB962C8B-B14F-4D97-AF65-F5344CB8AC3E}">
        <p14:creationId xmlns:p14="http://schemas.microsoft.com/office/powerpoint/2010/main" val="3894806872"/>
      </p:ext>
    </p:extLst>
  </p:cSld>
  <p:clrMapOvr>
    <a:masterClrMapping/>
  </p:clrMapOvr>
  <p:transition spd="med">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0B8C722-0116-408E-AA7B-63D1BA2736DA}" type="slidenum">
              <a:rPr lang="en-US" smtClean="0"/>
              <a:pPr/>
              <a:t>‹#›</a:t>
            </a:fld>
            <a:endParaRPr lang="en-US" dirty="0"/>
          </a:p>
        </p:txBody>
      </p:sp>
    </p:spTree>
    <p:extLst>
      <p:ext uri="{BB962C8B-B14F-4D97-AF65-F5344CB8AC3E}">
        <p14:creationId xmlns:p14="http://schemas.microsoft.com/office/powerpoint/2010/main" val="3613399704"/>
      </p:ext>
    </p:extLst>
  </p:cSld>
  <p:clrMapOvr>
    <a:masterClrMapping/>
  </p:clrMapOvr>
  <p:transition spd="med">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94DE1F-0393-438A-B6E1-FF2BBD4DCD8F}" type="slidenum">
              <a:rPr lang="en-US" smtClean="0"/>
              <a:pPr/>
              <a:t>‹#›</a:t>
            </a:fld>
            <a:endParaRPr lang="en-US" dirty="0"/>
          </a:p>
        </p:txBody>
      </p:sp>
    </p:spTree>
    <p:extLst>
      <p:ext uri="{BB962C8B-B14F-4D97-AF65-F5344CB8AC3E}">
        <p14:creationId xmlns:p14="http://schemas.microsoft.com/office/powerpoint/2010/main" val="4294821753"/>
      </p:ext>
    </p:extLst>
  </p:cSld>
  <p:clrMapOvr>
    <a:masterClrMapping/>
  </p:clrMapOvr>
  <p:transition spd="med">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18C965-41E3-47FF-B37E-2F8CD2FD247C}" type="slidenum">
              <a:rPr lang="en-US" smtClean="0"/>
              <a:pPr/>
              <a:t>‹#›</a:t>
            </a:fld>
            <a:endParaRPr lang="en-US" dirty="0"/>
          </a:p>
        </p:txBody>
      </p:sp>
    </p:spTree>
    <p:extLst>
      <p:ext uri="{BB962C8B-B14F-4D97-AF65-F5344CB8AC3E}">
        <p14:creationId xmlns:p14="http://schemas.microsoft.com/office/powerpoint/2010/main" val="2048655599"/>
      </p:ext>
    </p:extLst>
  </p:cSld>
  <p:clrMapOvr>
    <a:masterClrMapping/>
  </p:clrMapOvr>
  <p:transition spd="med">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ECDFCC0-6BB6-420F-8FDD-646C4648F72A}" type="slidenum">
              <a:rPr lang="en-US" smtClean="0"/>
              <a:pPr/>
              <a:t>‹#›</a:t>
            </a:fld>
            <a:endParaRPr lang="en-US" dirty="0"/>
          </a:p>
        </p:txBody>
      </p:sp>
    </p:spTree>
    <p:extLst>
      <p:ext uri="{BB962C8B-B14F-4D97-AF65-F5344CB8AC3E}">
        <p14:creationId xmlns:p14="http://schemas.microsoft.com/office/powerpoint/2010/main" val="44845553"/>
      </p:ext>
    </p:extLst>
  </p:cSld>
  <p:clrMapOvr>
    <a:masterClrMapping/>
  </p:clrMapOvr>
  <p:transition spd="med">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A62BE12-5F84-43B6-ABDB-893F61D80140}" type="slidenum">
              <a:rPr lang="en-US" smtClean="0"/>
              <a:pPr/>
              <a:t>‹#›</a:t>
            </a:fld>
            <a:endParaRPr lang="en-US" dirty="0"/>
          </a:p>
        </p:txBody>
      </p:sp>
    </p:spTree>
    <p:extLst>
      <p:ext uri="{BB962C8B-B14F-4D97-AF65-F5344CB8AC3E}">
        <p14:creationId xmlns:p14="http://schemas.microsoft.com/office/powerpoint/2010/main" val="530955157"/>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Discover the power of custom layouts</a:t>
            </a:r>
          </a:p>
        </p:txBody>
      </p:sp>
      <p:sp>
        <p:nvSpPr>
          <p:cNvPr id="7" name="Slide Number Placeholder 6"/>
          <p:cNvSpPr>
            <a:spLocks noGrp="1"/>
          </p:cNvSpPr>
          <p:nvPr>
            <p:ph type="sldNum" sz="quarter" idx="12"/>
          </p:nvPr>
        </p:nvSpPr>
        <p:spPr/>
        <p:txBody>
          <a:bodyPr/>
          <a:lstStyle>
            <a:lvl1pPr>
              <a:defRPr/>
            </a:lvl1pPr>
          </a:lstStyle>
          <a:p>
            <a:fld id="{EA895885-B62A-4D8B-8ABE-6BB17771F897}" type="slidenum">
              <a:rPr lang="en-US"/>
              <a:pPr/>
              <a:t>‹#›</a:t>
            </a:fld>
            <a:endParaRPr lang="en-US" dirty="0"/>
          </a:p>
        </p:txBody>
      </p:sp>
    </p:spTree>
    <p:extLst>
      <p:ext uri="{BB962C8B-B14F-4D97-AF65-F5344CB8AC3E}">
        <p14:creationId xmlns:p14="http://schemas.microsoft.com/office/powerpoint/2010/main" val="1257758337"/>
      </p:ext>
    </p:extLst>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Discover the power of custom layouts</a:t>
            </a: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A62BE12-5F84-43B6-ABDB-893F61D80140}"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7654515"/>
      </p:ext>
    </p:extLst>
  </p:cSld>
  <p:clrMapOvr>
    <a:masterClrMapping/>
  </p:clrMapOvr>
  <p:timing>
    <p:tnLst>
      <p:par>
        <p:cTn id="1" dur="indefinite" restart="never" nodeType="tmRoot"/>
      </p:par>
    </p:tnLst>
  </p:timing>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Discover the power of custom layouts</a:t>
            </a: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A62BE12-5F84-43B6-ABDB-893F61D80140}" type="slidenum">
              <a:rPr lang="en-US" smtClean="0"/>
              <a:pPr/>
              <a:t>‹#›</a:t>
            </a:fld>
            <a:endParaRPr lang="en-US" dirty="0"/>
          </a:p>
        </p:txBody>
      </p:sp>
    </p:spTree>
    <p:extLst>
      <p:ext uri="{BB962C8B-B14F-4D97-AF65-F5344CB8AC3E}">
        <p14:creationId xmlns:p14="http://schemas.microsoft.com/office/powerpoint/2010/main" val="4236206903"/>
      </p:ext>
    </p:extLst>
  </p:cSld>
  <p:clrMapOvr>
    <a:masterClrMapping/>
  </p:clrMapOvr>
  <p:timing>
    <p:tnLst>
      <p:par>
        <p:cTn id="1" dur="indefinite" restart="never" nodeType="tmRoot"/>
      </p:par>
    </p:tn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Discover the power of custom layouts</a:t>
            </a: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A62BE12-5F84-43B6-ABDB-893F61D80140}"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2290913"/>
      </p:ext>
    </p:extLst>
  </p:cSld>
  <p:clrMapOvr>
    <a:masterClrMapping/>
  </p:clrMapOvr>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Discover the power of custom layouts</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A62BE12-5F84-43B6-ABDB-893F61D80140}" type="slidenum">
              <a:rPr lang="en-US" smtClean="0"/>
              <a:pPr/>
              <a:t>‹#›</a:t>
            </a:fld>
            <a:endParaRPr lang="en-US" dirty="0"/>
          </a:p>
        </p:txBody>
      </p:sp>
    </p:spTree>
    <p:extLst>
      <p:ext uri="{BB962C8B-B14F-4D97-AF65-F5344CB8AC3E}">
        <p14:creationId xmlns:p14="http://schemas.microsoft.com/office/powerpoint/2010/main" val="3543262627"/>
      </p:ext>
    </p:extLst>
  </p:cSld>
  <p:clrMapOvr>
    <a:masterClrMapping/>
  </p:clrMapOvr>
  <p:timing>
    <p:tnLst>
      <p:par>
        <p:cTn id="1" dur="indefinite" restart="never" nodeType="tmRoot"/>
      </p:par>
    </p:tn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Discover the power of custom layouts</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8133C-B0DB-463A-8D45-63CA57AC4375}" type="slidenum">
              <a:rPr lang="en-US" smtClean="0"/>
              <a:pPr/>
              <a:t>‹#›</a:t>
            </a:fld>
            <a:endParaRPr lang="en-US" dirty="0"/>
          </a:p>
        </p:txBody>
      </p:sp>
    </p:spTree>
    <p:extLst>
      <p:ext uri="{BB962C8B-B14F-4D97-AF65-F5344CB8AC3E}">
        <p14:creationId xmlns:p14="http://schemas.microsoft.com/office/powerpoint/2010/main" val="3788724135"/>
      </p:ext>
    </p:extLst>
  </p:cSld>
  <p:clrMapOvr>
    <a:masterClrMapping/>
  </p:clrMapOvr>
  <p:transition spd="med">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Discover the power of custom layouts</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75407-21EF-49E1-AB81-393BCB0EE25B}" type="slidenum">
              <a:rPr lang="en-US" smtClean="0"/>
              <a:pPr/>
              <a:t>‹#›</a:t>
            </a:fld>
            <a:endParaRPr lang="en-US" dirty="0"/>
          </a:p>
        </p:txBody>
      </p:sp>
    </p:spTree>
    <p:extLst>
      <p:ext uri="{BB962C8B-B14F-4D97-AF65-F5344CB8AC3E}">
        <p14:creationId xmlns:p14="http://schemas.microsoft.com/office/powerpoint/2010/main" val="3381210248"/>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Discover the power of custom layouts</a:t>
            </a:r>
          </a:p>
        </p:txBody>
      </p:sp>
      <p:sp>
        <p:nvSpPr>
          <p:cNvPr id="9" name="Slide Number Placeholder 8"/>
          <p:cNvSpPr>
            <a:spLocks noGrp="1"/>
          </p:cNvSpPr>
          <p:nvPr>
            <p:ph type="sldNum" sz="quarter" idx="12"/>
          </p:nvPr>
        </p:nvSpPr>
        <p:spPr/>
        <p:txBody>
          <a:bodyPr/>
          <a:lstStyle>
            <a:lvl1pPr>
              <a:defRPr/>
            </a:lvl1pPr>
          </a:lstStyle>
          <a:p>
            <a:fld id="{E1033D7D-4C86-46A7-8027-0D9A0F6633AD}" type="slidenum">
              <a:rPr lang="en-US"/>
              <a:pPr/>
              <a:t>‹#›</a:t>
            </a:fld>
            <a:endParaRPr lang="en-US" dirty="0"/>
          </a:p>
        </p:txBody>
      </p:sp>
    </p:spTree>
    <p:extLst>
      <p:ext uri="{BB962C8B-B14F-4D97-AF65-F5344CB8AC3E}">
        <p14:creationId xmlns:p14="http://schemas.microsoft.com/office/powerpoint/2010/main" val="2101076210"/>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Discover the power of custom layouts</a:t>
            </a:r>
          </a:p>
        </p:txBody>
      </p:sp>
      <p:sp>
        <p:nvSpPr>
          <p:cNvPr id="5" name="Slide Number Placeholder 4"/>
          <p:cNvSpPr>
            <a:spLocks noGrp="1"/>
          </p:cNvSpPr>
          <p:nvPr>
            <p:ph type="sldNum" sz="quarter" idx="12"/>
          </p:nvPr>
        </p:nvSpPr>
        <p:spPr/>
        <p:txBody>
          <a:bodyPr/>
          <a:lstStyle>
            <a:lvl1pPr>
              <a:defRPr/>
            </a:lvl1pPr>
          </a:lstStyle>
          <a:p>
            <a:fld id="{60B8C722-0116-408E-AA7B-63D1BA2736DA}" type="slidenum">
              <a:rPr lang="en-US"/>
              <a:pPr/>
              <a:t>‹#›</a:t>
            </a:fld>
            <a:endParaRPr lang="en-US" dirty="0"/>
          </a:p>
        </p:txBody>
      </p:sp>
    </p:spTree>
    <p:extLst>
      <p:ext uri="{BB962C8B-B14F-4D97-AF65-F5344CB8AC3E}">
        <p14:creationId xmlns:p14="http://schemas.microsoft.com/office/powerpoint/2010/main" val="1039604922"/>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Discover the power of custom layouts</a:t>
            </a:r>
          </a:p>
        </p:txBody>
      </p:sp>
      <p:sp>
        <p:nvSpPr>
          <p:cNvPr id="4" name="Slide Number Placeholder 3"/>
          <p:cNvSpPr>
            <a:spLocks noGrp="1"/>
          </p:cNvSpPr>
          <p:nvPr>
            <p:ph type="sldNum" sz="quarter" idx="12"/>
          </p:nvPr>
        </p:nvSpPr>
        <p:spPr/>
        <p:txBody>
          <a:bodyPr/>
          <a:lstStyle>
            <a:lvl1pPr>
              <a:defRPr/>
            </a:lvl1pPr>
          </a:lstStyle>
          <a:p>
            <a:fld id="{9894DE1F-0393-438A-B6E1-FF2BBD4DCD8F}" type="slidenum">
              <a:rPr lang="en-US"/>
              <a:pPr/>
              <a:t>‹#›</a:t>
            </a:fld>
            <a:endParaRPr lang="en-US" dirty="0"/>
          </a:p>
        </p:txBody>
      </p:sp>
    </p:spTree>
    <p:extLst>
      <p:ext uri="{BB962C8B-B14F-4D97-AF65-F5344CB8AC3E}">
        <p14:creationId xmlns:p14="http://schemas.microsoft.com/office/powerpoint/2010/main" val="2287433390"/>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Discover the power of custom layouts</a:t>
            </a:r>
          </a:p>
        </p:txBody>
      </p:sp>
      <p:sp>
        <p:nvSpPr>
          <p:cNvPr id="7" name="Slide Number Placeholder 6"/>
          <p:cNvSpPr>
            <a:spLocks noGrp="1"/>
          </p:cNvSpPr>
          <p:nvPr>
            <p:ph type="sldNum" sz="quarter" idx="12"/>
          </p:nvPr>
        </p:nvSpPr>
        <p:spPr/>
        <p:txBody>
          <a:bodyPr/>
          <a:lstStyle>
            <a:lvl1pPr>
              <a:defRPr/>
            </a:lvl1pPr>
          </a:lstStyle>
          <a:p>
            <a:fld id="{AF18C965-41E3-47FF-B37E-2F8CD2FD247C}" type="slidenum">
              <a:rPr lang="en-US"/>
              <a:pPr/>
              <a:t>‹#›</a:t>
            </a:fld>
            <a:endParaRPr lang="en-US" dirty="0"/>
          </a:p>
        </p:txBody>
      </p:sp>
    </p:spTree>
    <p:extLst>
      <p:ext uri="{BB962C8B-B14F-4D97-AF65-F5344CB8AC3E}">
        <p14:creationId xmlns:p14="http://schemas.microsoft.com/office/powerpoint/2010/main" val="408348636"/>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Discover the power of custom layouts</a:t>
            </a:r>
          </a:p>
        </p:txBody>
      </p:sp>
      <p:sp>
        <p:nvSpPr>
          <p:cNvPr id="7" name="Slide Number Placeholder 6"/>
          <p:cNvSpPr>
            <a:spLocks noGrp="1"/>
          </p:cNvSpPr>
          <p:nvPr>
            <p:ph type="sldNum" sz="quarter" idx="12"/>
          </p:nvPr>
        </p:nvSpPr>
        <p:spPr/>
        <p:txBody>
          <a:bodyPr/>
          <a:lstStyle>
            <a:lvl1pPr>
              <a:defRPr/>
            </a:lvl1pPr>
          </a:lstStyle>
          <a:p>
            <a:fld id="{5ECDFCC0-6BB6-420F-8FDD-646C4648F72A}" type="slidenum">
              <a:rPr lang="en-US"/>
              <a:pPr/>
              <a:t>‹#›</a:t>
            </a:fld>
            <a:endParaRPr lang="en-US" dirty="0"/>
          </a:p>
        </p:txBody>
      </p:sp>
    </p:spTree>
    <p:extLst>
      <p:ext uri="{BB962C8B-B14F-4D97-AF65-F5344CB8AC3E}">
        <p14:creationId xmlns:p14="http://schemas.microsoft.com/office/powerpoint/2010/main" val="4142402303"/>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sz="2400" dirty="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sz="2400" dirty="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dirty="0"/>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dirty="0"/>
              <a:t>Discover the power of custom layouts</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EA62BE12-5F84-43B6-ABDB-893F61D80140}"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7/7/2022</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96719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Discover the power of custom layouts</a:t>
            </a: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A62BE12-5F84-43B6-ABDB-893F61D80140}" type="slidenum">
              <a:rPr lang="en-US" smtClean="0"/>
              <a:pPr/>
              <a:t>‹#›</a:t>
            </a:fld>
            <a:endParaRPr lang="en-US" dirty="0"/>
          </a:p>
        </p:txBody>
      </p:sp>
    </p:spTree>
    <p:extLst>
      <p:ext uri="{BB962C8B-B14F-4D97-AF65-F5344CB8AC3E}">
        <p14:creationId xmlns:p14="http://schemas.microsoft.com/office/powerpoint/2010/main" val="20249045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ransition spd="med">
    <p:wipe dir="d"/>
  </p:transition>
  <p:timing>
    <p:tnLst>
      <p:par>
        <p:cTn id="1" dur="indefinite" restart="never" nodeType="tmRoot"/>
      </p:par>
    </p:tnLst>
  </p:timing>
  <p:hf sldNum="0"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mailto:registrar1@fvsu.edu" TargetMode="External"/><Relationship Id="rId2" Type="http://schemas.openxmlformats.org/officeDocument/2006/relationships/hyperlink" Target="http://www.fvsu.edu/registrar" TargetMode="External"/><Relationship Id="rId1" Type="http://schemas.openxmlformats.org/officeDocument/2006/relationships/slideLayout" Target="../slideLayouts/slideLayout33.xml"/><Relationship Id="rId6" Type="http://schemas.openxmlformats.org/officeDocument/2006/relationships/hyperlink" Target="http://www2.fvsu.edu/academic-calendars/" TargetMode="External"/><Relationship Id="rId5" Type="http://schemas.openxmlformats.org/officeDocument/2006/relationships/hyperlink" Target="http://www.fvsu.edu/myfvsudegree/" TargetMode="External"/><Relationship Id="rId4" Type="http://schemas.openxmlformats.org/officeDocument/2006/relationships/hyperlink" Target="https://iwantmytranscrip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va@fvsu.edu" TargetMode="External"/><Relationship Id="rId2" Type="http://schemas.openxmlformats.org/officeDocument/2006/relationships/hyperlink" Target="https://www.fvsu.edu/veteranaffairs"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hyperlink" Target="mailto:greggh@fvsu.edu" TargetMode="External"/><Relationship Id="rId3" Type="http://schemas.openxmlformats.org/officeDocument/2006/relationships/hyperlink" Target="mailto:powellj@fvsu.edu" TargetMode="External"/><Relationship Id="rId7" Type="http://schemas.openxmlformats.org/officeDocument/2006/relationships/hyperlink" Target="mailto:cranforda@fvsu.edu" TargetMode="External"/><Relationship Id="rId12" Type="http://schemas.openxmlformats.org/officeDocument/2006/relationships/hyperlink" Target="mailto:powers@fvsu.edu" TargetMode="External"/><Relationship Id="rId2" Type="http://schemas.openxmlformats.org/officeDocument/2006/relationships/hyperlink" Target="mailto:gregory.ford@fvsu.edu" TargetMode="External"/><Relationship Id="rId1" Type="http://schemas.openxmlformats.org/officeDocument/2006/relationships/slideLayout" Target="../slideLayouts/slideLayout33.xml"/><Relationship Id="rId6" Type="http://schemas.openxmlformats.org/officeDocument/2006/relationships/hyperlink" Target="mailto:brownk@fvsu.edu" TargetMode="External"/><Relationship Id="rId11" Type="http://schemas.openxmlformats.org/officeDocument/2006/relationships/hyperlink" Target="mailto:pettiesr@fvsu.edu" TargetMode="External"/><Relationship Id="rId5" Type="http://schemas.openxmlformats.org/officeDocument/2006/relationships/hyperlink" Target="mailto:kenneyk@fvsu.edu" TargetMode="External"/><Relationship Id="rId10" Type="http://schemas.openxmlformats.org/officeDocument/2006/relationships/hyperlink" Target="mailto:leev@fvsu.edu" TargetMode="External"/><Relationship Id="rId4" Type="http://schemas.openxmlformats.org/officeDocument/2006/relationships/hyperlink" Target="mailto:brownj02@fvsu.edu" TargetMode="External"/><Relationship Id="rId9" Type="http://schemas.openxmlformats.org/officeDocument/2006/relationships/hyperlink" Target="mailto:curtisd@fvsu.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vsu.edu/disability-services/" TargetMode="External"/><Relationship Id="rId2" Type="http://schemas.openxmlformats.org/officeDocument/2006/relationships/hyperlink" Target="https://www.fvsu.edu/about-fort-valley-state-university/academics/universitycollege" TargetMode="Externa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hyperlink" Target="http://www.tutor.com/" TargetMode="External"/><Relationship Id="rId4" Type="http://schemas.openxmlformats.org/officeDocument/2006/relationships/hyperlink" Target="http://www.fvsu.edu/wp-content/uploads/2015/02/Change-of-Major-Form.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brownj02@fvsu.edu" TargetMode="External"/><Relationship Id="rId2" Type="http://schemas.openxmlformats.org/officeDocument/2006/relationships/hyperlink" Target="http://www.fvsu.edu/disability-services/" TargetMode="Externa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www.bkstr.com/fortvalleystatestore/shop/textbooks-and-course-materials" TargetMode="External"/><Relationship Id="rId2" Type="http://schemas.openxmlformats.org/officeDocument/2006/relationships/hyperlink" Target="http://www.bkstr.com/fortvalleystatestore/home"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www.fvsushop.com/" TargetMode="External"/><Relationship Id="rId2" Type="http://schemas.openxmlformats.org/officeDocument/2006/relationships/hyperlink" Target="https://secure.touchnet.com/C20761_tsa/web/login.jsp" TargetMode="External"/><Relationship Id="rId1" Type="http://schemas.openxmlformats.org/officeDocument/2006/relationships/slideLayout" Target="../slideLayouts/slideLayout31.xml"/><Relationship Id="rId4" Type="http://schemas.openxmlformats.org/officeDocument/2006/relationships/hyperlink" Target="http://www.fvsu.edu/booksto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mailto:perryl@fvsu.edu" TargetMode="External"/><Relationship Id="rId2" Type="http://schemas.openxmlformats.org/officeDocument/2006/relationships/hyperlink" Target="mailto:modenas@fvsu.edu" TargetMode="External"/><Relationship Id="rId1" Type="http://schemas.openxmlformats.org/officeDocument/2006/relationships/slideLayout" Target="../slideLayouts/slideLayout34.xml"/><Relationship Id="rId5" Type="http://schemas.openxmlformats.org/officeDocument/2006/relationships/hyperlink" Target="mailto:ResLife@fvsu.edu" TargetMode="External"/><Relationship Id="rId4" Type="http://schemas.openxmlformats.org/officeDocument/2006/relationships/hyperlink" Target="mailto:robersonm@fv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hyperlink" Target="mailto:dylan.scott@fvsu.edu" TargetMode="External"/><Relationship Id="rId3" Type="http://schemas.openxmlformats.org/officeDocument/2006/relationships/hyperlink" Target="mailto:aikenl@fvsu.edu" TargetMode="External"/><Relationship Id="rId7" Type="http://schemas.openxmlformats.org/officeDocument/2006/relationships/hyperlink" Target="mailto:tracy.Stinson@fvsu.edu" TargetMode="External"/><Relationship Id="rId2" Type="http://schemas.openxmlformats.org/officeDocument/2006/relationships/hyperlink" Target="mailto:morrisk01@fvsu.edu" TargetMode="External"/><Relationship Id="rId1" Type="http://schemas.openxmlformats.org/officeDocument/2006/relationships/slideLayout" Target="../slideLayouts/slideLayout33.xml"/><Relationship Id="rId6" Type="http://schemas.openxmlformats.org/officeDocument/2006/relationships/hyperlink" Target="mailto:Terrence.Holman@fvsu.edu" TargetMode="External"/><Relationship Id="rId5" Type="http://schemas.openxmlformats.org/officeDocument/2006/relationships/hyperlink" Target="mailto:smithr@fvsu.edu" TargetMode="External"/><Relationship Id="rId10" Type="http://schemas.openxmlformats.org/officeDocument/2006/relationships/image" Target="../media/image5.png"/><Relationship Id="rId4" Type="http://schemas.openxmlformats.org/officeDocument/2006/relationships/hyperlink" Target="mailto:tawanna.stokes@fvsu.edu" TargetMode="External"/><Relationship Id="rId9" Type="http://schemas.openxmlformats.org/officeDocument/2006/relationships/hyperlink" Target="mailto:financialaid@fvs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afsa.ed.gov/" TargetMode="External"/><Relationship Id="rId2" Type="http://schemas.openxmlformats.org/officeDocument/2006/relationships/hyperlink" Target="http://www.fvsu.edu/financialaid" TargetMode="External"/><Relationship Id="rId1" Type="http://schemas.openxmlformats.org/officeDocument/2006/relationships/slideLayout" Target="../slideLayouts/slideLayout31.xml"/><Relationship Id="rId5" Type="http://schemas.openxmlformats.org/officeDocument/2006/relationships/hyperlink" Target="https://www.gafutures.org/" TargetMode="External"/><Relationship Id="rId4" Type="http://schemas.openxmlformats.org/officeDocument/2006/relationships/hyperlink" Target="https://studentloans.gov/"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fvsu.edu/payonline" TargetMode="Externa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bankmobiledisbursements.com/refundchoicessso/"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conta.cc/38pWIOS" TargetMode="External"/><Relationship Id="rId2" Type="http://schemas.openxmlformats.org/officeDocument/2006/relationships/hyperlink" Target="http://www.fvsu.edu/IDCards" TargetMode="Externa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770966" y="1400177"/>
            <a:ext cx="6600451" cy="1585912"/>
          </a:xfrm>
        </p:spPr>
        <p:txBody>
          <a:bodyPr>
            <a:normAutofit/>
          </a:bodyPr>
          <a:lstStyle/>
          <a:p>
            <a:pPr algn="ctr"/>
            <a:r>
              <a:rPr lang="en-US" sz="2800" b="1" dirty="0" smtClean="0"/>
              <a:t>NEW WILDCAT ONLINE ORIENTATION</a:t>
            </a:r>
            <a:br>
              <a:rPr lang="en-US" sz="2800" b="1" dirty="0" smtClean="0"/>
            </a:br>
            <a:r>
              <a:rPr lang="en-US" sz="2800" b="1" dirty="0" smtClean="0"/>
              <a:t>FORT VALLEY STATE UNIVERSITY</a:t>
            </a:r>
            <a:br>
              <a:rPr lang="en-US" sz="2800" b="1" dirty="0" smtClean="0"/>
            </a:br>
            <a:r>
              <a:rPr lang="en-US" sz="2800" b="1" dirty="0" smtClean="0"/>
              <a:t>E-SERVICES</a:t>
            </a:r>
            <a:endParaRPr lang="en-US" dirty="0"/>
          </a:p>
        </p:txBody>
      </p:sp>
      <p:sp>
        <p:nvSpPr>
          <p:cNvPr id="86019" name="Rectangle 3"/>
          <p:cNvSpPr>
            <a:spLocks noGrp="1" noChangeArrowheads="1"/>
          </p:cNvSpPr>
          <p:nvPr>
            <p:ph type="subTitle" idx="1"/>
          </p:nvPr>
        </p:nvSpPr>
        <p:spPr>
          <a:xfrm>
            <a:off x="1371599" y="3213463"/>
            <a:ext cx="6610865" cy="2841347"/>
          </a:xfrm>
        </p:spPr>
        <p:txBody>
          <a:bodyPr/>
          <a:lstStyle/>
          <a:p>
            <a:endParaRPr lang="en-US" sz="2000" i="1" dirty="0"/>
          </a:p>
          <a:p>
            <a:r>
              <a:rPr lang="en-US" sz="2000" i="1" dirty="0" smtClean="0"/>
              <a:t>Presented by:</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859" y="3921593"/>
            <a:ext cx="2235684" cy="223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Registrar Continued</a:t>
            </a:r>
            <a:endParaRPr lang="en-US" dirty="0"/>
          </a:p>
        </p:txBody>
      </p:sp>
      <p:sp>
        <p:nvSpPr>
          <p:cNvPr id="3" name="Content Placeholder 2"/>
          <p:cNvSpPr>
            <a:spLocks noGrp="1"/>
          </p:cNvSpPr>
          <p:nvPr>
            <p:ph sz="half" idx="1"/>
          </p:nvPr>
        </p:nvSpPr>
        <p:spPr>
          <a:xfrm>
            <a:off x="394636" y="2117456"/>
            <a:ext cx="4013791" cy="3767397"/>
          </a:xfrm>
        </p:spPr>
        <p:txBody>
          <a:bodyPr/>
          <a:lstStyle/>
          <a:p>
            <a:r>
              <a:rPr lang="en-US" dirty="0"/>
              <a:t>Website</a:t>
            </a:r>
            <a:br>
              <a:rPr lang="en-US" dirty="0"/>
            </a:br>
            <a:r>
              <a:rPr lang="en-US" dirty="0">
                <a:hlinkClick r:id="rId2"/>
              </a:rPr>
              <a:t>http://</a:t>
            </a:r>
            <a:r>
              <a:rPr lang="en-US" dirty="0" smtClean="0">
                <a:hlinkClick r:id="rId2"/>
              </a:rPr>
              <a:t>www.fvsu.edu/registrar</a:t>
            </a:r>
            <a:endParaRPr lang="en-US" dirty="0" smtClean="0"/>
          </a:p>
          <a:p>
            <a:r>
              <a:rPr lang="en-US" dirty="0" smtClean="0"/>
              <a:t>Office Location</a:t>
            </a:r>
          </a:p>
          <a:p>
            <a:r>
              <a:rPr lang="en-US" dirty="0"/>
              <a:t>134 C. V. Troup Administration Building</a:t>
            </a:r>
          </a:p>
          <a:p>
            <a:r>
              <a:rPr lang="en-US" dirty="0"/>
              <a:t>Phone: 478.825.6282</a:t>
            </a:r>
          </a:p>
          <a:p>
            <a:r>
              <a:rPr lang="en-US" dirty="0"/>
              <a:t>Fax: 478.825.6155</a:t>
            </a:r>
          </a:p>
          <a:p>
            <a:r>
              <a:rPr lang="en-US" dirty="0" smtClean="0">
                <a:hlinkClick r:id="rId3"/>
              </a:rPr>
              <a:t>registrar1@fvsu.edu</a:t>
            </a:r>
            <a:r>
              <a:rPr lang="en-US" dirty="0" smtClean="0"/>
              <a:t> </a:t>
            </a:r>
          </a:p>
        </p:txBody>
      </p:sp>
      <p:sp>
        <p:nvSpPr>
          <p:cNvPr id="5" name="Content Placeholder 4"/>
          <p:cNvSpPr>
            <a:spLocks noGrp="1"/>
          </p:cNvSpPr>
          <p:nvPr>
            <p:ph sz="half" idx="2"/>
          </p:nvPr>
        </p:nvSpPr>
        <p:spPr>
          <a:xfrm>
            <a:off x="4369869" y="2136706"/>
            <a:ext cx="4639377" cy="3767397"/>
          </a:xfrm>
        </p:spPr>
        <p:txBody>
          <a:bodyPr/>
          <a:lstStyle/>
          <a:p>
            <a:r>
              <a:rPr lang="en-US" dirty="0" smtClean="0"/>
              <a:t>Order Transcripts</a:t>
            </a:r>
          </a:p>
          <a:p>
            <a:r>
              <a:rPr lang="en-US" dirty="0">
                <a:hlinkClick r:id="rId4"/>
              </a:rPr>
              <a:t>https://iwantmytranscript.com</a:t>
            </a:r>
            <a:r>
              <a:rPr lang="en-US" dirty="0" smtClean="0">
                <a:hlinkClick r:id="rId4"/>
              </a:rPr>
              <a:t>/</a:t>
            </a:r>
            <a:endParaRPr lang="en-US" dirty="0" smtClean="0"/>
          </a:p>
          <a:p>
            <a:r>
              <a:rPr lang="en-US" dirty="0" smtClean="0"/>
              <a:t>Student Information System</a:t>
            </a:r>
          </a:p>
          <a:p>
            <a:r>
              <a:rPr lang="en-US" dirty="0">
                <a:hlinkClick r:id="rId5"/>
              </a:rPr>
              <a:t>http://www.fvsu.edu/myfvsudegree</a:t>
            </a:r>
            <a:r>
              <a:rPr lang="en-US" dirty="0" smtClean="0">
                <a:hlinkClick r:id="rId5"/>
              </a:rPr>
              <a:t>/</a:t>
            </a:r>
            <a:r>
              <a:rPr lang="en-US" dirty="0" smtClean="0"/>
              <a:t> </a:t>
            </a:r>
          </a:p>
          <a:p>
            <a:r>
              <a:rPr lang="en-US" dirty="0" smtClean="0"/>
              <a:t>FVSU Academic Calendar</a:t>
            </a:r>
          </a:p>
          <a:p>
            <a:r>
              <a:rPr lang="en-US" dirty="0">
                <a:hlinkClick r:id="rId6"/>
              </a:rPr>
              <a:t>http://www2.fvsu.edu/academic-calendars</a:t>
            </a:r>
            <a:r>
              <a:rPr lang="en-US" dirty="0" smtClean="0">
                <a:hlinkClick r:id="rId6"/>
              </a:rPr>
              <a:t>/</a:t>
            </a:r>
            <a:r>
              <a:rPr lang="en-US" dirty="0" smtClean="0"/>
              <a:t> </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328703"/>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Military/Veterans Services</a:t>
            </a:r>
            <a:endParaRPr lang="en-US" dirty="0"/>
          </a:p>
        </p:txBody>
      </p:sp>
      <p:sp>
        <p:nvSpPr>
          <p:cNvPr id="3" name="Content Placeholder 2"/>
          <p:cNvSpPr>
            <a:spLocks noGrp="1"/>
          </p:cNvSpPr>
          <p:nvPr>
            <p:ph sz="half" idx="1"/>
          </p:nvPr>
        </p:nvSpPr>
        <p:spPr>
          <a:xfrm>
            <a:off x="1942415" y="1905000"/>
            <a:ext cx="3197531" cy="3767397"/>
          </a:xfrm>
        </p:spPr>
        <p:txBody>
          <a:bodyPr>
            <a:normAutofit lnSpcReduction="10000"/>
          </a:bodyPr>
          <a:lstStyle/>
          <a:p>
            <a:r>
              <a:rPr lang="en-US" dirty="0" smtClean="0"/>
              <a:t>FVSU is a Military Friendly Institution. </a:t>
            </a:r>
          </a:p>
          <a:p>
            <a:r>
              <a:rPr lang="en-US" dirty="0" smtClean="0"/>
              <a:t>A Veterans Affairs Certifying Official is located in the Office of the Registrar.</a:t>
            </a:r>
          </a:p>
          <a:p>
            <a:r>
              <a:rPr lang="en-US" dirty="0" smtClean="0"/>
              <a:t>For more information, please visit the website below: </a:t>
            </a:r>
            <a:r>
              <a:rPr lang="en-US" dirty="0" smtClean="0">
                <a:hlinkClick r:id="rId2"/>
              </a:rPr>
              <a:t>https</a:t>
            </a:r>
            <a:r>
              <a:rPr lang="en-US" dirty="0">
                <a:hlinkClick r:id="rId2"/>
              </a:rPr>
              <a:t>://</a:t>
            </a:r>
            <a:r>
              <a:rPr lang="en-US" dirty="0" smtClean="0">
                <a:hlinkClick r:id="rId2"/>
              </a:rPr>
              <a:t>www.fvsu.edu/veteranaffairs</a:t>
            </a:r>
            <a:r>
              <a:rPr lang="en-US" dirty="0" smtClean="0"/>
              <a:t> </a:t>
            </a:r>
          </a:p>
          <a:p>
            <a:pPr lvl="1"/>
            <a:endParaRPr lang="en-US" dirty="0"/>
          </a:p>
        </p:txBody>
      </p:sp>
      <p:sp>
        <p:nvSpPr>
          <p:cNvPr id="4" name="Content Placeholder 3"/>
          <p:cNvSpPr>
            <a:spLocks noGrp="1"/>
          </p:cNvSpPr>
          <p:nvPr>
            <p:ph sz="half" idx="2"/>
          </p:nvPr>
        </p:nvSpPr>
        <p:spPr>
          <a:xfrm>
            <a:off x="5337307" y="1828987"/>
            <a:ext cx="3197093" cy="3358486"/>
          </a:xfrm>
        </p:spPr>
        <p:txBody>
          <a:bodyPr>
            <a:normAutofit lnSpcReduction="10000"/>
          </a:bodyPr>
          <a:lstStyle/>
          <a:p>
            <a:r>
              <a:rPr lang="en-US" dirty="0" smtClean="0"/>
              <a:t>FVSU </a:t>
            </a:r>
            <a:r>
              <a:rPr lang="en-US" dirty="0" smtClean="0"/>
              <a:t>VA </a:t>
            </a:r>
            <a:r>
              <a:rPr lang="en-US" dirty="0"/>
              <a:t>Certifying </a:t>
            </a:r>
            <a:r>
              <a:rPr lang="en-US" dirty="0" smtClean="0"/>
              <a:t>Official </a:t>
            </a:r>
          </a:p>
          <a:p>
            <a:pPr marL="0" indent="0">
              <a:buNone/>
            </a:pPr>
            <a:r>
              <a:rPr lang="en-US" dirty="0" smtClean="0"/>
              <a:t>       Registrar’s Office</a:t>
            </a:r>
          </a:p>
          <a:p>
            <a:pPr marL="0" indent="0">
              <a:buNone/>
            </a:pPr>
            <a:r>
              <a:rPr lang="en-US" dirty="0"/>
              <a:t>	</a:t>
            </a:r>
            <a:r>
              <a:rPr lang="en-US" dirty="0" smtClean="0"/>
              <a:t>Fort Valley State     	University</a:t>
            </a:r>
          </a:p>
          <a:p>
            <a:pPr marL="0" indent="0">
              <a:buNone/>
            </a:pPr>
            <a:r>
              <a:rPr lang="en-US" dirty="0" smtClean="0"/>
              <a:t>	1005 State University 	Drive</a:t>
            </a:r>
          </a:p>
          <a:p>
            <a:pPr marL="0" indent="0">
              <a:buNone/>
            </a:pPr>
            <a:r>
              <a:rPr lang="en-US" dirty="0" smtClean="0"/>
              <a:t>	Fort Valley, GA  31030</a:t>
            </a:r>
          </a:p>
          <a:p>
            <a:pPr marL="0" indent="0">
              <a:buNone/>
            </a:pPr>
            <a:r>
              <a:rPr lang="en-US" dirty="0" smtClean="0"/>
              <a:t>	</a:t>
            </a:r>
            <a:r>
              <a:rPr lang="en-US" dirty="0" smtClean="0"/>
              <a:t>E-Mail: </a:t>
            </a:r>
            <a:r>
              <a:rPr lang="en-US" dirty="0" smtClean="0">
                <a:hlinkClick r:id="rId3"/>
              </a:rPr>
              <a:t>va@fvsu.edu</a:t>
            </a:r>
            <a:r>
              <a:rPr lang="en-US" dirty="0" smtClean="0"/>
              <a:t>  </a:t>
            </a:r>
            <a:endParaRPr lang="en-US" dirty="0" smtClean="0"/>
          </a:p>
          <a:p>
            <a:pPr marL="0" indent="0">
              <a:buNone/>
            </a:pPr>
            <a:r>
              <a:rPr lang="en-US" dirty="0" smtClean="0"/>
              <a:t>	</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322514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997632" cy="1280890"/>
          </a:xfrm>
        </p:spPr>
        <p:txBody>
          <a:bodyPr/>
          <a:lstStyle/>
          <a:p>
            <a:r>
              <a:rPr lang="en-US" b="1" dirty="0"/>
              <a:t>University College</a:t>
            </a:r>
          </a:p>
        </p:txBody>
      </p:sp>
      <p:sp>
        <p:nvSpPr>
          <p:cNvPr id="3" name="Content Placeholder 2"/>
          <p:cNvSpPr>
            <a:spLocks noGrp="1"/>
          </p:cNvSpPr>
          <p:nvPr>
            <p:ph sz="half" idx="1"/>
          </p:nvPr>
        </p:nvSpPr>
        <p:spPr>
          <a:xfrm>
            <a:off x="1063869" y="1617959"/>
            <a:ext cx="7816362" cy="4255303"/>
          </a:xfrm>
        </p:spPr>
        <p:txBody>
          <a:bodyPr>
            <a:noAutofit/>
          </a:bodyPr>
          <a:lstStyle/>
          <a:p>
            <a:pPr marL="0" indent="0">
              <a:buNone/>
            </a:pPr>
            <a:r>
              <a:rPr lang="en-US" sz="1600" dirty="0"/>
              <a:t>The </a:t>
            </a:r>
            <a:r>
              <a:rPr lang="en-US" sz="1600" b="1" dirty="0" smtClean="0"/>
              <a:t>University College(UC)</a:t>
            </a:r>
            <a:r>
              <a:rPr lang="en-US" sz="1600" dirty="0" smtClean="0"/>
              <a:t> </a:t>
            </a:r>
            <a:r>
              <a:rPr lang="en-US" sz="1600" dirty="0"/>
              <a:t>at Fort Valley State University serves as the primary academic support unit for students during their first two years as undergraduate students. The University </a:t>
            </a:r>
            <a:r>
              <a:rPr lang="en-US" sz="1600" dirty="0" smtClean="0"/>
              <a:t>College provides </a:t>
            </a:r>
            <a:r>
              <a:rPr lang="en-US" sz="1600" dirty="0"/>
              <a:t>a wide variety of academic support programs and initiatives that are designed to create a successful transition to college life for students during their freshman and sophomore years. </a:t>
            </a:r>
            <a:endParaRPr lang="en-US" sz="1600" dirty="0" smtClean="0"/>
          </a:p>
          <a:p>
            <a:pPr marL="0" indent="0">
              <a:buNone/>
            </a:pPr>
            <a:r>
              <a:rPr lang="en-US" sz="1600" dirty="0" smtClean="0"/>
              <a:t>The </a:t>
            </a:r>
            <a:r>
              <a:rPr lang="en-US" sz="1600" dirty="0"/>
              <a:t>services provided to students are coordinated through three </a:t>
            </a:r>
            <a:r>
              <a:rPr lang="en-US" sz="1600" dirty="0" smtClean="0"/>
              <a:t>offices </a:t>
            </a:r>
            <a:r>
              <a:rPr lang="en-US" sz="1600" dirty="0"/>
              <a:t>which include: </a:t>
            </a:r>
            <a:endParaRPr lang="en-US" sz="1600" dirty="0" smtClean="0"/>
          </a:p>
          <a:p>
            <a:r>
              <a:rPr lang="en-US" sz="1600" dirty="0" smtClean="0"/>
              <a:t>Academic </a:t>
            </a:r>
            <a:r>
              <a:rPr lang="en-US" sz="1600" dirty="0"/>
              <a:t>Advisement and Tutorial </a:t>
            </a:r>
            <a:r>
              <a:rPr lang="en-US" sz="1600" dirty="0" smtClean="0"/>
              <a:t>Services</a:t>
            </a:r>
          </a:p>
          <a:p>
            <a:r>
              <a:rPr lang="en-US" sz="1600" dirty="0" smtClean="0"/>
              <a:t>Academic </a:t>
            </a:r>
            <a:r>
              <a:rPr lang="en-US" sz="1600" dirty="0"/>
              <a:t>Counseling &amp; Disability </a:t>
            </a:r>
            <a:r>
              <a:rPr lang="en-US" sz="1600" dirty="0" smtClean="0"/>
              <a:t>Services</a:t>
            </a:r>
          </a:p>
          <a:p>
            <a:r>
              <a:rPr lang="en-US" sz="1600" dirty="0" smtClean="0"/>
              <a:t>Testing </a:t>
            </a:r>
            <a:r>
              <a:rPr lang="en-US" sz="1600" dirty="0"/>
              <a:t>and </a:t>
            </a:r>
            <a:r>
              <a:rPr lang="en-US" sz="1600" dirty="0" smtClean="0"/>
              <a:t>Assessments</a:t>
            </a:r>
          </a:p>
          <a:p>
            <a:pPr marL="0" indent="0">
              <a:buNone/>
            </a:pPr>
            <a:r>
              <a:rPr lang="en-US" sz="1600" dirty="0" smtClean="0"/>
              <a:t>Academic </a:t>
            </a:r>
            <a:r>
              <a:rPr lang="en-US" sz="1600" dirty="0"/>
              <a:t>support services offered by the federally funded TRIO Student Support Services Program.</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93339679"/>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University </a:t>
            </a:r>
            <a:r>
              <a:rPr lang="en-US" b="1" dirty="0" smtClean="0"/>
              <a:t>College </a:t>
            </a:r>
            <a:br>
              <a:rPr lang="en-US" b="1" dirty="0" smtClean="0"/>
            </a:br>
            <a:r>
              <a:rPr lang="en-US" sz="2800" b="1" dirty="0" smtClean="0"/>
              <a:t>Staff Members </a:t>
            </a:r>
            <a:endParaRPr lang="en-US" sz="2800" dirty="0"/>
          </a:p>
        </p:txBody>
      </p:sp>
      <p:sp>
        <p:nvSpPr>
          <p:cNvPr id="3" name="Content Placeholder 2"/>
          <p:cNvSpPr>
            <a:spLocks noGrp="1"/>
          </p:cNvSpPr>
          <p:nvPr>
            <p:ph sz="half" idx="1"/>
          </p:nvPr>
        </p:nvSpPr>
        <p:spPr>
          <a:xfrm>
            <a:off x="1292470" y="1820192"/>
            <a:ext cx="3847478" cy="3767397"/>
          </a:xfrm>
        </p:spPr>
        <p:txBody>
          <a:bodyPr>
            <a:normAutofit fontScale="70000" lnSpcReduction="20000"/>
          </a:bodyPr>
          <a:lstStyle/>
          <a:p>
            <a:r>
              <a:rPr lang="en-US" b="1" dirty="0"/>
              <a:t>Gregory Ford</a:t>
            </a:r>
            <a:r>
              <a:rPr lang="en-US" dirty="0"/>
              <a:t>, Ph.D., Interim Dean, </a:t>
            </a:r>
            <a:r>
              <a:rPr lang="en-US" dirty="0" smtClean="0">
                <a:hlinkClick r:id="rId2"/>
              </a:rPr>
              <a:t>gregory.ford@fvsu.edu</a:t>
            </a:r>
            <a:r>
              <a:rPr lang="en-US" dirty="0" smtClean="0"/>
              <a:t> </a:t>
            </a:r>
            <a:endParaRPr lang="en-US" dirty="0"/>
          </a:p>
          <a:p>
            <a:r>
              <a:rPr lang="en-US" b="1" dirty="0"/>
              <a:t>Jocelyn Powell</a:t>
            </a:r>
            <a:r>
              <a:rPr lang="en-US" dirty="0"/>
              <a:t>, </a:t>
            </a:r>
            <a:r>
              <a:rPr lang="en-US" dirty="0" err="1"/>
              <a:t>Ed.D</a:t>
            </a:r>
            <a:r>
              <a:rPr lang="en-US" dirty="0"/>
              <a:t>., Director </a:t>
            </a:r>
            <a:r>
              <a:rPr lang="en-US" dirty="0" smtClean="0"/>
              <a:t>of Academic Success Services, </a:t>
            </a:r>
            <a:r>
              <a:rPr lang="en-US" dirty="0" smtClean="0">
                <a:hlinkClick r:id="rId3"/>
              </a:rPr>
              <a:t>powellj@fvsu.edu</a:t>
            </a:r>
            <a:r>
              <a:rPr lang="en-US" dirty="0" smtClean="0"/>
              <a:t> </a:t>
            </a:r>
            <a:endParaRPr lang="en-US" dirty="0"/>
          </a:p>
          <a:p>
            <a:r>
              <a:rPr lang="en-US" b="1" dirty="0"/>
              <a:t>Joyce M. Brown</a:t>
            </a:r>
            <a:r>
              <a:rPr lang="en-US" dirty="0"/>
              <a:t>, M.S.M., Director </a:t>
            </a:r>
            <a:r>
              <a:rPr lang="en-US" dirty="0" smtClean="0"/>
              <a:t>of </a:t>
            </a:r>
            <a:r>
              <a:rPr lang="en-US" dirty="0"/>
              <a:t>Academic Counseling &amp; Disability Services </a:t>
            </a:r>
            <a:r>
              <a:rPr lang="en-US" dirty="0" smtClean="0">
                <a:hlinkClick r:id="rId4"/>
              </a:rPr>
              <a:t>brownj02@fvsu.edu</a:t>
            </a:r>
            <a:r>
              <a:rPr lang="en-US" dirty="0" smtClean="0"/>
              <a:t>  </a:t>
            </a:r>
            <a:endParaRPr lang="en-US" dirty="0"/>
          </a:p>
          <a:p>
            <a:r>
              <a:rPr lang="en-US" b="1" dirty="0"/>
              <a:t>Kareem Kenney</a:t>
            </a:r>
            <a:r>
              <a:rPr lang="en-US" dirty="0"/>
              <a:t>, M.B.A., Academic Advisor, </a:t>
            </a:r>
            <a:r>
              <a:rPr lang="en-US" dirty="0" smtClean="0">
                <a:hlinkClick r:id="rId5"/>
              </a:rPr>
              <a:t>kenneyk@fvsu.edu</a:t>
            </a:r>
            <a:r>
              <a:rPr lang="en-US" dirty="0" smtClean="0"/>
              <a:t>  </a:t>
            </a:r>
            <a:endParaRPr lang="en-US" dirty="0"/>
          </a:p>
          <a:p>
            <a:r>
              <a:rPr lang="en-US" b="1" dirty="0"/>
              <a:t>Kenneth Brown</a:t>
            </a:r>
            <a:r>
              <a:rPr lang="en-US" dirty="0"/>
              <a:t>, M.Ed., Academic Advisor, </a:t>
            </a:r>
            <a:r>
              <a:rPr lang="en-US" dirty="0" smtClean="0">
                <a:hlinkClick r:id="rId6"/>
              </a:rPr>
              <a:t>brownk@fvsu.edu</a:t>
            </a:r>
            <a:r>
              <a:rPr lang="en-US" dirty="0" smtClean="0"/>
              <a:t>  </a:t>
            </a:r>
            <a:endParaRPr lang="en-US" dirty="0"/>
          </a:p>
          <a:p>
            <a:r>
              <a:rPr lang="en-US" b="1" dirty="0"/>
              <a:t>Ala’Torya V. Cranford</a:t>
            </a:r>
            <a:r>
              <a:rPr lang="en-US" dirty="0"/>
              <a:t>, M.S., Assistant Director </a:t>
            </a:r>
            <a:r>
              <a:rPr lang="en-US" dirty="0" smtClean="0"/>
              <a:t>of </a:t>
            </a:r>
            <a:r>
              <a:rPr lang="en-US" dirty="0"/>
              <a:t>First &amp; Second-Year Programs, </a:t>
            </a:r>
            <a:r>
              <a:rPr lang="en-US" dirty="0" smtClean="0">
                <a:hlinkClick r:id="rId7"/>
              </a:rPr>
              <a:t>cranforda@fvsu.edu</a:t>
            </a:r>
            <a:r>
              <a:rPr lang="en-US" dirty="0" smtClean="0"/>
              <a:t>  </a:t>
            </a:r>
            <a:endParaRPr lang="en-US" dirty="0"/>
          </a:p>
          <a:p>
            <a:r>
              <a:rPr lang="en-US" b="1" dirty="0"/>
              <a:t>Heidi Gregg</a:t>
            </a:r>
            <a:r>
              <a:rPr lang="en-US" dirty="0"/>
              <a:t>, M.S., Coordinator for Assessments, Tutorials, and Supplemental Instruction, </a:t>
            </a:r>
            <a:r>
              <a:rPr lang="en-US" dirty="0" smtClean="0">
                <a:hlinkClick r:id="rId8"/>
              </a:rPr>
              <a:t>greggh@fvsu.edu</a:t>
            </a:r>
            <a:r>
              <a:rPr lang="en-US" dirty="0" smtClean="0"/>
              <a:t>  </a:t>
            </a:r>
            <a:endParaRPr lang="en-US" dirty="0"/>
          </a:p>
          <a:p>
            <a:endParaRPr lang="en-US" dirty="0"/>
          </a:p>
        </p:txBody>
      </p:sp>
      <p:sp>
        <p:nvSpPr>
          <p:cNvPr id="4" name="Content Placeholder 3"/>
          <p:cNvSpPr>
            <a:spLocks noGrp="1"/>
          </p:cNvSpPr>
          <p:nvPr>
            <p:ph sz="half" idx="2"/>
          </p:nvPr>
        </p:nvSpPr>
        <p:spPr>
          <a:xfrm>
            <a:off x="5139949" y="1617784"/>
            <a:ext cx="3394452" cy="4149969"/>
          </a:xfrm>
        </p:spPr>
        <p:txBody>
          <a:bodyPr>
            <a:normAutofit fontScale="70000" lnSpcReduction="20000"/>
          </a:bodyPr>
          <a:lstStyle/>
          <a:p>
            <a:endParaRPr lang="en-US" dirty="0" smtClean="0"/>
          </a:p>
          <a:p>
            <a:r>
              <a:rPr lang="en-US" b="1" dirty="0" smtClean="0"/>
              <a:t>Davida J. Curtis</a:t>
            </a:r>
            <a:r>
              <a:rPr lang="en-US" dirty="0" smtClean="0"/>
              <a:t>, PH.D., Director of Student Support Services (</a:t>
            </a:r>
            <a:r>
              <a:rPr lang="en-US" dirty="0" err="1" smtClean="0"/>
              <a:t>TRiO</a:t>
            </a:r>
            <a:r>
              <a:rPr lang="en-US" dirty="0" smtClean="0"/>
              <a:t>), </a:t>
            </a:r>
            <a:r>
              <a:rPr lang="en-US" u="sng" dirty="0" smtClean="0">
                <a:hlinkClick r:id="rId9"/>
              </a:rPr>
              <a:t>curtisd@fvsu.edu</a:t>
            </a:r>
            <a:endParaRPr lang="en-US" u="sng" dirty="0" smtClean="0"/>
          </a:p>
          <a:p>
            <a:r>
              <a:rPr lang="en-US" b="1" dirty="0" smtClean="0"/>
              <a:t>Victoria L. Sturn</a:t>
            </a:r>
            <a:r>
              <a:rPr lang="en-US" dirty="0" smtClean="0"/>
              <a:t>, M.S., Project Coordinator for </a:t>
            </a:r>
            <a:r>
              <a:rPr lang="en-US" dirty="0"/>
              <a:t>Student Support </a:t>
            </a:r>
            <a:r>
              <a:rPr lang="en-US" dirty="0" smtClean="0"/>
              <a:t>Services (</a:t>
            </a:r>
            <a:r>
              <a:rPr lang="en-US" dirty="0" err="1" smtClean="0"/>
              <a:t>TRiO</a:t>
            </a:r>
            <a:r>
              <a:rPr lang="en-US" dirty="0"/>
              <a:t>), </a:t>
            </a:r>
            <a:r>
              <a:rPr lang="en-US" dirty="0" smtClean="0">
                <a:hlinkClick r:id="rId10"/>
              </a:rPr>
              <a:t>leev@fvsu.edu</a:t>
            </a:r>
            <a:r>
              <a:rPr lang="en-US" dirty="0" smtClean="0"/>
              <a:t> </a:t>
            </a:r>
          </a:p>
          <a:p>
            <a:r>
              <a:rPr lang="en-US" b="1" dirty="0" smtClean="0"/>
              <a:t>Rosie Petties</a:t>
            </a:r>
            <a:r>
              <a:rPr lang="en-US" dirty="0" smtClean="0"/>
              <a:t>, M.S., Director of Learning Support, </a:t>
            </a:r>
            <a:r>
              <a:rPr lang="en-US" dirty="0" smtClean="0">
                <a:hlinkClick r:id="rId11"/>
              </a:rPr>
              <a:t>pettiesr@fvsu.edu</a:t>
            </a:r>
            <a:r>
              <a:rPr lang="en-US" dirty="0" smtClean="0"/>
              <a:t> </a:t>
            </a:r>
          </a:p>
          <a:p>
            <a:pPr marL="0" indent="0">
              <a:buNone/>
            </a:pPr>
            <a:r>
              <a:rPr lang="en-US" b="1" dirty="0" smtClean="0"/>
              <a:t>Location</a:t>
            </a:r>
            <a:r>
              <a:rPr lang="en-US" dirty="0"/>
              <a:t>: Peabody Suite </a:t>
            </a:r>
            <a:r>
              <a:rPr lang="en-US" dirty="0" smtClean="0"/>
              <a:t>201</a:t>
            </a:r>
          </a:p>
          <a:p>
            <a:pPr marL="0" indent="0">
              <a:buNone/>
            </a:pPr>
            <a:r>
              <a:rPr lang="en-US" b="1" dirty="0" smtClean="0"/>
              <a:t>Office Phone Number: </a:t>
            </a:r>
            <a:r>
              <a:rPr lang="en-US" dirty="0" smtClean="0"/>
              <a:t>478-822-1070</a:t>
            </a:r>
          </a:p>
          <a:p>
            <a:pPr marL="0" indent="0">
              <a:buNone/>
            </a:pPr>
            <a:endParaRPr lang="en-US" dirty="0"/>
          </a:p>
          <a:p>
            <a:r>
              <a:rPr lang="en-US" b="1" dirty="0" err="1" smtClean="0"/>
              <a:t>Shameka</a:t>
            </a:r>
            <a:r>
              <a:rPr lang="en-US" b="1" dirty="0" smtClean="0"/>
              <a:t> Powers</a:t>
            </a:r>
            <a:r>
              <a:rPr lang="en-US" dirty="0" smtClean="0"/>
              <a:t>, M.S., Reading &amp; Writing Lab Coordinator, </a:t>
            </a:r>
            <a:r>
              <a:rPr lang="en-US" dirty="0" smtClean="0">
                <a:hlinkClick r:id="rId12"/>
              </a:rPr>
              <a:t>powers@fvsu.edu</a:t>
            </a:r>
            <a:r>
              <a:rPr lang="en-US" dirty="0" smtClean="0"/>
              <a:t> </a:t>
            </a:r>
          </a:p>
          <a:p>
            <a:pPr marL="0" indent="0">
              <a:buNone/>
            </a:pPr>
            <a:r>
              <a:rPr lang="en-US" b="1" dirty="0" smtClean="0"/>
              <a:t>Location: </a:t>
            </a:r>
            <a:r>
              <a:rPr lang="en-US" dirty="0" smtClean="0"/>
              <a:t>Miller Hall Room 201</a:t>
            </a:r>
          </a:p>
          <a:p>
            <a:pPr marL="0" indent="0">
              <a:buNone/>
            </a:pPr>
            <a:r>
              <a:rPr lang="en-US" b="1" dirty="0" smtClean="0"/>
              <a:t>Office Phone Number: </a:t>
            </a:r>
            <a:r>
              <a:rPr lang="en-US" dirty="0" smtClean="0"/>
              <a:t>478-822-7032</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670732"/>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5201" y="624110"/>
            <a:ext cx="6589199" cy="976090"/>
          </a:xfrm>
        </p:spPr>
        <p:txBody>
          <a:bodyPr/>
          <a:lstStyle/>
          <a:p>
            <a:r>
              <a:rPr lang="en-US" dirty="0" smtClean="0"/>
              <a:t>University College-Eservices</a:t>
            </a:r>
            <a:endParaRPr lang="en-US" dirty="0"/>
          </a:p>
        </p:txBody>
      </p:sp>
      <p:sp>
        <p:nvSpPr>
          <p:cNvPr id="7" name="Content Placeholder 6"/>
          <p:cNvSpPr>
            <a:spLocks noGrp="1"/>
          </p:cNvSpPr>
          <p:nvPr>
            <p:ph idx="1"/>
          </p:nvPr>
        </p:nvSpPr>
        <p:spPr>
          <a:xfrm>
            <a:off x="1942415" y="1553306"/>
            <a:ext cx="6591985" cy="4947627"/>
          </a:xfrm>
        </p:spPr>
        <p:txBody>
          <a:bodyPr/>
          <a:lstStyle/>
          <a:p>
            <a:r>
              <a:rPr lang="en-US" dirty="0" smtClean="0"/>
              <a:t>University College Homepage: </a:t>
            </a:r>
            <a:r>
              <a:rPr lang="en-US" dirty="0">
                <a:hlinkClick r:id="rId2"/>
              </a:rPr>
              <a:t>https://www.fvsu.edu/about-fort-valley-state-university/academics/universitycollege </a:t>
            </a:r>
            <a:endParaRPr lang="en-US" dirty="0" smtClean="0"/>
          </a:p>
          <a:p>
            <a:pPr marL="0" indent="0">
              <a:buNone/>
            </a:pPr>
            <a:endParaRPr lang="en-US" dirty="0" smtClean="0"/>
          </a:p>
          <a:p>
            <a:r>
              <a:rPr lang="en-US" dirty="0" smtClean="0"/>
              <a:t>Disability Services: </a:t>
            </a:r>
            <a:r>
              <a:rPr lang="en-US" dirty="0">
                <a:hlinkClick r:id="rId3"/>
              </a:rPr>
              <a:t>http://www.fvsu.edu/disability-services</a:t>
            </a:r>
            <a:r>
              <a:rPr lang="en-US" dirty="0" smtClean="0">
                <a:hlinkClick r:id="rId3"/>
              </a:rPr>
              <a:t>/</a:t>
            </a:r>
            <a:endParaRPr lang="en-US" dirty="0" smtClean="0"/>
          </a:p>
          <a:p>
            <a:pPr marL="0" indent="0">
              <a:buNone/>
            </a:pPr>
            <a:endParaRPr lang="en-US" dirty="0" smtClean="0"/>
          </a:p>
          <a:p>
            <a:r>
              <a:rPr lang="en-US" dirty="0" smtClean="0"/>
              <a:t>Change </a:t>
            </a:r>
            <a:r>
              <a:rPr lang="en-US" dirty="0"/>
              <a:t>of Major </a:t>
            </a:r>
            <a:r>
              <a:rPr lang="en-US" dirty="0" smtClean="0"/>
              <a:t>Form: </a:t>
            </a:r>
            <a:r>
              <a:rPr lang="en-US" dirty="0" smtClean="0">
                <a:hlinkClick r:id="rId4"/>
              </a:rPr>
              <a:t>http</a:t>
            </a:r>
            <a:r>
              <a:rPr lang="en-US" dirty="0">
                <a:hlinkClick r:id="rId4"/>
              </a:rPr>
              <a:t>://</a:t>
            </a:r>
            <a:r>
              <a:rPr lang="en-US" dirty="0" smtClean="0">
                <a:hlinkClick r:id="rId4"/>
              </a:rPr>
              <a:t>www.fvsu.edu/wp-content/uploads/2015/02/Change-of-Major-Form.pdf</a:t>
            </a:r>
            <a:endParaRPr lang="en-US" dirty="0" smtClean="0"/>
          </a:p>
          <a:p>
            <a:pPr marL="0" indent="0">
              <a:buNone/>
            </a:pPr>
            <a:endParaRPr lang="en-US" dirty="0" smtClean="0"/>
          </a:p>
          <a:p>
            <a:r>
              <a:rPr lang="en-US" dirty="0" smtClean="0"/>
              <a:t>Online Tutorial: </a:t>
            </a:r>
            <a:r>
              <a:rPr lang="en-US" dirty="0" smtClean="0">
                <a:hlinkClick r:id="rId5"/>
              </a:rPr>
              <a:t>www.tutor.com</a:t>
            </a:r>
            <a:r>
              <a:rPr lang="en-US" dirty="0" smtClean="0"/>
              <a:t>  </a:t>
            </a:r>
            <a:endParaRPr lang="en-US" dirty="0"/>
          </a:p>
        </p:txBody>
      </p:sp>
      <p:pic>
        <p:nvPicPr>
          <p:cNvPr id="3" name="Picture 2"/>
          <p:cNvPicPr>
            <a:picLocks noChangeAspect="1"/>
          </p:cNvPicPr>
          <p:nvPr/>
        </p:nvPicPr>
        <p:blipFill>
          <a:blip r:embed="rId6"/>
          <a:stretch>
            <a:fillRect/>
          </a:stretch>
        </p:blipFill>
        <p:spPr>
          <a:xfrm>
            <a:off x="2396635" y="5410443"/>
            <a:ext cx="2553432" cy="858472"/>
          </a:xfrm>
          <a:prstGeom prst="rect">
            <a:avLst/>
          </a:prstGeom>
        </p:spPr>
      </p:pic>
    </p:spTree>
    <p:extLst>
      <p:ext uri="{BB962C8B-B14F-4D97-AF65-F5344CB8AC3E}">
        <p14:creationId xmlns:p14="http://schemas.microsoft.com/office/powerpoint/2010/main" val="312803922"/>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Disability Services </a:t>
            </a:r>
            <a:endParaRPr lang="en-US" dirty="0"/>
          </a:p>
        </p:txBody>
      </p:sp>
      <p:sp>
        <p:nvSpPr>
          <p:cNvPr id="3" name="Content Placeholder 2"/>
          <p:cNvSpPr>
            <a:spLocks noGrp="1"/>
          </p:cNvSpPr>
          <p:nvPr>
            <p:ph sz="half" idx="1"/>
          </p:nvPr>
        </p:nvSpPr>
        <p:spPr>
          <a:xfrm>
            <a:off x="1617044" y="2136706"/>
            <a:ext cx="3522903" cy="3767397"/>
          </a:xfrm>
        </p:spPr>
        <p:txBody>
          <a:bodyPr/>
          <a:lstStyle/>
          <a:p>
            <a:pPr lvl="0"/>
            <a:r>
              <a:rPr lang="en-US" dirty="0" smtClean="0"/>
              <a:t>Types of Disabilities</a:t>
            </a:r>
          </a:p>
          <a:p>
            <a:pPr lvl="0"/>
            <a:r>
              <a:rPr lang="en-US" dirty="0" smtClean="0"/>
              <a:t>Documentation</a:t>
            </a:r>
          </a:p>
          <a:p>
            <a:pPr lvl="0"/>
            <a:r>
              <a:rPr lang="en-US" dirty="0" smtClean="0"/>
              <a:t>Accommodations</a:t>
            </a:r>
          </a:p>
          <a:p>
            <a:pPr lvl="0"/>
            <a:r>
              <a:rPr lang="en-US" dirty="0" smtClean="0"/>
              <a:t>Student’s Responsibility</a:t>
            </a:r>
          </a:p>
          <a:p>
            <a:pPr marL="0" lvl="0" indent="0">
              <a:buNone/>
            </a:pPr>
            <a:endParaRPr lang="en-US" dirty="0" smtClean="0"/>
          </a:p>
          <a:p>
            <a:pPr marL="0" lvl="0" indent="0">
              <a:buNone/>
            </a:pPr>
            <a:r>
              <a:rPr lang="en-US" dirty="0" smtClean="0"/>
              <a:t>For more information please visit the link below: </a:t>
            </a:r>
          </a:p>
          <a:p>
            <a:pPr marL="0" lvl="0" indent="0">
              <a:buNone/>
            </a:pPr>
            <a:r>
              <a:rPr lang="en-US" dirty="0" smtClean="0">
                <a:hlinkClick r:id="rId2"/>
              </a:rPr>
              <a:t>http://www.fvsu.edu/disability-services/</a:t>
            </a:r>
            <a:endParaRPr lang="en-US" dirty="0" smtClean="0"/>
          </a:p>
          <a:p>
            <a:pPr lvl="0"/>
            <a:endParaRPr lang="en-US" dirty="0"/>
          </a:p>
        </p:txBody>
      </p:sp>
      <p:sp>
        <p:nvSpPr>
          <p:cNvPr id="4" name="Content Placeholder 3"/>
          <p:cNvSpPr>
            <a:spLocks noGrp="1"/>
          </p:cNvSpPr>
          <p:nvPr>
            <p:ph sz="half" idx="2"/>
          </p:nvPr>
        </p:nvSpPr>
        <p:spPr>
          <a:xfrm>
            <a:off x="5337307" y="2136706"/>
            <a:ext cx="3592381" cy="3767397"/>
          </a:xfrm>
        </p:spPr>
        <p:txBody>
          <a:bodyPr/>
          <a:lstStyle/>
          <a:p>
            <a:pPr marL="0" indent="0">
              <a:buNone/>
            </a:pPr>
            <a:r>
              <a:rPr lang="en-US" b="1" dirty="0" smtClean="0"/>
              <a:t>Contact:</a:t>
            </a:r>
          </a:p>
          <a:p>
            <a:r>
              <a:rPr lang="en-US" dirty="0" smtClean="0"/>
              <a:t> </a:t>
            </a:r>
          </a:p>
          <a:p>
            <a:r>
              <a:rPr lang="en-US" dirty="0" smtClean="0"/>
              <a:t>Director of Academic Counseling &amp; Disability Services</a:t>
            </a:r>
          </a:p>
          <a:p>
            <a:r>
              <a:rPr lang="en-US" dirty="0" smtClean="0"/>
              <a:t>University College</a:t>
            </a:r>
          </a:p>
          <a:p>
            <a:r>
              <a:rPr lang="en-US" dirty="0" smtClean="0"/>
              <a:t>Office 478-822-1072</a:t>
            </a:r>
          </a:p>
          <a:p>
            <a:pPr marL="0" indent="0">
              <a:buNone/>
            </a:pPr>
            <a:r>
              <a:rPr lang="en-US" dirty="0" smtClean="0"/>
              <a:t>      Fax 478-825-6328</a:t>
            </a:r>
          </a:p>
          <a:p>
            <a:r>
              <a:rPr lang="en-US" dirty="0" smtClean="0"/>
              <a:t>Email: </a:t>
            </a:r>
            <a:r>
              <a:rPr lang="en-US" dirty="0" smtClean="0">
                <a:hlinkClick r:id="rId3"/>
              </a:rPr>
              <a:t>brownj02@fvsu.edu</a:t>
            </a:r>
            <a:r>
              <a:rPr lang="en-US" dirty="0" smtClean="0"/>
              <a:t>  </a:t>
            </a:r>
          </a:p>
          <a:p>
            <a:endParaRPr lang="en-US" dirty="0"/>
          </a:p>
        </p:txBody>
      </p:sp>
      <p:sp>
        <p:nvSpPr>
          <p:cNvPr id="5" name="Footer Placeholder 4"/>
          <p:cNvSpPr>
            <a:spLocks noGrp="1"/>
          </p:cNvSpPr>
          <p:nvPr>
            <p:ph type="ftr" sz="quarter" idx="11"/>
          </p:nvPr>
        </p:nvSpPr>
        <p:spPr/>
        <p:txBody>
          <a:bodyPr/>
          <a:lstStyle/>
          <a:p>
            <a:r>
              <a:rPr lang="en-US" dirty="0" smtClean="0"/>
              <a:t>University College-Division of Academic Affairs</a:t>
            </a:r>
            <a:endParaRPr lang="en-US" dirty="0"/>
          </a:p>
        </p:txBody>
      </p:sp>
    </p:spTree>
    <p:extLst>
      <p:ext uri="{BB962C8B-B14F-4D97-AF65-F5344CB8AC3E}">
        <p14:creationId xmlns:p14="http://schemas.microsoft.com/office/powerpoint/2010/main" val="3318212820"/>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Books</a:t>
            </a:r>
            <a:endParaRPr lang="en-US" dirty="0"/>
          </a:p>
        </p:txBody>
      </p:sp>
      <p:sp>
        <p:nvSpPr>
          <p:cNvPr id="3" name="Content Placeholder 2"/>
          <p:cNvSpPr>
            <a:spLocks noGrp="1"/>
          </p:cNvSpPr>
          <p:nvPr>
            <p:ph sz="half" idx="1"/>
          </p:nvPr>
        </p:nvSpPr>
        <p:spPr/>
        <p:txBody>
          <a:bodyPr>
            <a:normAutofit/>
          </a:bodyPr>
          <a:lstStyle/>
          <a:p>
            <a:r>
              <a:rPr lang="en-US" dirty="0" smtClean="0"/>
              <a:t>Books, paraphernalia, and general merchandise can be purchased online from the FVSU Bookstore.  </a:t>
            </a:r>
          </a:p>
          <a:p>
            <a:r>
              <a:rPr lang="en-US" dirty="0" smtClean="0"/>
              <a:t>Textbook options include:</a:t>
            </a:r>
          </a:p>
          <a:p>
            <a:pPr lvl="1"/>
            <a:r>
              <a:rPr lang="en-US" dirty="0" smtClean="0"/>
              <a:t>Purchase</a:t>
            </a:r>
          </a:p>
          <a:p>
            <a:pPr lvl="1"/>
            <a:r>
              <a:rPr lang="en-US" dirty="0" smtClean="0"/>
              <a:t>Rental </a:t>
            </a:r>
            <a:r>
              <a:rPr lang="en-US" dirty="0"/>
              <a:t>(Subject to availability)</a:t>
            </a:r>
          </a:p>
          <a:p>
            <a:pPr lvl="1"/>
            <a:r>
              <a:rPr lang="en-US" dirty="0" err="1" smtClean="0"/>
              <a:t>Ebook</a:t>
            </a:r>
            <a:r>
              <a:rPr lang="en-US" dirty="0" smtClean="0"/>
              <a:t> (Subject to availability)</a:t>
            </a:r>
            <a:endParaRPr lang="en-US" dirty="0"/>
          </a:p>
        </p:txBody>
      </p:sp>
      <p:sp>
        <p:nvSpPr>
          <p:cNvPr id="4" name="Content Placeholder 3"/>
          <p:cNvSpPr>
            <a:spLocks noGrp="1"/>
          </p:cNvSpPr>
          <p:nvPr>
            <p:ph sz="half" idx="2"/>
          </p:nvPr>
        </p:nvSpPr>
        <p:spPr/>
        <p:txBody>
          <a:bodyPr>
            <a:normAutofit/>
          </a:bodyPr>
          <a:lstStyle/>
          <a:p>
            <a:r>
              <a:rPr lang="en-US" dirty="0" smtClean="0"/>
              <a:t>Follett-FVSU Bookstore Homepage: </a:t>
            </a:r>
          </a:p>
          <a:p>
            <a:pPr marL="0" indent="0">
              <a:buNone/>
            </a:pPr>
            <a:r>
              <a:rPr lang="en-US" dirty="0">
                <a:hlinkClick r:id="rId2"/>
              </a:rPr>
              <a:t>http://</a:t>
            </a:r>
            <a:r>
              <a:rPr lang="en-US" dirty="0" smtClean="0">
                <a:hlinkClick r:id="rId2"/>
              </a:rPr>
              <a:t>www.bkstr.com/fortvalleystatestore/home</a:t>
            </a:r>
            <a:endParaRPr lang="en-US" dirty="0" smtClean="0"/>
          </a:p>
          <a:p>
            <a:r>
              <a:rPr lang="en-US" dirty="0" smtClean="0"/>
              <a:t>Textbooks: </a:t>
            </a:r>
          </a:p>
          <a:p>
            <a:pPr marL="0" indent="0">
              <a:buNone/>
            </a:pPr>
            <a:r>
              <a:rPr lang="en-US" dirty="0">
                <a:hlinkClick r:id="rId3"/>
              </a:rPr>
              <a:t>http://</a:t>
            </a:r>
            <a:r>
              <a:rPr lang="en-US" dirty="0" smtClean="0">
                <a:hlinkClick r:id="rId3"/>
              </a:rPr>
              <a:t>www.bkstr.com/fortvalleystatestore/shop/textbooks-and-course-materials</a:t>
            </a:r>
            <a:r>
              <a:rPr lang="en-US" dirty="0" smtClean="0"/>
              <a:t> </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01145178"/>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Financial Aid to Purchase Course Materials</a:t>
            </a:r>
            <a:endParaRPr lang="en-US" dirty="0"/>
          </a:p>
        </p:txBody>
      </p:sp>
      <p:sp>
        <p:nvSpPr>
          <p:cNvPr id="7" name="Content Placeholder 6"/>
          <p:cNvSpPr>
            <a:spLocks noGrp="1"/>
          </p:cNvSpPr>
          <p:nvPr>
            <p:ph idx="1"/>
          </p:nvPr>
        </p:nvSpPr>
        <p:spPr>
          <a:xfrm>
            <a:off x="1644163" y="2203938"/>
            <a:ext cx="6890238" cy="3777622"/>
          </a:xfrm>
        </p:spPr>
        <p:txBody>
          <a:bodyPr>
            <a:normAutofit/>
          </a:bodyPr>
          <a:lstStyle/>
          <a:p>
            <a:r>
              <a:rPr lang="en-US" sz="1600" dirty="0" smtClean="0"/>
              <a:t>Review your account balance on the </a:t>
            </a:r>
            <a:r>
              <a:rPr lang="en-US" sz="1600" dirty="0" smtClean="0">
                <a:hlinkClick r:id="rId2"/>
              </a:rPr>
              <a:t>Student Account Suite</a:t>
            </a:r>
            <a:r>
              <a:rPr lang="en-US" sz="1600" dirty="0" smtClean="0"/>
              <a:t>.</a:t>
            </a:r>
            <a:endParaRPr lang="en-US" sz="1600" dirty="0" smtClean="0"/>
          </a:p>
          <a:p>
            <a:r>
              <a:rPr lang="en-US" sz="1600" dirty="0" smtClean="0"/>
              <a:t>Go to </a:t>
            </a:r>
            <a:r>
              <a:rPr lang="en-US" sz="1600" dirty="0" smtClean="0">
                <a:hlinkClick r:id="rId3"/>
              </a:rPr>
              <a:t>www.fvsushop.com</a:t>
            </a:r>
            <a:r>
              <a:rPr lang="en-US" sz="1600" dirty="0" smtClean="0"/>
              <a:t> to determine prices of books and supplies.</a:t>
            </a:r>
            <a:endParaRPr lang="en-US" sz="1600" dirty="0" smtClean="0"/>
          </a:p>
          <a:p>
            <a:r>
              <a:rPr lang="en-US" sz="1600" dirty="0" smtClean="0"/>
              <a:t>Visit </a:t>
            </a:r>
            <a:r>
              <a:rPr lang="en-US" sz="1600" dirty="0" smtClean="0">
                <a:hlinkClick r:id="rId4"/>
              </a:rPr>
              <a:t>www.fvsu.edu/bookstore</a:t>
            </a:r>
            <a:r>
              <a:rPr lang="en-US" sz="1600" dirty="0" smtClean="0"/>
              <a:t> to submit an electronic book voucher request using excess financial aid funds. </a:t>
            </a:r>
            <a:endParaRPr lang="en-US" sz="1600" dirty="0"/>
          </a:p>
          <a:p>
            <a:r>
              <a:rPr lang="en-US" sz="1600" dirty="0" smtClean="0"/>
              <a:t>After </a:t>
            </a:r>
            <a:r>
              <a:rPr lang="en-US" sz="1600" dirty="0" smtClean="0"/>
              <a:t>receiving confirmation the request has been processed, </a:t>
            </a:r>
            <a:r>
              <a:rPr lang="en-US" sz="1600" dirty="0" smtClean="0"/>
              <a:t>you may select “Financial Aid/Scholarship” as the alternate form of payment in the bookstore ordering screen</a:t>
            </a:r>
            <a:r>
              <a:rPr lang="en-US" sz="1600" dirty="0" smtClean="0"/>
              <a:t>.</a:t>
            </a:r>
          </a:p>
          <a:p>
            <a:r>
              <a:rPr lang="en-US" sz="1600" dirty="0" smtClean="0"/>
              <a:t>Financial aid funds are available for transfer one week before and four weeks after the start of a semester.</a:t>
            </a:r>
            <a:endParaRPr lang="en-US" sz="1600" dirty="0" smtClean="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45596399"/>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Office of Housing &amp; Residential Life</a:t>
            </a:r>
          </a:p>
        </p:txBody>
      </p:sp>
      <p:pic>
        <p:nvPicPr>
          <p:cNvPr id="5" name="Picture 4"/>
          <p:cNvPicPr>
            <a:picLocks noChangeAspect="1"/>
          </p:cNvPicPr>
          <p:nvPr/>
        </p:nvPicPr>
        <p:blipFill>
          <a:blip r:embed="rId2"/>
          <a:stretch>
            <a:fillRect/>
          </a:stretch>
        </p:blipFill>
        <p:spPr>
          <a:xfrm>
            <a:off x="5257801" y="1743260"/>
            <a:ext cx="3654834" cy="2754330"/>
          </a:xfrm>
          <a:prstGeom prst="rect">
            <a:avLst/>
          </a:prstGeom>
        </p:spPr>
      </p:pic>
      <p:pic>
        <p:nvPicPr>
          <p:cNvPr id="6" name="Picture 5"/>
          <p:cNvPicPr>
            <a:picLocks noChangeAspect="1"/>
          </p:cNvPicPr>
          <p:nvPr/>
        </p:nvPicPr>
        <p:blipFill>
          <a:blip r:embed="rId3"/>
          <a:stretch>
            <a:fillRect/>
          </a:stretch>
        </p:blipFill>
        <p:spPr>
          <a:xfrm>
            <a:off x="974193" y="1743260"/>
            <a:ext cx="3833447" cy="2754330"/>
          </a:xfrm>
          <a:prstGeom prst="rect">
            <a:avLst/>
          </a:prstGeom>
        </p:spPr>
      </p:pic>
      <p:pic>
        <p:nvPicPr>
          <p:cNvPr id="7" name="Picture 6"/>
          <p:cNvPicPr>
            <a:picLocks noChangeAspect="1"/>
          </p:cNvPicPr>
          <p:nvPr/>
        </p:nvPicPr>
        <p:blipFill>
          <a:blip r:embed="rId4"/>
          <a:stretch>
            <a:fillRect/>
          </a:stretch>
        </p:blipFill>
        <p:spPr>
          <a:xfrm>
            <a:off x="974192" y="4497590"/>
            <a:ext cx="3833447" cy="2360410"/>
          </a:xfrm>
          <a:prstGeom prst="rect">
            <a:avLst/>
          </a:prstGeom>
        </p:spPr>
      </p:pic>
      <p:pic>
        <p:nvPicPr>
          <p:cNvPr id="8" name="Picture 7"/>
          <p:cNvPicPr>
            <a:picLocks noChangeAspect="1"/>
          </p:cNvPicPr>
          <p:nvPr/>
        </p:nvPicPr>
        <p:blipFill>
          <a:blip r:embed="rId5"/>
          <a:stretch>
            <a:fillRect/>
          </a:stretch>
        </p:blipFill>
        <p:spPr>
          <a:xfrm>
            <a:off x="5257800" y="4497589"/>
            <a:ext cx="3654835" cy="2360411"/>
          </a:xfrm>
          <a:prstGeom prst="rect">
            <a:avLst/>
          </a:prstGeom>
        </p:spPr>
      </p:pic>
    </p:spTree>
    <p:extLst>
      <p:ext uri="{BB962C8B-B14F-4D97-AF65-F5344CB8AC3E}">
        <p14:creationId xmlns:p14="http://schemas.microsoft.com/office/powerpoint/2010/main" val="3486912618"/>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Office of Housing &amp; Residential Life</a:t>
            </a:r>
          </a:p>
        </p:txBody>
      </p:sp>
      <p:sp>
        <p:nvSpPr>
          <p:cNvPr id="5" name="Text Placeholder 4"/>
          <p:cNvSpPr>
            <a:spLocks noGrp="1"/>
          </p:cNvSpPr>
          <p:nvPr>
            <p:ph type="body" idx="1"/>
          </p:nvPr>
        </p:nvSpPr>
        <p:spPr>
          <a:xfrm>
            <a:off x="2265352" y="1954074"/>
            <a:ext cx="2874596" cy="576262"/>
          </a:xfrm>
        </p:spPr>
        <p:txBody>
          <a:bodyPr/>
          <a:lstStyle/>
          <a:p>
            <a:r>
              <a:rPr lang="en-US" b="1" dirty="0" smtClean="0"/>
              <a:t>Staff Members</a:t>
            </a:r>
            <a:endParaRPr lang="en-US" b="1" dirty="0"/>
          </a:p>
        </p:txBody>
      </p:sp>
      <p:sp>
        <p:nvSpPr>
          <p:cNvPr id="6" name="Content Placeholder 5"/>
          <p:cNvSpPr>
            <a:spLocks noGrp="1"/>
          </p:cNvSpPr>
          <p:nvPr>
            <p:ph sz="half" idx="2"/>
          </p:nvPr>
        </p:nvSpPr>
        <p:spPr>
          <a:xfrm>
            <a:off x="1942415" y="2579410"/>
            <a:ext cx="3197532" cy="3105703"/>
          </a:xfrm>
        </p:spPr>
        <p:txBody>
          <a:bodyPr>
            <a:normAutofit/>
          </a:bodyPr>
          <a:lstStyle/>
          <a:p>
            <a:pPr lvl="0">
              <a:buClr>
                <a:srgbClr val="353535"/>
              </a:buClr>
            </a:pPr>
            <a:r>
              <a:rPr lang="en-US" sz="1400" b="1" dirty="0" smtClean="0">
                <a:solidFill>
                  <a:prstClr val="black">
                    <a:lumMod val="75000"/>
                    <a:lumOff val="25000"/>
                  </a:prstClr>
                </a:solidFill>
              </a:rPr>
              <a:t>Shawn Modena</a:t>
            </a:r>
            <a:r>
              <a:rPr lang="en-US" sz="1400" dirty="0" smtClean="0">
                <a:solidFill>
                  <a:prstClr val="black">
                    <a:lumMod val="75000"/>
                    <a:lumOff val="25000"/>
                  </a:prstClr>
                </a:solidFill>
              </a:rPr>
              <a:t>-Director</a:t>
            </a:r>
          </a:p>
          <a:p>
            <a:pPr marL="0" lvl="0" indent="0">
              <a:buClr>
                <a:srgbClr val="353535"/>
              </a:buClr>
              <a:buNone/>
            </a:pPr>
            <a:r>
              <a:rPr lang="en-US" sz="1400" dirty="0">
                <a:solidFill>
                  <a:prstClr val="black">
                    <a:lumMod val="75000"/>
                    <a:lumOff val="25000"/>
                  </a:prstClr>
                </a:solidFill>
              </a:rPr>
              <a:t>	</a:t>
            </a:r>
            <a:r>
              <a:rPr lang="en-US" sz="1400" dirty="0" smtClean="0">
                <a:solidFill>
                  <a:prstClr val="black">
                    <a:lumMod val="75000"/>
                    <a:lumOff val="25000"/>
                  </a:prstClr>
                </a:solidFill>
                <a:hlinkClick r:id="rId2"/>
              </a:rPr>
              <a:t>modenas@fvsu.edu</a:t>
            </a:r>
            <a:r>
              <a:rPr lang="en-US" sz="1400" dirty="0" smtClean="0">
                <a:solidFill>
                  <a:prstClr val="black">
                    <a:lumMod val="75000"/>
                    <a:lumOff val="25000"/>
                  </a:prstClr>
                </a:solidFill>
              </a:rPr>
              <a:t>  </a:t>
            </a:r>
            <a:endParaRPr lang="en-US" sz="1400" dirty="0">
              <a:solidFill>
                <a:prstClr val="black">
                  <a:lumMod val="75000"/>
                  <a:lumOff val="25000"/>
                </a:prstClr>
              </a:solidFill>
            </a:endParaRPr>
          </a:p>
          <a:p>
            <a:pPr lvl="0">
              <a:buClr>
                <a:srgbClr val="353535"/>
              </a:buClr>
            </a:pPr>
            <a:r>
              <a:rPr lang="en-US" sz="1400" b="1" dirty="0" smtClean="0">
                <a:solidFill>
                  <a:prstClr val="black">
                    <a:lumMod val="75000"/>
                    <a:lumOff val="25000"/>
                  </a:prstClr>
                </a:solidFill>
              </a:rPr>
              <a:t>Leon Perry</a:t>
            </a:r>
            <a:r>
              <a:rPr lang="en-US" sz="1400" dirty="0" smtClean="0">
                <a:solidFill>
                  <a:prstClr val="black">
                    <a:lumMod val="75000"/>
                    <a:lumOff val="25000"/>
                  </a:prstClr>
                </a:solidFill>
              </a:rPr>
              <a:t>– Associate Director</a:t>
            </a:r>
          </a:p>
          <a:p>
            <a:pPr marL="0" lvl="0" indent="0">
              <a:buClr>
                <a:srgbClr val="353535"/>
              </a:buClr>
              <a:buNone/>
            </a:pPr>
            <a:r>
              <a:rPr lang="en-US" sz="1400" dirty="0">
                <a:solidFill>
                  <a:prstClr val="black">
                    <a:lumMod val="75000"/>
                    <a:lumOff val="25000"/>
                  </a:prstClr>
                </a:solidFill>
              </a:rPr>
              <a:t>	</a:t>
            </a:r>
            <a:r>
              <a:rPr lang="en-US" sz="1400" dirty="0" smtClean="0">
                <a:solidFill>
                  <a:prstClr val="black">
                    <a:lumMod val="75000"/>
                    <a:lumOff val="25000"/>
                  </a:prstClr>
                </a:solidFill>
                <a:hlinkClick r:id="rId3"/>
              </a:rPr>
              <a:t>perryl@fvsu.edu</a:t>
            </a:r>
            <a:r>
              <a:rPr lang="en-US" sz="1400" dirty="0" smtClean="0">
                <a:solidFill>
                  <a:prstClr val="black">
                    <a:lumMod val="75000"/>
                    <a:lumOff val="25000"/>
                  </a:prstClr>
                </a:solidFill>
              </a:rPr>
              <a:t> </a:t>
            </a:r>
            <a:endParaRPr lang="en-US" sz="1400" dirty="0">
              <a:solidFill>
                <a:prstClr val="black">
                  <a:lumMod val="75000"/>
                  <a:lumOff val="25000"/>
                </a:prstClr>
              </a:solidFill>
            </a:endParaRPr>
          </a:p>
          <a:p>
            <a:pPr lvl="0">
              <a:buClr>
                <a:srgbClr val="353535"/>
              </a:buClr>
            </a:pPr>
            <a:r>
              <a:rPr lang="en-US" sz="1400" b="1" dirty="0" smtClean="0">
                <a:solidFill>
                  <a:prstClr val="black">
                    <a:lumMod val="75000"/>
                    <a:lumOff val="25000"/>
                  </a:prstClr>
                </a:solidFill>
              </a:rPr>
              <a:t>Missie Roberson</a:t>
            </a:r>
            <a:r>
              <a:rPr lang="en-US" sz="1400" dirty="0" smtClean="0">
                <a:solidFill>
                  <a:prstClr val="black">
                    <a:lumMod val="75000"/>
                    <a:lumOff val="25000"/>
                  </a:prstClr>
                </a:solidFill>
              </a:rPr>
              <a:t>–Assistant Director of Occupancy Management</a:t>
            </a:r>
          </a:p>
          <a:p>
            <a:pPr marL="457200" lvl="1" indent="0">
              <a:buClr>
                <a:srgbClr val="353535"/>
              </a:buClr>
              <a:buNone/>
            </a:pPr>
            <a:r>
              <a:rPr lang="en-US" sz="1200" dirty="0" smtClean="0">
                <a:solidFill>
                  <a:prstClr val="black">
                    <a:lumMod val="75000"/>
                    <a:lumOff val="25000"/>
                  </a:prstClr>
                </a:solidFill>
                <a:hlinkClick r:id="rId4"/>
              </a:rPr>
              <a:t>robersonm@fvsu.edu</a:t>
            </a:r>
            <a:r>
              <a:rPr lang="en-US" sz="1200" dirty="0" smtClean="0">
                <a:solidFill>
                  <a:prstClr val="black">
                    <a:lumMod val="75000"/>
                    <a:lumOff val="25000"/>
                  </a:prstClr>
                </a:solidFill>
              </a:rPr>
              <a:t> </a:t>
            </a:r>
          </a:p>
          <a:p>
            <a:pPr lvl="0">
              <a:buClr>
                <a:srgbClr val="353535"/>
              </a:buClr>
            </a:pPr>
            <a:r>
              <a:rPr lang="en-US" sz="1400" dirty="0" smtClean="0">
                <a:solidFill>
                  <a:prstClr val="black">
                    <a:lumMod val="75000"/>
                    <a:lumOff val="25000"/>
                  </a:prstClr>
                </a:solidFill>
              </a:rPr>
              <a:t>Main </a:t>
            </a:r>
            <a:r>
              <a:rPr lang="en-US" sz="1400" dirty="0">
                <a:solidFill>
                  <a:prstClr val="black">
                    <a:lumMod val="75000"/>
                    <a:lumOff val="25000"/>
                  </a:prstClr>
                </a:solidFill>
              </a:rPr>
              <a:t>Office </a:t>
            </a:r>
            <a:r>
              <a:rPr lang="en-US" sz="1400" dirty="0" smtClean="0">
                <a:solidFill>
                  <a:prstClr val="black">
                    <a:lumMod val="75000"/>
                    <a:lumOff val="25000"/>
                  </a:prstClr>
                </a:solidFill>
              </a:rPr>
              <a:t>Manager</a:t>
            </a:r>
          </a:p>
          <a:p>
            <a:pPr marL="457200" lvl="1" indent="0">
              <a:buClr>
                <a:srgbClr val="353535"/>
              </a:buClr>
              <a:buNone/>
            </a:pPr>
            <a:r>
              <a:rPr lang="en-US" sz="1200" dirty="0" smtClean="0">
                <a:solidFill>
                  <a:prstClr val="black">
                    <a:lumMod val="75000"/>
                    <a:lumOff val="25000"/>
                  </a:prstClr>
                </a:solidFill>
              </a:rPr>
              <a:t> </a:t>
            </a:r>
            <a:endParaRPr lang="en-US" sz="1200" dirty="0" smtClean="0">
              <a:solidFill>
                <a:prstClr val="black">
                  <a:lumMod val="75000"/>
                  <a:lumOff val="25000"/>
                </a:prstClr>
              </a:solidFill>
            </a:endParaRPr>
          </a:p>
          <a:p>
            <a:pPr marL="0" lvl="0" indent="0">
              <a:buClr>
                <a:srgbClr val="353535"/>
              </a:buClr>
              <a:buNone/>
            </a:pPr>
            <a:endParaRPr lang="en-US" sz="1400" dirty="0">
              <a:solidFill>
                <a:prstClr val="black">
                  <a:lumMod val="75000"/>
                  <a:lumOff val="25000"/>
                </a:prstClr>
              </a:solidFill>
            </a:endParaRPr>
          </a:p>
          <a:p>
            <a:endParaRPr lang="en-US" dirty="0"/>
          </a:p>
        </p:txBody>
      </p:sp>
      <p:sp>
        <p:nvSpPr>
          <p:cNvPr id="7" name="Text Placeholder 6"/>
          <p:cNvSpPr>
            <a:spLocks noGrp="1"/>
          </p:cNvSpPr>
          <p:nvPr>
            <p:ph type="body" sz="quarter" idx="3"/>
          </p:nvPr>
        </p:nvSpPr>
        <p:spPr>
          <a:xfrm>
            <a:off x="5656154" y="1950846"/>
            <a:ext cx="2873239" cy="576262"/>
          </a:xfrm>
        </p:spPr>
        <p:txBody>
          <a:bodyPr/>
          <a:lstStyle/>
          <a:p>
            <a:r>
              <a:rPr lang="en-US" b="1" dirty="0" smtClean="0"/>
              <a:t>Location </a:t>
            </a:r>
            <a:endParaRPr lang="en-US" b="1" dirty="0"/>
          </a:p>
        </p:txBody>
      </p:sp>
      <p:sp>
        <p:nvSpPr>
          <p:cNvPr id="8" name="Content Placeholder 7"/>
          <p:cNvSpPr>
            <a:spLocks noGrp="1"/>
          </p:cNvSpPr>
          <p:nvPr>
            <p:ph sz="quarter" idx="4"/>
          </p:nvPr>
        </p:nvSpPr>
        <p:spPr>
          <a:xfrm>
            <a:off x="5333713" y="2588440"/>
            <a:ext cx="3195680" cy="3105703"/>
          </a:xfrm>
        </p:spPr>
        <p:txBody>
          <a:bodyPr>
            <a:normAutofit/>
          </a:bodyPr>
          <a:lstStyle/>
          <a:p>
            <a:pPr fontAlgn="base"/>
            <a:r>
              <a:rPr lang="en-US" dirty="0" smtClean="0"/>
              <a:t>Wildcat </a:t>
            </a:r>
            <a:r>
              <a:rPr lang="en-US" dirty="0"/>
              <a:t>Commons Clubhouse</a:t>
            </a:r>
            <a:br>
              <a:rPr lang="en-US" dirty="0"/>
            </a:br>
            <a:r>
              <a:rPr lang="en-US" b="1" dirty="0" smtClean="0"/>
              <a:t>Phone</a:t>
            </a:r>
            <a:r>
              <a:rPr lang="en-US" b="1" dirty="0"/>
              <a:t>:</a:t>
            </a:r>
            <a:r>
              <a:rPr lang="en-US" dirty="0"/>
              <a:t> (478) 825-6100</a:t>
            </a:r>
            <a:br>
              <a:rPr lang="en-US" dirty="0"/>
            </a:br>
            <a:r>
              <a:rPr lang="en-US" b="1" dirty="0"/>
              <a:t>Fax:</a:t>
            </a:r>
            <a:r>
              <a:rPr lang="en-US" dirty="0"/>
              <a:t> (478) 825-6149</a:t>
            </a:r>
            <a:br>
              <a:rPr lang="en-US" dirty="0"/>
            </a:br>
            <a:r>
              <a:rPr lang="en-US" b="1" dirty="0"/>
              <a:t>Email:</a:t>
            </a:r>
            <a:r>
              <a:rPr lang="en-US" dirty="0"/>
              <a:t> </a:t>
            </a:r>
            <a:r>
              <a:rPr lang="en-US" dirty="0">
                <a:hlinkClick r:id="rId5"/>
              </a:rPr>
              <a:t>ResLife@fvsu.edu</a:t>
            </a:r>
            <a:endParaRPr lang="en-US" dirty="0"/>
          </a:p>
          <a:p>
            <a:endParaRPr lang="en-US" dirty="0"/>
          </a:p>
        </p:txBody>
      </p:sp>
    </p:spTree>
    <p:extLst>
      <p:ext uri="{BB962C8B-B14F-4D97-AF65-F5344CB8AC3E}">
        <p14:creationId xmlns:p14="http://schemas.microsoft.com/office/powerpoint/2010/main" val="2669722203"/>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Financial Aid</a:t>
            </a:r>
            <a:endParaRPr lang="en-US" dirty="0"/>
          </a:p>
        </p:txBody>
      </p:sp>
      <p:sp>
        <p:nvSpPr>
          <p:cNvPr id="7" name="TextBox 6"/>
          <p:cNvSpPr txBox="1"/>
          <p:nvPr/>
        </p:nvSpPr>
        <p:spPr>
          <a:xfrm>
            <a:off x="1108808" y="1544515"/>
            <a:ext cx="7374792" cy="1600438"/>
          </a:xfrm>
          <a:prstGeom prst="rect">
            <a:avLst/>
          </a:prstGeom>
          <a:noFill/>
        </p:spPr>
        <p:txBody>
          <a:bodyPr wrap="square" rtlCol="0">
            <a:spAutoFit/>
          </a:bodyPr>
          <a:lstStyle/>
          <a:p>
            <a:r>
              <a:rPr lang="en-US" sz="1400" dirty="0" smtClean="0">
                <a:latin typeface="+mn-lt"/>
              </a:rPr>
              <a:t>The Office of Financial Aid (OFA) seeks to provide financial aid services which are sensitive to individual student needs and effective in enabling students to bridge the gap between family resources and education expenses. The philosophy of student ads is to provide access and choice to students who, without such assistance, would not be able to attend an institution of higher learning. We seek to assure that any qualified student who desires to purse and complete an education at Fort Valley State University can obtain appropriate resources to do so. </a:t>
            </a:r>
            <a:endParaRPr lang="en-US" sz="1400" dirty="0">
              <a:latin typeface="+mn-lt"/>
            </a:endParaRPr>
          </a:p>
        </p:txBody>
      </p:sp>
      <p:pic>
        <p:nvPicPr>
          <p:cNvPr id="8" name="Picture 7"/>
          <p:cNvPicPr>
            <a:picLocks noChangeAspect="1"/>
          </p:cNvPicPr>
          <p:nvPr/>
        </p:nvPicPr>
        <p:blipFill>
          <a:blip r:embed="rId2"/>
          <a:stretch>
            <a:fillRect/>
          </a:stretch>
        </p:blipFill>
        <p:spPr>
          <a:xfrm>
            <a:off x="1183054" y="3443168"/>
            <a:ext cx="3934069" cy="2628900"/>
          </a:xfrm>
          <a:prstGeom prst="rect">
            <a:avLst/>
          </a:prstGeom>
        </p:spPr>
      </p:pic>
      <p:pic>
        <p:nvPicPr>
          <p:cNvPr id="9" name="Picture 8"/>
          <p:cNvPicPr>
            <a:picLocks noChangeAspect="1"/>
          </p:cNvPicPr>
          <p:nvPr/>
        </p:nvPicPr>
        <p:blipFill>
          <a:blip r:embed="rId3"/>
          <a:stretch>
            <a:fillRect/>
          </a:stretch>
        </p:blipFill>
        <p:spPr>
          <a:xfrm>
            <a:off x="5117123" y="3443169"/>
            <a:ext cx="3592145" cy="2628900"/>
          </a:xfrm>
          <a:prstGeom prst="rect">
            <a:avLst/>
          </a:prstGeom>
        </p:spPr>
      </p:pic>
    </p:spTree>
    <p:extLst>
      <p:ext uri="{BB962C8B-B14F-4D97-AF65-F5344CB8AC3E}">
        <p14:creationId xmlns:p14="http://schemas.microsoft.com/office/powerpoint/2010/main" val="3476124156"/>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Office of Financial </a:t>
            </a:r>
            <a:r>
              <a:rPr lang="en-US" dirty="0" smtClean="0"/>
              <a:t>Aid</a:t>
            </a:r>
            <a:br>
              <a:rPr lang="en-US" dirty="0" smtClean="0"/>
            </a:br>
            <a:r>
              <a:rPr lang="en-US" sz="3200" dirty="0" smtClean="0"/>
              <a:t>Staff Members </a:t>
            </a:r>
            <a:endParaRPr lang="en-US" sz="3200" dirty="0"/>
          </a:p>
        </p:txBody>
      </p:sp>
      <p:sp>
        <p:nvSpPr>
          <p:cNvPr id="3" name="Content Placeholder 2"/>
          <p:cNvSpPr>
            <a:spLocks noGrp="1"/>
          </p:cNvSpPr>
          <p:nvPr>
            <p:ph sz="half" idx="1"/>
          </p:nvPr>
        </p:nvSpPr>
        <p:spPr>
          <a:xfrm>
            <a:off x="1099038" y="1960866"/>
            <a:ext cx="4040910" cy="4439940"/>
          </a:xfrm>
        </p:spPr>
        <p:txBody>
          <a:bodyPr>
            <a:normAutofit fontScale="55000" lnSpcReduction="20000"/>
          </a:bodyPr>
          <a:lstStyle/>
          <a:p>
            <a:pPr lvl="1"/>
            <a:r>
              <a:rPr lang="en-US" sz="2200" b="1" dirty="0" smtClean="0"/>
              <a:t>Kimberly </a:t>
            </a:r>
            <a:r>
              <a:rPr lang="en-US" sz="2200" b="1" dirty="0"/>
              <a:t>Morris</a:t>
            </a:r>
            <a:r>
              <a:rPr lang="en-US" sz="2200" dirty="0"/>
              <a:t>, Director</a:t>
            </a:r>
            <a:br>
              <a:rPr lang="en-US" sz="2200" dirty="0"/>
            </a:br>
            <a:r>
              <a:rPr lang="en-US" sz="2200" dirty="0">
                <a:hlinkClick r:id="rId2"/>
              </a:rPr>
              <a:t>morrisk01@fvsu.edu</a:t>
            </a:r>
            <a:endParaRPr lang="en-US" sz="2200" dirty="0"/>
          </a:p>
          <a:p>
            <a:pPr lvl="1"/>
            <a:r>
              <a:rPr lang="en-US" sz="2200" b="1" dirty="0"/>
              <a:t>Leah Aiken</a:t>
            </a:r>
            <a:r>
              <a:rPr lang="en-US" sz="2200" dirty="0"/>
              <a:t>, Associate Director </a:t>
            </a:r>
            <a:br>
              <a:rPr lang="en-US" sz="2200" dirty="0"/>
            </a:br>
            <a:r>
              <a:rPr lang="en-US" sz="2200" dirty="0">
                <a:hlinkClick r:id="rId3"/>
              </a:rPr>
              <a:t>aikenl@fvsu.edu</a:t>
            </a:r>
            <a:r>
              <a:rPr lang="en-US" sz="2200" dirty="0"/>
              <a:t> </a:t>
            </a:r>
          </a:p>
          <a:p>
            <a:pPr marL="457200" lvl="1" indent="0">
              <a:spcBef>
                <a:spcPts val="0"/>
              </a:spcBef>
              <a:buNone/>
            </a:pPr>
            <a:endParaRPr lang="en-US" sz="2200" b="1" dirty="0"/>
          </a:p>
          <a:p>
            <a:pPr lvl="1">
              <a:spcBef>
                <a:spcPts val="0"/>
              </a:spcBef>
            </a:pPr>
            <a:r>
              <a:rPr lang="en-US" sz="2200" b="1" dirty="0"/>
              <a:t>Tawanna Stokes</a:t>
            </a:r>
          </a:p>
          <a:p>
            <a:pPr marL="457200" lvl="1" indent="0">
              <a:spcBef>
                <a:spcPts val="0"/>
              </a:spcBef>
              <a:buNone/>
            </a:pPr>
            <a:r>
              <a:rPr lang="en-US" sz="2200" dirty="0"/>
              <a:t>Financial Aid Advisor (A-G &amp; State Programs)</a:t>
            </a:r>
          </a:p>
          <a:p>
            <a:pPr marL="457200" lvl="1" indent="0">
              <a:spcBef>
                <a:spcPts val="0"/>
              </a:spcBef>
              <a:buNone/>
            </a:pPr>
            <a:r>
              <a:rPr lang="en-US" sz="2200" dirty="0"/>
              <a:t>Email: </a:t>
            </a:r>
            <a:r>
              <a:rPr lang="en-US" sz="2200" dirty="0">
                <a:hlinkClick r:id="rId4"/>
              </a:rPr>
              <a:t>tawanna.stokes@fvsu.edu</a:t>
            </a:r>
            <a:endParaRPr lang="en-US" sz="2200" dirty="0"/>
          </a:p>
          <a:p>
            <a:pPr lvl="1">
              <a:spcBef>
                <a:spcPts val="0"/>
              </a:spcBef>
            </a:pPr>
            <a:endParaRPr lang="en-US" sz="2200" b="1" dirty="0"/>
          </a:p>
          <a:p>
            <a:pPr lvl="1">
              <a:spcBef>
                <a:spcPts val="0"/>
              </a:spcBef>
            </a:pPr>
            <a:r>
              <a:rPr lang="en-US" sz="2200" b="1" dirty="0"/>
              <a:t>Roslyn Smith</a:t>
            </a:r>
          </a:p>
          <a:p>
            <a:pPr marL="457200" lvl="1" indent="0">
              <a:spcBef>
                <a:spcPts val="0"/>
              </a:spcBef>
              <a:buNone/>
            </a:pPr>
            <a:r>
              <a:rPr lang="en-US" sz="2200" dirty="0"/>
              <a:t>Financial Aid Advisor (H-O &amp; Scholarships)</a:t>
            </a:r>
          </a:p>
          <a:p>
            <a:pPr marL="457200" lvl="1" indent="0">
              <a:spcBef>
                <a:spcPts val="0"/>
              </a:spcBef>
              <a:buNone/>
            </a:pPr>
            <a:r>
              <a:rPr lang="en-US" sz="2200" dirty="0"/>
              <a:t>Email: </a:t>
            </a:r>
            <a:r>
              <a:rPr lang="en-US" sz="2200" dirty="0">
                <a:hlinkClick r:id="rId5"/>
              </a:rPr>
              <a:t>smithr@fvsu.edu</a:t>
            </a:r>
            <a:endParaRPr lang="en-US" sz="2200" dirty="0"/>
          </a:p>
          <a:p>
            <a:pPr marL="457200" lvl="1" indent="0">
              <a:spcBef>
                <a:spcPts val="0"/>
              </a:spcBef>
              <a:buNone/>
            </a:pPr>
            <a:endParaRPr lang="en-US" sz="2200" b="1" dirty="0"/>
          </a:p>
          <a:p>
            <a:pPr lvl="1">
              <a:spcBef>
                <a:spcPts val="0"/>
              </a:spcBef>
            </a:pPr>
            <a:r>
              <a:rPr lang="en-US" sz="2200" b="1" dirty="0"/>
              <a:t>Terrence Holman</a:t>
            </a:r>
          </a:p>
          <a:p>
            <a:pPr marL="457200" lvl="1" indent="0">
              <a:spcBef>
                <a:spcPts val="0"/>
              </a:spcBef>
              <a:buNone/>
            </a:pPr>
            <a:r>
              <a:rPr lang="en-US" sz="2200" dirty="0"/>
              <a:t>Financial Aid Advisor (P-Z &amp; Work Study)</a:t>
            </a:r>
          </a:p>
          <a:p>
            <a:pPr marL="457200" lvl="1" indent="0">
              <a:spcBef>
                <a:spcPts val="0"/>
              </a:spcBef>
              <a:buNone/>
            </a:pPr>
            <a:r>
              <a:rPr lang="en-US" sz="2200" dirty="0"/>
              <a:t>Email: </a:t>
            </a:r>
            <a:r>
              <a:rPr lang="en-US" sz="2200" dirty="0">
                <a:hlinkClick r:id="rId6"/>
              </a:rPr>
              <a:t>Terrence.Holman@fvsu.edu</a:t>
            </a:r>
            <a:r>
              <a:rPr lang="en-US" sz="2200" dirty="0"/>
              <a:t> </a:t>
            </a:r>
            <a:endParaRPr lang="en-US" sz="2200" dirty="0" smtClean="0"/>
          </a:p>
          <a:p>
            <a:pPr marL="457200" lvl="1" indent="0">
              <a:spcBef>
                <a:spcPts val="0"/>
              </a:spcBef>
              <a:buNone/>
            </a:pPr>
            <a:endParaRPr lang="en-US" sz="2200" b="1" dirty="0"/>
          </a:p>
          <a:p>
            <a:pPr lvl="1">
              <a:spcBef>
                <a:spcPts val="0"/>
              </a:spcBef>
            </a:pPr>
            <a:r>
              <a:rPr lang="en-US" sz="2200" b="1" dirty="0"/>
              <a:t>Tracy Stinson</a:t>
            </a:r>
          </a:p>
          <a:p>
            <a:pPr marL="457200" lvl="1" indent="0">
              <a:spcBef>
                <a:spcPts val="0"/>
              </a:spcBef>
              <a:buNone/>
            </a:pPr>
            <a:r>
              <a:rPr lang="en-US" sz="2200" dirty="0"/>
              <a:t>Financial Aid Customer Service Representative</a:t>
            </a:r>
          </a:p>
          <a:p>
            <a:pPr marL="457200" lvl="1" indent="0">
              <a:spcBef>
                <a:spcPts val="0"/>
              </a:spcBef>
              <a:buNone/>
            </a:pPr>
            <a:r>
              <a:rPr lang="en-US" sz="2200" dirty="0"/>
              <a:t>Phone: 478-825-6363</a:t>
            </a:r>
          </a:p>
          <a:p>
            <a:pPr marL="457200" lvl="1" indent="0">
              <a:spcBef>
                <a:spcPts val="0"/>
              </a:spcBef>
              <a:buNone/>
            </a:pPr>
            <a:r>
              <a:rPr lang="en-US" sz="2200" dirty="0"/>
              <a:t>Email</a:t>
            </a:r>
            <a:r>
              <a:rPr lang="en-US" sz="2200" dirty="0" smtClean="0"/>
              <a:t>: </a:t>
            </a:r>
            <a:r>
              <a:rPr lang="en-US" sz="2200" dirty="0" smtClean="0">
                <a:hlinkClick r:id="rId7"/>
              </a:rPr>
              <a:t>tracy.Stinson@fvsu.edu</a:t>
            </a:r>
            <a:r>
              <a:rPr lang="en-US" sz="2200" dirty="0" smtClean="0"/>
              <a:t> </a:t>
            </a:r>
          </a:p>
          <a:p>
            <a:pPr marL="457200" lvl="1" indent="0">
              <a:spcBef>
                <a:spcPts val="0"/>
              </a:spcBef>
              <a:buNone/>
            </a:pPr>
            <a:endParaRPr lang="en-US" sz="2200" b="1" dirty="0"/>
          </a:p>
          <a:p>
            <a:pPr lvl="1">
              <a:spcBef>
                <a:spcPts val="0"/>
              </a:spcBef>
            </a:pPr>
            <a:endParaRPr lang="en-US" sz="2200" b="1" dirty="0"/>
          </a:p>
          <a:p>
            <a:pPr marL="457200" lvl="1" indent="0">
              <a:spcBef>
                <a:spcPts val="0"/>
              </a:spcBef>
              <a:buNone/>
            </a:pPr>
            <a:r>
              <a:rPr lang="en-US" sz="2200" dirty="0"/>
              <a:t>Financial Aid Customer Service Representative</a:t>
            </a:r>
          </a:p>
          <a:p>
            <a:pPr marL="457200" lvl="1" indent="0">
              <a:spcBef>
                <a:spcPts val="0"/>
              </a:spcBef>
              <a:buNone/>
            </a:pPr>
            <a:r>
              <a:rPr lang="en-US" sz="2200" dirty="0"/>
              <a:t>Phone: 478-825-6363</a:t>
            </a:r>
          </a:p>
          <a:p>
            <a:pPr marL="457200" lvl="1" indent="0">
              <a:spcBef>
                <a:spcPts val="0"/>
              </a:spcBef>
              <a:buNone/>
            </a:pPr>
            <a:r>
              <a:rPr lang="en-US" sz="2200" dirty="0"/>
              <a:t>Email: </a:t>
            </a:r>
            <a:r>
              <a:rPr lang="en-US" sz="2200" dirty="0">
                <a:hlinkClick r:id="rId8"/>
              </a:rPr>
              <a:t>dylan.scott@fvsu.edu</a:t>
            </a:r>
            <a:endParaRPr lang="en-US" sz="2200" dirty="0"/>
          </a:p>
          <a:p>
            <a:endParaRPr lang="en-US" dirty="0"/>
          </a:p>
        </p:txBody>
      </p:sp>
      <p:sp>
        <p:nvSpPr>
          <p:cNvPr id="5" name="Content Placeholder 4"/>
          <p:cNvSpPr>
            <a:spLocks noGrp="1"/>
          </p:cNvSpPr>
          <p:nvPr>
            <p:ph sz="half" idx="2"/>
          </p:nvPr>
        </p:nvSpPr>
        <p:spPr>
          <a:xfrm>
            <a:off x="5477608" y="2136706"/>
            <a:ext cx="3138854" cy="3767397"/>
          </a:xfrm>
        </p:spPr>
        <p:txBody>
          <a:bodyPr>
            <a:normAutofit fontScale="55000" lnSpcReduction="20000"/>
          </a:bodyPr>
          <a:lstStyle/>
          <a:p>
            <a:r>
              <a:rPr lang="en-US" sz="2200" dirty="0"/>
              <a:t>Location: Troup Building, Suite 113</a:t>
            </a:r>
          </a:p>
          <a:p>
            <a:r>
              <a:rPr lang="en-US" sz="2200" dirty="0"/>
              <a:t>Office Number: 478-825-6363</a:t>
            </a:r>
          </a:p>
          <a:p>
            <a:r>
              <a:rPr lang="en-US" sz="2200" dirty="0"/>
              <a:t>Email: </a:t>
            </a:r>
            <a:r>
              <a:rPr lang="en-US" sz="2200" dirty="0">
                <a:hlinkClick r:id="rId9"/>
              </a:rPr>
              <a:t>financialaid@fvsu.edu</a:t>
            </a:r>
            <a:r>
              <a:rPr lang="en-US" sz="2200" dirty="0"/>
              <a:t> </a:t>
            </a:r>
          </a:p>
          <a:p>
            <a:endParaRPr lang="en-US" dirty="0"/>
          </a:p>
        </p:txBody>
      </p:sp>
      <p:pic>
        <p:nvPicPr>
          <p:cNvPr id="6" name="Picture 5"/>
          <p:cNvPicPr>
            <a:picLocks noChangeAspect="1"/>
          </p:cNvPicPr>
          <p:nvPr/>
        </p:nvPicPr>
        <p:blipFill>
          <a:blip r:embed="rId10"/>
          <a:stretch>
            <a:fillRect/>
          </a:stretch>
        </p:blipFill>
        <p:spPr>
          <a:xfrm>
            <a:off x="5139948" y="3489878"/>
            <a:ext cx="3394451" cy="2414225"/>
          </a:xfrm>
          <a:prstGeom prst="rect">
            <a:avLst/>
          </a:prstGeom>
        </p:spPr>
      </p:pic>
    </p:spTree>
    <p:extLst>
      <p:ext uri="{BB962C8B-B14F-4D97-AF65-F5344CB8AC3E}">
        <p14:creationId xmlns:p14="http://schemas.microsoft.com/office/powerpoint/2010/main" val="1204274235"/>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Office of Financial Aid </a:t>
            </a:r>
            <a:br>
              <a:rPr lang="en-US" dirty="0" smtClean="0"/>
            </a:br>
            <a:r>
              <a:rPr lang="en-US" dirty="0" smtClean="0"/>
              <a:t>Important websites</a:t>
            </a:r>
            <a:endParaRPr lang="en-US" dirty="0"/>
          </a:p>
        </p:txBody>
      </p:sp>
      <p:sp>
        <p:nvSpPr>
          <p:cNvPr id="3" name="Content Placeholder 2"/>
          <p:cNvSpPr>
            <a:spLocks noGrp="1"/>
          </p:cNvSpPr>
          <p:nvPr>
            <p:ph idx="1"/>
          </p:nvPr>
        </p:nvSpPr>
        <p:spPr>
          <a:xfrm>
            <a:off x="1942415" y="1862012"/>
            <a:ext cx="6591985" cy="4145922"/>
          </a:xfrm>
        </p:spPr>
        <p:txBody>
          <a:bodyPr>
            <a:normAutofit/>
          </a:bodyPr>
          <a:lstStyle/>
          <a:p>
            <a:r>
              <a:rPr lang="en-US" dirty="0" smtClean="0"/>
              <a:t>Office of Financial Aid Homepage:</a:t>
            </a:r>
            <a:br>
              <a:rPr lang="en-US" dirty="0" smtClean="0"/>
            </a:br>
            <a:r>
              <a:rPr lang="en-US" dirty="0" smtClean="0">
                <a:hlinkClick r:id="rId2"/>
              </a:rPr>
              <a:t>http://www.fvsu.edu/financialaid</a:t>
            </a:r>
            <a:endParaRPr lang="en-US" dirty="0" smtClean="0"/>
          </a:p>
          <a:p>
            <a:r>
              <a:rPr lang="en-US" dirty="0" smtClean="0"/>
              <a:t>Free Application For Federal Student Aid:</a:t>
            </a:r>
            <a:br>
              <a:rPr lang="en-US" dirty="0" smtClean="0"/>
            </a:br>
            <a:r>
              <a:rPr lang="en-US" dirty="0" smtClean="0">
                <a:hlinkClick r:id="rId3"/>
              </a:rPr>
              <a:t>https://fafsa.ed.gov</a:t>
            </a:r>
            <a:endParaRPr lang="en-US" dirty="0" smtClean="0"/>
          </a:p>
          <a:p>
            <a:r>
              <a:rPr lang="en-US" dirty="0" smtClean="0"/>
              <a:t>Need A Student Loan:</a:t>
            </a:r>
            <a:br>
              <a:rPr lang="en-US" dirty="0" smtClean="0"/>
            </a:br>
            <a:r>
              <a:rPr lang="en-US" dirty="0" smtClean="0">
                <a:hlinkClick r:id="rId4"/>
              </a:rPr>
              <a:t>https://studentloans.gov</a:t>
            </a:r>
            <a:r>
              <a:rPr lang="en-US" dirty="0" smtClean="0"/>
              <a:t> </a:t>
            </a:r>
          </a:p>
          <a:p>
            <a:pPr lvl="1"/>
            <a:r>
              <a:rPr lang="en-US" dirty="0" smtClean="0"/>
              <a:t>Complete Entrance Counseling</a:t>
            </a:r>
          </a:p>
          <a:p>
            <a:pPr lvl="1"/>
            <a:r>
              <a:rPr lang="en-US" dirty="0" smtClean="0"/>
              <a:t>Complete Master Promissory Note (MPN)</a:t>
            </a:r>
          </a:p>
          <a:p>
            <a:pPr lvl="1"/>
            <a:r>
              <a:rPr lang="en-US" dirty="0" smtClean="0"/>
              <a:t>Parent PLUS Loan Application</a:t>
            </a:r>
          </a:p>
          <a:p>
            <a:r>
              <a:rPr lang="en-US" dirty="0" smtClean="0"/>
              <a:t>Eligible for HOPE:</a:t>
            </a:r>
            <a:r>
              <a:rPr lang="en-US" dirty="0"/>
              <a:t/>
            </a:r>
            <a:br>
              <a:rPr lang="en-US" dirty="0"/>
            </a:br>
            <a:r>
              <a:rPr lang="en-US" dirty="0" smtClean="0">
                <a:hlinkClick r:id="rId5"/>
              </a:rPr>
              <a:t>https://www.gafutures.org</a:t>
            </a:r>
            <a:r>
              <a:rPr lang="en-US" dirty="0" smtClean="0"/>
              <a:t> </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8957184"/>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spect="1"/>
          </p:cNvSpPr>
          <p:nvPr/>
        </p:nvSpPr>
        <p:spPr>
          <a:xfrm>
            <a:off x="1800665" y="1854736"/>
            <a:ext cx="7234678"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Go to </a:t>
            </a:r>
            <a:r>
              <a:rPr lang="en-US" dirty="0" smtClean="0">
                <a:latin typeface="+mn-lt"/>
                <a:hlinkClick r:id="rId2"/>
              </a:rPr>
              <a:t>www.fvsu.edu/payonline</a:t>
            </a:r>
            <a:r>
              <a:rPr lang="en-US" dirty="0" smtClean="0">
                <a:latin typeface="+mn-lt"/>
              </a:rPr>
              <a:t>.</a:t>
            </a:r>
          </a:p>
          <a:p>
            <a:pPr lvl="1"/>
            <a:endParaRPr lang="en-US" dirty="0" smtClean="0">
              <a:latin typeface="+mn-lt"/>
            </a:endParaRPr>
          </a:p>
          <a:p>
            <a:pPr marL="285750" indent="-285750">
              <a:buFont typeface="Arial" panose="020B0604020202020204" pitchFamily="34" charset="0"/>
              <a:buChar char="•"/>
            </a:pPr>
            <a:r>
              <a:rPr lang="en-US" dirty="0" smtClean="0">
                <a:latin typeface="+mn-lt"/>
              </a:rPr>
              <a:t>Select Student Account Suite.</a:t>
            </a:r>
          </a:p>
          <a:p>
            <a:endParaRPr lang="en-US" dirty="0" smtClean="0">
              <a:latin typeface="+mn-lt"/>
            </a:endParaRPr>
          </a:p>
          <a:p>
            <a:pPr marL="285750" indent="-285750">
              <a:buFont typeface="Arial" panose="020B0604020202020204" pitchFamily="34" charset="0"/>
              <a:buChar char="•"/>
            </a:pPr>
            <a:r>
              <a:rPr lang="en-US" dirty="0" smtClean="0">
                <a:latin typeface="+mn-lt"/>
              </a:rPr>
              <a:t>Log in with MyFVSU Credentials.</a:t>
            </a:r>
          </a:p>
          <a:p>
            <a:pPr lvl="1"/>
            <a:endParaRPr lang="en-US" dirty="0" smtClean="0">
              <a:latin typeface="+mn-lt"/>
            </a:endParaRPr>
          </a:p>
          <a:p>
            <a:pPr marL="742950" lvl="1" indent="-285750">
              <a:buFont typeface="Arial" panose="020B0604020202020204" pitchFamily="34" charset="0"/>
              <a:buChar char="•"/>
            </a:pPr>
            <a:r>
              <a:rPr lang="en-US" dirty="0" smtClean="0">
                <a:latin typeface="+mn-lt"/>
              </a:rPr>
              <a:t>Review account balance.</a:t>
            </a:r>
          </a:p>
          <a:p>
            <a:pPr marL="742950" lvl="1" indent="-285750">
              <a:buFont typeface="Arial" panose="020B0604020202020204" pitchFamily="34" charset="0"/>
              <a:buChar char="•"/>
            </a:pPr>
            <a:r>
              <a:rPr lang="en-US" dirty="0" smtClean="0">
                <a:latin typeface="+mn-lt"/>
              </a:rPr>
              <a:t>See details of charges and available financial aid.</a:t>
            </a:r>
          </a:p>
          <a:p>
            <a:pPr marL="742950" lvl="1" indent="-285750">
              <a:buFont typeface="Arial" panose="020B0604020202020204" pitchFamily="34" charset="0"/>
              <a:buChar char="•"/>
            </a:pPr>
            <a:r>
              <a:rPr lang="en-US" dirty="0" smtClean="0">
                <a:latin typeface="+mn-lt"/>
              </a:rPr>
              <a:t>Submit payments</a:t>
            </a:r>
          </a:p>
          <a:p>
            <a:pPr marL="742950" lvl="1" indent="-285750">
              <a:buFont typeface="Arial" panose="020B0604020202020204" pitchFamily="34" charset="0"/>
              <a:buChar char="•"/>
            </a:pPr>
            <a:r>
              <a:rPr lang="en-US" dirty="0" smtClean="0">
                <a:latin typeface="+mn-lt"/>
              </a:rPr>
              <a:t>See important term dates.</a:t>
            </a:r>
            <a:endParaRPr lang="en-US" dirty="0">
              <a:latin typeface="+mn-lt"/>
            </a:endParaRPr>
          </a:p>
        </p:txBody>
      </p:sp>
      <p:sp>
        <p:nvSpPr>
          <p:cNvPr id="2" name="Footer Placeholder 1"/>
          <p:cNvSpPr>
            <a:spLocks noGrp="1"/>
          </p:cNvSpPr>
          <p:nvPr>
            <p:ph type="ftr" sz="quarter" idx="11"/>
          </p:nvPr>
        </p:nvSpPr>
        <p:spPr>
          <a:xfrm>
            <a:off x="457200" y="6356350"/>
            <a:ext cx="8305800" cy="365125"/>
          </a:xfrm>
        </p:spPr>
        <p:txBody>
          <a:bodyPr/>
          <a:lstStyle/>
          <a:p>
            <a:r>
              <a:rPr lang="en-US" dirty="0" smtClean="0"/>
              <a:t>www.fvsu.edu/cashiers-office                                   Student Financial Services - Students First.  Always.</a:t>
            </a:r>
            <a:endParaRPr lang="en-US" dirty="0"/>
          </a:p>
        </p:txBody>
      </p:sp>
      <p:sp>
        <p:nvSpPr>
          <p:cNvPr id="3" name="Rectangle 2"/>
          <p:cNvSpPr/>
          <p:nvPr/>
        </p:nvSpPr>
        <p:spPr>
          <a:xfrm>
            <a:off x="917449" y="0"/>
            <a:ext cx="7845551" cy="1200329"/>
          </a:xfrm>
          <a:prstGeom prst="rect">
            <a:avLst/>
          </a:prstGeom>
        </p:spPr>
        <p:txBody>
          <a:bodyPr wrap="square">
            <a:spAutoFit/>
          </a:bodyPr>
          <a:lstStyle/>
          <a:p>
            <a:pPr algn="ctr"/>
            <a:r>
              <a:rPr lang="en-US" sz="3600" dirty="0" smtClean="0">
                <a:solidFill>
                  <a:schemeClr val="accent2">
                    <a:lumMod val="75000"/>
                  </a:schemeClr>
                </a:solidFill>
                <a:latin typeface="+mj-lt"/>
              </a:rPr>
              <a:t>Student Financial Services</a:t>
            </a:r>
          </a:p>
          <a:p>
            <a:pPr algn="ctr"/>
            <a:r>
              <a:rPr lang="en-US" sz="3600" dirty="0" smtClean="0">
                <a:solidFill>
                  <a:schemeClr val="accent2">
                    <a:lumMod val="75000"/>
                  </a:schemeClr>
                </a:solidFill>
                <a:latin typeface="+mj-lt"/>
              </a:rPr>
              <a:t>Account Review</a:t>
            </a:r>
            <a:endParaRPr lang="en-US" sz="3600" dirty="0">
              <a:solidFill>
                <a:schemeClr val="accent2">
                  <a:lumMod val="75000"/>
                </a:schemeClr>
              </a:solidFill>
              <a:latin typeface="+mj-lt"/>
            </a:endParaRPr>
          </a:p>
        </p:txBody>
      </p:sp>
    </p:spTree>
    <p:extLst>
      <p:ext uri="{BB962C8B-B14F-4D97-AF65-F5344CB8AC3E}">
        <p14:creationId xmlns:p14="http://schemas.microsoft.com/office/powerpoint/2010/main" val="592485269"/>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632" y="566868"/>
            <a:ext cx="6547104" cy="896112"/>
          </a:xfrm>
        </p:spPr>
        <p:txBody>
          <a:bodyPr/>
          <a:lstStyle/>
          <a:p>
            <a:r>
              <a:rPr lang="en-US" dirty="0" smtClean="0"/>
              <a:t>Student Refunds</a:t>
            </a:r>
            <a:endParaRPr lang="en-US" dirty="0"/>
          </a:p>
        </p:txBody>
      </p:sp>
      <p:sp>
        <p:nvSpPr>
          <p:cNvPr id="3" name="Content Placeholder 2"/>
          <p:cNvSpPr>
            <a:spLocks noGrp="1"/>
          </p:cNvSpPr>
          <p:nvPr>
            <p:ph idx="1"/>
          </p:nvPr>
        </p:nvSpPr>
        <p:spPr>
          <a:xfrm>
            <a:off x="1083212" y="1702191"/>
            <a:ext cx="7451189" cy="4654159"/>
          </a:xfrm>
        </p:spPr>
        <p:txBody>
          <a:bodyPr>
            <a:normAutofit lnSpcReduction="10000"/>
          </a:bodyPr>
          <a:lstStyle/>
          <a:p>
            <a:r>
              <a:rPr lang="en-US" sz="1700" dirty="0" smtClean="0"/>
              <a:t>To receive a refund, the total payments on your account must exceed total charges</a:t>
            </a:r>
            <a:r>
              <a:rPr lang="en-US" sz="1700" dirty="0"/>
              <a:t>. </a:t>
            </a:r>
            <a:r>
              <a:rPr lang="en-US" sz="1700" dirty="0" smtClean="0"/>
              <a:t>For information about refund options, visit </a:t>
            </a:r>
            <a:r>
              <a:rPr lang="en-US" sz="1700" dirty="0" smtClean="0">
                <a:hlinkClick r:id="rId3"/>
              </a:rPr>
              <a:t>https</a:t>
            </a:r>
            <a:r>
              <a:rPr lang="en-US" sz="1700" dirty="0">
                <a:hlinkClick r:id="rId3"/>
              </a:rPr>
              <a:t>://bankmobiledisbursements.com/refundchoicessso</a:t>
            </a:r>
            <a:r>
              <a:rPr lang="en-US" sz="1700" dirty="0" smtClean="0">
                <a:hlinkClick r:id="rId3"/>
              </a:rPr>
              <a:t>/</a:t>
            </a:r>
            <a:r>
              <a:rPr lang="en-US" sz="1700" dirty="0" smtClean="0"/>
              <a:t>.</a:t>
            </a:r>
            <a:endParaRPr lang="en-US" sz="1700" dirty="0"/>
          </a:p>
          <a:p>
            <a:endParaRPr lang="en-US" sz="1700" dirty="0" smtClean="0"/>
          </a:p>
          <a:p>
            <a:endParaRPr lang="en-US" sz="1700" dirty="0" smtClean="0"/>
          </a:p>
          <a:p>
            <a:r>
              <a:rPr lang="en-US" sz="1700" dirty="0" smtClean="0"/>
              <a:t>Log in to MyFVSU to choose a refund preference.</a:t>
            </a:r>
          </a:p>
          <a:p>
            <a:pPr lvl="1"/>
            <a:r>
              <a:rPr lang="en-US" sz="1700" dirty="0" smtClean="0"/>
              <a:t>Choose Student Services</a:t>
            </a:r>
          </a:p>
          <a:p>
            <a:pPr lvl="1"/>
            <a:r>
              <a:rPr lang="en-US" sz="1700" dirty="0" smtClean="0"/>
              <a:t>Choose Student Refund Set Up (BankMobile).</a:t>
            </a:r>
          </a:p>
          <a:p>
            <a:pPr lvl="1"/>
            <a:endParaRPr lang="en-US" sz="2000" dirty="0" smtClean="0"/>
          </a:p>
          <a:p>
            <a:pPr lvl="0" fontAlgn="base"/>
            <a:r>
              <a:rPr lang="en-US" dirty="0" smtClean="0"/>
              <a:t>Parent </a:t>
            </a:r>
            <a:r>
              <a:rPr lang="en-US" dirty="0"/>
              <a:t>loan refunds are mailed to the address provided on the parent loan application. Once the check is received, parents have the option of either cashing the check, or having the funds assigned to the refund preference associated with their student account.</a:t>
            </a:r>
          </a:p>
          <a:p>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dirty="0" smtClean="0"/>
              <a:t>www.fvsu.edu/cashiers-office                                   Student Financial Services - Students First.  Always.</a:t>
            </a:r>
            <a:endParaRPr lang="en-US" dirty="0"/>
          </a:p>
        </p:txBody>
      </p:sp>
    </p:spTree>
    <p:extLst>
      <p:ext uri="{BB962C8B-B14F-4D97-AF65-F5344CB8AC3E}">
        <p14:creationId xmlns:p14="http://schemas.microsoft.com/office/powerpoint/2010/main" val="366905756"/>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Services</a:t>
            </a:r>
            <a:endParaRPr lang="en-US" dirty="0"/>
          </a:p>
        </p:txBody>
      </p:sp>
      <p:sp>
        <p:nvSpPr>
          <p:cNvPr id="3" name="Content Placeholder 2"/>
          <p:cNvSpPr>
            <a:spLocks noGrp="1"/>
          </p:cNvSpPr>
          <p:nvPr>
            <p:ph idx="1"/>
          </p:nvPr>
        </p:nvSpPr>
        <p:spPr>
          <a:xfrm>
            <a:off x="1810532" y="1298327"/>
            <a:ext cx="7052114" cy="4881441"/>
          </a:xfrm>
        </p:spPr>
        <p:txBody>
          <a:bodyPr/>
          <a:lstStyle/>
          <a:p>
            <a:r>
              <a:rPr lang="en-US" dirty="0" smtClean="0"/>
              <a:t>Online students that need a student ID card can secure one through the following steps</a:t>
            </a:r>
            <a:r>
              <a:rPr lang="en-US" dirty="0" smtClean="0"/>
              <a:t>:</a:t>
            </a:r>
          </a:p>
          <a:p>
            <a:endParaRPr lang="en-US" dirty="0" smtClean="0"/>
          </a:p>
          <a:p>
            <a:pPr>
              <a:buFont typeface="+mj-lt"/>
              <a:buAutoNum type="arabicPeriod"/>
            </a:pPr>
            <a:r>
              <a:rPr lang="en-US" dirty="0" smtClean="0"/>
              <a:t>Visit </a:t>
            </a:r>
            <a:r>
              <a:rPr lang="en-US" dirty="0" smtClean="0">
                <a:hlinkClick r:id="rId2"/>
              </a:rPr>
              <a:t>www.fvsu.edu/IDCards</a:t>
            </a:r>
            <a:r>
              <a:rPr lang="en-US" dirty="0" smtClean="0"/>
              <a:t> to submit an ID Card request.</a:t>
            </a:r>
            <a:endParaRPr lang="en-US" dirty="0" smtClean="0"/>
          </a:p>
          <a:p>
            <a:pPr>
              <a:buFont typeface="+mj-lt"/>
              <a:buAutoNum type="arabicPeriod"/>
            </a:pPr>
            <a:r>
              <a:rPr lang="en-US" dirty="0" smtClean="0"/>
              <a:t>Log in with your FVSU network credentials.</a:t>
            </a:r>
            <a:endParaRPr lang="en-US" dirty="0" smtClean="0"/>
          </a:p>
          <a:p>
            <a:pPr>
              <a:buFont typeface="+mj-lt"/>
              <a:buAutoNum type="arabicPeriod"/>
            </a:pPr>
            <a:r>
              <a:rPr lang="en-US" dirty="0" smtClean="0"/>
              <a:t>Upload a headshot photo with no hats, hoodies, glasses, or other objects obstructing your face.</a:t>
            </a:r>
          </a:p>
          <a:p>
            <a:pPr>
              <a:buFont typeface="+mj-lt"/>
              <a:buAutoNum type="arabicPeriod"/>
            </a:pPr>
            <a:endParaRPr lang="en-US" dirty="0"/>
          </a:p>
          <a:p>
            <a:pPr>
              <a:buFont typeface="+mj-lt"/>
              <a:buAutoNum type="arabicPeriod"/>
            </a:pPr>
            <a:endParaRPr lang="en-US" dirty="0" smtClean="0"/>
          </a:p>
          <a:p>
            <a:pPr marL="0" indent="0">
              <a:buNone/>
            </a:pPr>
            <a:r>
              <a:rPr lang="en-US" dirty="0" smtClean="0"/>
              <a:t>*</a:t>
            </a:r>
            <a:r>
              <a:rPr lang="en-US" dirty="0"/>
              <a:t>If you have trouble with the link paste the following link into your browser: </a:t>
            </a:r>
            <a:r>
              <a:rPr lang="en-US" dirty="0">
                <a:hlinkClick r:id="rId3"/>
              </a:rPr>
              <a:t>https://conta.cc/38pWIOS</a:t>
            </a:r>
            <a:r>
              <a:rPr lang="en-US" dirty="0"/>
              <a:t>   </a:t>
            </a:r>
          </a:p>
          <a:p>
            <a:pPr>
              <a:buFont typeface="+mj-lt"/>
              <a:buAutoNum type="arabicPeriod"/>
            </a:pP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1893821"/>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948658"/>
          </a:xfrm>
        </p:spPr>
        <p:txBody>
          <a:bodyPr>
            <a:normAutofit fontScale="90000"/>
          </a:bodyPr>
          <a:lstStyle/>
          <a:p>
            <a:pPr algn="ctr"/>
            <a:r>
              <a:rPr lang="en-US" dirty="0"/>
              <a:t>Student Financial Services</a:t>
            </a:r>
            <a:br>
              <a:rPr lang="en-US" dirty="0"/>
            </a:br>
            <a:r>
              <a:rPr lang="en-US" dirty="0"/>
              <a:t>Contact</a:t>
            </a:r>
            <a:r>
              <a:rPr lang="en-US" b="1" dirty="0" smtClean="0"/>
              <a:t> </a:t>
            </a:r>
            <a:r>
              <a:rPr lang="en-US" dirty="0" smtClean="0"/>
              <a:t>Information</a:t>
            </a:r>
            <a:br>
              <a:rPr lang="en-US" dirty="0" smtClean="0"/>
            </a:br>
            <a:endParaRPr lang="en-US" dirty="0"/>
          </a:p>
        </p:txBody>
      </p:sp>
      <p:sp>
        <p:nvSpPr>
          <p:cNvPr id="3" name="Content Placeholder 2"/>
          <p:cNvSpPr>
            <a:spLocks noGrp="1"/>
          </p:cNvSpPr>
          <p:nvPr>
            <p:ph idx="1"/>
          </p:nvPr>
        </p:nvSpPr>
        <p:spPr>
          <a:xfrm>
            <a:off x="1274886" y="1572768"/>
            <a:ext cx="7564314" cy="4783582"/>
          </a:xfrm>
        </p:spPr>
        <p:txBody>
          <a:bodyPr>
            <a:normAutofit fontScale="40000" lnSpcReduction="20000"/>
          </a:bodyPr>
          <a:lstStyle/>
          <a:p>
            <a:pPr>
              <a:buNone/>
            </a:pPr>
            <a:r>
              <a:rPr lang="en-US" sz="1700" dirty="0" smtClean="0"/>
              <a:t>			</a:t>
            </a:r>
          </a:p>
          <a:p>
            <a:pPr>
              <a:buNone/>
            </a:pPr>
            <a:r>
              <a:rPr lang="en-US" sz="1700" dirty="0" smtClean="0"/>
              <a:t>		</a:t>
            </a:r>
            <a:r>
              <a:rPr lang="en-US" sz="2900" dirty="0" smtClean="0"/>
              <a:t>										</a:t>
            </a:r>
            <a:r>
              <a:rPr lang="en-US" sz="2900" b="1" u="sng" dirty="0" smtClean="0"/>
              <a:t>Phone</a:t>
            </a:r>
            <a:r>
              <a:rPr lang="en-US" sz="2900" dirty="0" smtClean="0"/>
              <a:t>		</a:t>
            </a:r>
            <a:r>
              <a:rPr lang="en-US" sz="2900" b="1" u="sng" dirty="0" smtClean="0"/>
              <a:t>Office</a:t>
            </a:r>
            <a:r>
              <a:rPr lang="en-US" sz="2900" dirty="0" smtClean="0"/>
              <a:t>	</a:t>
            </a:r>
          </a:p>
          <a:p>
            <a:pPr>
              <a:buNone/>
            </a:pPr>
            <a:r>
              <a:rPr lang="en-US" sz="2900" dirty="0"/>
              <a:t>	</a:t>
            </a:r>
            <a:r>
              <a:rPr lang="en-US" sz="2900" b="1" dirty="0" smtClean="0"/>
              <a:t>John </a:t>
            </a:r>
            <a:r>
              <a:rPr lang="en-US" sz="2900" b="1" dirty="0" err="1" smtClean="0"/>
              <a:t>Cagnina</a:t>
            </a:r>
            <a:r>
              <a:rPr lang="en-US" sz="2900" b="1" dirty="0" smtClean="0"/>
              <a:t>	</a:t>
            </a:r>
            <a:r>
              <a:rPr lang="en-US" sz="2900" dirty="0" smtClean="0"/>
              <a:t>						478-825-6522		Troup 235</a:t>
            </a:r>
          </a:p>
          <a:p>
            <a:pPr>
              <a:buNone/>
            </a:pPr>
            <a:r>
              <a:rPr lang="en-US" sz="2900" dirty="0" smtClean="0"/>
              <a:t>      </a:t>
            </a:r>
            <a:r>
              <a:rPr lang="en-US" sz="2900" dirty="0" smtClean="0"/>
              <a:t>  Director </a:t>
            </a:r>
            <a:r>
              <a:rPr lang="en-US" sz="2900" dirty="0" smtClean="0"/>
              <a:t>and Perkins </a:t>
            </a:r>
            <a:r>
              <a:rPr lang="en-US" sz="2900" dirty="0"/>
              <a:t>Loan </a:t>
            </a:r>
            <a:r>
              <a:rPr lang="en-US" sz="2900" dirty="0" smtClean="0"/>
              <a:t>Officer</a:t>
            </a:r>
            <a:r>
              <a:rPr lang="en-US" sz="2900" dirty="0"/>
              <a:t>		</a:t>
            </a:r>
          </a:p>
          <a:p>
            <a:pPr>
              <a:buNone/>
            </a:pPr>
            <a:endParaRPr lang="en-US" sz="2900" dirty="0" smtClean="0"/>
          </a:p>
          <a:p>
            <a:pPr>
              <a:buNone/>
            </a:pPr>
            <a:r>
              <a:rPr lang="en-US" sz="2900" dirty="0"/>
              <a:t>	</a:t>
            </a:r>
            <a:r>
              <a:rPr lang="en-US" sz="2900" b="1" dirty="0" err="1" smtClean="0"/>
              <a:t>Tomeka</a:t>
            </a:r>
            <a:r>
              <a:rPr lang="en-US" sz="2900" b="1" dirty="0" smtClean="0"/>
              <a:t> Tripp</a:t>
            </a:r>
            <a:r>
              <a:rPr lang="en-US" sz="2900" dirty="0" smtClean="0"/>
              <a:t>				   				478-827-3035		Troup 233</a:t>
            </a:r>
          </a:p>
          <a:p>
            <a:pPr>
              <a:buNone/>
            </a:pPr>
            <a:r>
              <a:rPr lang="en-US" sz="2900" dirty="0" smtClean="0"/>
              <a:t>	</a:t>
            </a:r>
            <a:r>
              <a:rPr lang="en-US" sz="2900" dirty="0"/>
              <a:t>Assistant </a:t>
            </a:r>
            <a:r>
              <a:rPr lang="en-US" sz="2900" dirty="0" smtClean="0"/>
              <a:t>Director and Student Accounts Manager </a:t>
            </a:r>
          </a:p>
          <a:p>
            <a:pPr>
              <a:buNone/>
            </a:pPr>
            <a:r>
              <a:rPr lang="en-US" sz="2900" dirty="0" smtClean="0"/>
              <a:t>	</a:t>
            </a:r>
          </a:p>
          <a:p>
            <a:pPr>
              <a:buNone/>
            </a:pPr>
            <a:r>
              <a:rPr lang="en-US" sz="2900" dirty="0"/>
              <a:t>	</a:t>
            </a:r>
            <a:r>
              <a:rPr lang="en-US" sz="2900" b="1" dirty="0" smtClean="0"/>
              <a:t>Dylan Scott		</a:t>
            </a:r>
            <a:r>
              <a:rPr lang="en-US" sz="2900" dirty="0"/>
              <a:t>			   			 478-825-6433 		Troup 233</a:t>
            </a:r>
          </a:p>
          <a:p>
            <a:pPr>
              <a:buNone/>
            </a:pPr>
            <a:r>
              <a:rPr lang="en-US" sz="2900" dirty="0"/>
              <a:t>	</a:t>
            </a:r>
            <a:r>
              <a:rPr lang="en-US" sz="2900" dirty="0" smtClean="0"/>
              <a:t>Customer Service Specialist</a:t>
            </a:r>
            <a:endParaRPr lang="en-US" sz="2900" dirty="0" smtClean="0"/>
          </a:p>
          <a:p>
            <a:pPr>
              <a:buNone/>
            </a:pPr>
            <a:endParaRPr lang="en-US" sz="2900" dirty="0" smtClean="0"/>
          </a:p>
          <a:p>
            <a:pPr>
              <a:buNone/>
            </a:pPr>
            <a:r>
              <a:rPr lang="en-US" sz="2900" dirty="0"/>
              <a:t>	</a:t>
            </a:r>
            <a:r>
              <a:rPr lang="en-US" sz="2900" b="1" dirty="0" smtClean="0"/>
              <a:t>Chuck Greer	</a:t>
            </a:r>
            <a:r>
              <a:rPr lang="en-US" sz="2900" dirty="0" smtClean="0"/>
              <a:t>							478-825-6521		Troup 221</a:t>
            </a:r>
          </a:p>
          <a:p>
            <a:pPr>
              <a:buNone/>
            </a:pPr>
            <a:r>
              <a:rPr lang="en-US" sz="2900" dirty="0"/>
              <a:t>	ID Card Manager: </a:t>
            </a:r>
            <a:endParaRPr lang="en-US" sz="2900" dirty="0" smtClean="0"/>
          </a:p>
          <a:p>
            <a:pPr>
              <a:buNone/>
            </a:pPr>
            <a:r>
              <a:rPr lang="en-US" sz="2900" dirty="0" smtClean="0"/>
              <a:t>	</a:t>
            </a:r>
          </a:p>
          <a:p>
            <a:pPr>
              <a:buNone/>
            </a:pPr>
            <a:r>
              <a:rPr lang="en-US" sz="2900" dirty="0"/>
              <a:t>	</a:t>
            </a:r>
            <a:r>
              <a:rPr lang="en-US" sz="2900" dirty="0" smtClean="0"/>
              <a:t>Email:  </a:t>
            </a:r>
            <a:r>
              <a:rPr lang="en-US" sz="2900" b="1" dirty="0" smtClean="0"/>
              <a:t>Ecashier@fvsu.edu</a:t>
            </a:r>
          </a:p>
          <a:p>
            <a:pPr>
              <a:buNone/>
            </a:pPr>
            <a:r>
              <a:rPr lang="en-US" sz="2900" dirty="0" smtClean="0"/>
              <a:t>	Website:  </a:t>
            </a:r>
            <a:r>
              <a:rPr lang="en-US" sz="2900" b="1" dirty="0" smtClean="0"/>
              <a:t>www.fvsu.edu/sfs</a:t>
            </a:r>
          </a:p>
          <a:p>
            <a:pPr>
              <a:buNone/>
            </a:pPr>
            <a:r>
              <a:rPr lang="en-US" sz="3400" b="1" dirty="0" smtClean="0"/>
              <a:t>	</a:t>
            </a:r>
          </a:p>
        </p:txBody>
      </p:sp>
      <p:sp>
        <p:nvSpPr>
          <p:cNvPr id="4" name="Footer Placeholder 3"/>
          <p:cNvSpPr>
            <a:spLocks noGrp="1"/>
          </p:cNvSpPr>
          <p:nvPr>
            <p:ph type="ftr" sz="quarter" idx="11"/>
          </p:nvPr>
        </p:nvSpPr>
        <p:spPr>
          <a:xfrm>
            <a:off x="533400" y="6356350"/>
            <a:ext cx="8305800" cy="365125"/>
          </a:xfrm>
        </p:spPr>
        <p:txBody>
          <a:bodyPr/>
          <a:lstStyle/>
          <a:p>
            <a:r>
              <a:rPr lang="en-US" dirty="0" smtClean="0"/>
              <a:t>www.fvsu.edu/cashiers-office                                   Student Financial Services - Students First.  Always.</a:t>
            </a:r>
            <a:endParaRPr lang="en-US" dirty="0"/>
          </a:p>
        </p:txBody>
      </p:sp>
    </p:spTree>
    <p:extLst>
      <p:ext uri="{BB962C8B-B14F-4D97-AF65-F5344CB8AC3E}">
        <p14:creationId xmlns:p14="http://schemas.microsoft.com/office/powerpoint/2010/main" val="1409907751"/>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the Registrar</a:t>
            </a:r>
            <a:endParaRPr lang="en-US" dirty="0"/>
          </a:p>
        </p:txBody>
      </p:sp>
      <p:sp>
        <p:nvSpPr>
          <p:cNvPr id="3" name="Content Placeholder 2"/>
          <p:cNvSpPr>
            <a:spLocks noGrp="1"/>
          </p:cNvSpPr>
          <p:nvPr>
            <p:ph sz="half" idx="1"/>
          </p:nvPr>
        </p:nvSpPr>
        <p:spPr>
          <a:xfrm>
            <a:off x="1380392" y="2136706"/>
            <a:ext cx="3759555" cy="3767397"/>
          </a:xfrm>
        </p:spPr>
        <p:txBody>
          <a:bodyPr>
            <a:normAutofit fontScale="77500" lnSpcReduction="20000"/>
          </a:bodyPr>
          <a:lstStyle/>
          <a:p>
            <a:pPr marL="0" indent="0" algn="ctr">
              <a:buNone/>
            </a:pPr>
            <a:r>
              <a:rPr lang="en-US" b="1" u="sng" dirty="0" smtClean="0"/>
              <a:t>Staff Members</a:t>
            </a:r>
          </a:p>
          <a:p>
            <a:r>
              <a:rPr lang="en-US" dirty="0" err="1" smtClean="0"/>
              <a:t>Sharee</a:t>
            </a:r>
            <a:r>
              <a:rPr lang="en-US" dirty="0" smtClean="0"/>
              <a:t> </a:t>
            </a:r>
            <a:r>
              <a:rPr lang="en-US" dirty="0"/>
              <a:t>J. </a:t>
            </a:r>
            <a:r>
              <a:rPr lang="en-US" dirty="0" smtClean="0"/>
              <a:t>Lawrence-Registrar </a:t>
            </a:r>
            <a:endParaRPr lang="en-US" dirty="0"/>
          </a:p>
          <a:p>
            <a:r>
              <a:rPr lang="en-US" dirty="0" smtClean="0"/>
              <a:t>Denise </a:t>
            </a:r>
            <a:r>
              <a:rPr lang="en-US" dirty="0"/>
              <a:t>Ezell – Clerical Assistant</a:t>
            </a:r>
          </a:p>
          <a:p>
            <a:r>
              <a:rPr lang="en-US" dirty="0"/>
              <a:t>Rumeka Respress – Clerical Assistant/Receptionist</a:t>
            </a:r>
          </a:p>
          <a:p>
            <a:r>
              <a:rPr lang="en-US" dirty="0"/>
              <a:t>Ralph Stith – VA Certifying Official</a:t>
            </a:r>
          </a:p>
          <a:p>
            <a:r>
              <a:rPr lang="en-US" dirty="0"/>
              <a:t>Shelisha </a:t>
            </a:r>
            <a:r>
              <a:rPr lang="en-US" dirty="0" smtClean="0"/>
              <a:t>Williams </a:t>
            </a:r>
            <a:r>
              <a:rPr lang="en-US" dirty="0"/>
              <a:t>– Transfer </a:t>
            </a:r>
            <a:r>
              <a:rPr lang="en-US" dirty="0" smtClean="0"/>
              <a:t>Specialist</a:t>
            </a:r>
          </a:p>
          <a:p>
            <a:endParaRPr lang="en-US" dirty="0"/>
          </a:p>
          <a:p>
            <a:endParaRPr lang="en-US" dirty="0" smtClean="0"/>
          </a:p>
        </p:txBody>
      </p:sp>
      <p:sp>
        <p:nvSpPr>
          <p:cNvPr id="5" name="Content Placeholder 4"/>
          <p:cNvSpPr>
            <a:spLocks noGrp="1"/>
          </p:cNvSpPr>
          <p:nvPr>
            <p:ph sz="half" idx="2"/>
          </p:nvPr>
        </p:nvSpPr>
        <p:spPr/>
        <p:txBody>
          <a:bodyPr>
            <a:normAutofit fontScale="77500" lnSpcReduction="20000"/>
          </a:bodyPr>
          <a:lstStyle/>
          <a:p>
            <a:pPr marL="0" indent="0" algn="ctr">
              <a:buNone/>
            </a:pPr>
            <a:r>
              <a:rPr lang="en-US" b="1" u="sng" dirty="0"/>
              <a:t>Synopsis of Service</a:t>
            </a:r>
          </a:p>
          <a:p>
            <a:r>
              <a:rPr lang="en-US" dirty="0"/>
              <a:t>End-of-term grading process</a:t>
            </a:r>
          </a:p>
          <a:p>
            <a:r>
              <a:rPr lang="en-US" dirty="0"/>
              <a:t>Processing of grade changes</a:t>
            </a:r>
          </a:p>
          <a:p>
            <a:r>
              <a:rPr lang="en-US" dirty="0"/>
              <a:t>Publication and dissemination of semester course offerings</a:t>
            </a:r>
          </a:p>
          <a:p>
            <a:r>
              <a:rPr lang="en-US" dirty="0"/>
              <a:t>Complete academic calendar</a:t>
            </a:r>
          </a:p>
          <a:p>
            <a:r>
              <a:rPr lang="en-US" dirty="0"/>
              <a:t>Certifying Veteran Educational Benefits</a:t>
            </a:r>
          </a:p>
          <a:p>
            <a:r>
              <a:rPr lang="en-US" dirty="0"/>
              <a:t>Enrollment and degree verification</a:t>
            </a:r>
          </a:p>
          <a:p>
            <a:r>
              <a:rPr lang="en-US" dirty="0"/>
              <a:t>Transcript processing</a:t>
            </a:r>
          </a:p>
          <a:p>
            <a:r>
              <a:rPr lang="en-US" dirty="0"/>
              <a:t>Create and distribute official university diplomas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04957543"/>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pptt12Layout">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CF3E21-9AE1-4C4A-86D2-B3B5FF742D5C}">
  <ds:schemaRefs>
    <ds:schemaRef ds:uri="http://schemas.microsoft.com/office/2006/metadata/longProperties"/>
  </ds:schemaRefs>
</ds:datastoreItem>
</file>

<file path=customXml/itemProps2.xml><?xml version="1.0" encoding="utf-8"?>
<ds:datastoreItem xmlns:ds="http://schemas.openxmlformats.org/officeDocument/2006/customXml" ds:itemID="{9F1E15CF-B2F6-4779-AD20-A9BE8F7434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 PowerPoint 2007—Discover the power of custom layouts</Template>
  <TotalTime>9540</TotalTime>
  <Words>1824</Words>
  <Application>Microsoft Office PowerPoint</Application>
  <PresentationFormat>On-screen Show (4:3)</PresentationFormat>
  <Paragraphs>224</Paragraphs>
  <Slides>19</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Century Gothic</vt:lpstr>
      <vt:lpstr>Wingdings 3</vt:lpstr>
      <vt:lpstr>pptt12Layout</vt:lpstr>
      <vt:lpstr>Wisp</vt:lpstr>
      <vt:lpstr>1_Wisp</vt:lpstr>
      <vt:lpstr>NEW WILDCAT ONLINE ORIENTATION FORT VALLEY STATE UNIVERSITY E-SERVICES</vt:lpstr>
      <vt:lpstr>Office of Financial Aid</vt:lpstr>
      <vt:lpstr>Office of Financial Aid Staff Members </vt:lpstr>
      <vt:lpstr>Office of Financial Aid  Important websites</vt:lpstr>
      <vt:lpstr>PowerPoint Presentation</vt:lpstr>
      <vt:lpstr>Student Refunds</vt:lpstr>
      <vt:lpstr>ID Services</vt:lpstr>
      <vt:lpstr>Student Financial Services Contact Information </vt:lpstr>
      <vt:lpstr>Office of the Registrar</vt:lpstr>
      <vt:lpstr>Registrar Continued</vt:lpstr>
      <vt:lpstr>Military/Veterans Services</vt:lpstr>
      <vt:lpstr>University College</vt:lpstr>
      <vt:lpstr>University College  Staff Members </vt:lpstr>
      <vt:lpstr>University College-Eservices</vt:lpstr>
      <vt:lpstr>Disability Services </vt:lpstr>
      <vt:lpstr>Purchasing Books</vt:lpstr>
      <vt:lpstr>Using Financial Aid to Purchase Course Materials</vt:lpstr>
      <vt:lpstr>Office of Housing &amp; Residential Life</vt:lpstr>
      <vt:lpstr>Office of Housing &amp; Residential Life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PowerPoint® 2007 Training</dc:title>
  <dc:creator>Lawrence, Stevie</dc:creator>
  <cp:lastModifiedBy>Tripp, Tomeka</cp:lastModifiedBy>
  <cp:revision>134</cp:revision>
  <cp:lastPrinted>2015-11-11T18:04:06Z</cp:lastPrinted>
  <dcterms:created xsi:type="dcterms:W3CDTF">2015-11-10T20:11:41Z</dcterms:created>
  <dcterms:modified xsi:type="dcterms:W3CDTF">2022-07-07T21:27:42Z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TC102562729990</vt:lpwstr>
  </property>
</Properties>
</file>