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9"/>
  </p:notesMasterIdLst>
  <p:handoutMasterIdLst>
    <p:handoutMasterId r:id="rId30"/>
  </p:handoutMasterIdLst>
  <p:sldIdLst>
    <p:sldId id="332" r:id="rId2"/>
    <p:sldId id="260" r:id="rId3"/>
    <p:sldId id="358" r:id="rId4"/>
    <p:sldId id="381" r:id="rId5"/>
    <p:sldId id="388" r:id="rId6"/>
    <p:sldId id="262" r:id="rId7"/>
    <p:sldId id="339" r:id="rId8"/>
    <p:sldId id="386" r:id="rId9"/>
    <p:sldId id="369" r:id="rId10"/>
    <p:sldId id="372" r:id="rId11"/>
    <p:sldId id="374" r:id="rId12"/>
    <p:sldId id="365" r:id="rId13"/>
    <p:sldId id="333" r:id="rId14"/>
    <p:sldId id="382" r:id="rId15"/>
    <p:sldId id="383" r:id="rId16"/>
    <p:sldId id="384" r:id="rId17"/>
    <p:sldId id="334" r:id="rId18"/>
    <p:sldId id="385" r:id="rId19"/>
    <p:sldId id="387" r:id="rId20"/>
    <p:sldId id="366" r:id="rId21"/>
    <p:sldId id="367" r:id="rId22"/>
    <p:sldId id="378" r:id="rId23"/>
    <p:sldId id="377" r:id="rId24"/>
    <p:sldId id="364" r:id="rId25"/>
    <p:sldId id="379" r:id="rId26"/>
    <p:sldId id="362" r:id="rId27"/>
    <p:sldId id="368" r:id="rId2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288"/>
    <a:srgbClr val="65B3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29" autoAdjust="0"/>
    <p:restoredTop sz="94674"/>
  </p:normalViewPr>
  <p:slideViewPr>
    <p:cSldViewPr snapToGrid="0" snapToObjects="1">
      <p:cViewPr varScale="1">
        <p:scale>
          <a:sx n="110" d="100"/>
          <a:sy n="110" d="100"/>
        </p:scale>
        <p:origin x="120" y="420"/>
      </p:cViewPr>
      <p:guideLst>
        <p:guide orient="horz" pos="2160"/>
        <p:guide pos="3840"/>
      </p:guideLst>
    </p:cSldViewPr>
  </p:slideViewPr>
  <p:notesTextViewPr>
    <p:cViewPr>
      <p:scale>
        <a:sx n="1" d="1"/>
        <a:sy n="1" d="1"/>
      </p:scale>
      <p:origin x="0" y="0"/>
    </p:cViewPr>
  </p:notesTextViewPr>
  <p:notesViewPr>
    <p:cSldViewPr snapToGrid="0" snapToObjects="1">
      <p:cViewPr varScale="1">
        <p:scale>
          <a:sx n="67" d="100"/>
          <a:sy n="67" d="100"/>
        </p:scale>
        <p:origin x="-3168" y="-86"/>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4B2E7D-42DF-48C8-995A-02115FE75E36}" type="doc">
      <dgm:prSet loTypeId="urn:microsoft.com/office/officeart/2005/8/layout/vList5" loCatId="list" qsTypeId="urn:microsoft.com/office/officeart/2005/8/quickstyle/simple1" qsCatId="simple" csTypeId="urn:microsoft.com/office/officeart/2005/8/colors/accent3_2" csCatId="accent3" phldr="1"/>
      <dgm:spPr/>
      <dgm:t>
        <a:bodyPr/>
        <a:lstStyle/>
        <a:p>
          <a:endParaRPr lang="en-US"/>
        </a:p>
      </dgm:t>
    </dgm:pt>
    <dgm:pt modelId="{3B7AFFFA-1691-40AA-8D2A-F4104BA42888}">
      <dgm:prSet custT="1"/>
      <dgm:spPr/>
      <dgm:t>
        <a:bodyPr/>
        <a:lstStyle/>
        <a:p>
          <a:pPr rtl="0"/>
          <a:r>
            <a:rPr lang="en-US" sz="2800" dirty="0" smtClean="0"/>
            <a:t>True Lease:  </a:t>
          </a:r>
        </a:p>
        <a:p>
          <a:pPr rtl="0"/>
          <a:r>
            <a:rPr lang="en-US" sz="1800" dirty="0" smtClean="0">
              <a:solidFill>
                <a:srgbClr val="C00000"/>
              </a:solidFill>
            </a:rPr>
            <a:t>Customer deducts lease payments as operating expenses; lessor takes depreciation as tax owner of the equipment</a:t>
          </a:r>
          <a:endParaRPr lang="en-US" sz="1800" dirty="0">
            <a:solidFill>
              <a:srgbClr val="C00000"/>
            </a:solidFill>
          </a:endParaRPr>
        </a:p>
      </dgm:t>
    </dgm:pt>
    <dgm:pt modelId="{47F30648-1E64-4977-905B-1ED1093BA215}" type="parTrans" cxnId="{ED2FE6F9-AF33-4F1E-824C-EED678DC6924}">
      <dgm:prSet/>
      <dgm:spPr/>
      <dgm:t>
        <a:bodyPr/>
        <a:lstStyle/>
        <a:p>
          <a:endParaRPr lang="en-US" sz="1100"/>
        </a:p>
      </dgm:t>
    </dgm:pt>
    <dgm:pt modelId="{20725936-C529-4DF9-9872-E4A83268FF11}" type="sibTrans" cxnId="{ED2FE6F9-AF33-4F1E-824C-EED678DC6924}">
      <dgm:prSet/>
      <dgm:spPr/>
      <dgm:t>
        <a:bodyPr/>
        <a:lstStyle/>
        <a:p>
          <a:endParaRPr lang="en-US" sz="1100"/>
        </a:p>
      </dgm:t>
    </dgm:pt>
    <dgm:pt modelId="{99946C6A-4DDC-4187-925F-555AD939813D}">
      <dgm:prSet custT="1"/>
      <dgm:spPr/>
      <dgm:t>
        <a:bodyPr/>
        <a:lstStyle/>
        <a:p>
          <a:pPr rtl="0"/>
          <a:r>
            <a:rPr lang="en-US" sz="1600" dirty="0" smtClean="0">
              <a:solidFill>
                <a:srgbClr val="005288"/>
              </a:solidFill>
            </a:rPr>
            <a:t>Fixed Purchase Option (FPO) </a:t>
          </a:r>
          <a:endParaRPr lang="en-US" sz="1600" dirty="0">
            <a:solidFill>
              <a:srgbClr val="005288"/>
            </a:solidFill>
          </a:endParaRPr>
        </a:p>
      </dgm:t>
    </dgm:pt>
    <dgm:pt modelId="{3CD95EEE-7F98-46BF-87EA-01DCC42B7101}" type="parTrans" cxnId="{56C63F70-BD46-49C7-8A16-8583DCC1D14B}">
      <dgm:prSet/>
      <dgm:spPr/>
      <dgm:t>
        <a:bodyPr/>
        <a:lstStyle/>
        <a:p>
          <a:endParaRPr lang="en-US" sz="1100"/>
        </a:p>
      </dgm:t>
    </dgm:pt>
    <dgm:pt modelId="{F03B51A7-ED40-4F13-AADC-9438458157EF}" type="sibTrans" cxnId="{56C63F70-BD46-49C7-8A16-8583DCC1D14B}">
      <dgm:prSet/>
      <dgm:spPr/>
      <dgm:t>
        <a:bodyPr/>
        <a:lstStyle/>
        <a:p>
          <a:endParaRPr lang="en-US" sz="1100"/>
        </a:p>
      </dgm:t>
    </dgm:pt>
    <dgm:pt modelId="{490ACB36-2A68-43F3-8E17-8E023221FDFB}">
      <dgm:prSet custT="1"/>
      <dgm:spPr/>
      <dgm:t>
        <a:bodyPr/>
        <a:lstStyle/>
        <a:p>
          <a:pPr rtl="0"/>
          <a:r>
            <a:rPr lang="en-US" sz="1200" dirty="0" smtClean="0">
              <a:solidFill>
                <a:srgbClr val="005288"/>
              </a:solidFill>
            </a:rPr>
            <a:t>Option to purchase the equipment for specified percentage of original cost, renew, or return</a:t>
          </a:r>
          <a:endParaRPr lang="en-US" sz="1200" dirty="0">
            <a:solidFill>
              <a:srgbClr val="005288"/>
            </a:solidFill>
          </a:endParaRPr>
        </a:p>
      </dgm:t>
    </dgm:pt>
    <dgm:pt modelId="{BBCD0D9B-3870-4A9A-A4BF-4913011DEA27}" type="parTrans" cxnId="{4C7DE6D7-1918-4ED3-9705-A664FD843BB7}">
      <dgm:prSet/>
      <dgm:spPr/>
      <dgm:t>
        <a:bodyPr/>
        <a:lstStyle/>
        <a:p>
          <a:endParaRPr lang="en-US" sz="1100"/>
        </a:p>
      </dgm:t>
    </dgm:pt>
    <dgm:pt modelId="{364E4DEC-D17F-4077-8F3E-19DAF4AE906E}" type="sibTrans" cxnId="{4C7DE6D7-1918-4ED3-9705-A664FD843BB7}">
      <dgm:prSet/>
      <dgm:spPr/>
      <dgm:t>
        <a:bodyPr/>
        <a:lstStyle/>
        <a:p>
          <a:endParaRPr lang="en-US" sz="1100"/>
        </a:p>
      </dgm:t>
    </dgm:pt>
    <dgm:pt modelId="{441948F6-0B5D-48CC-8B71-B5BD759026B8}">
      <dgm:prSet custT="1"/>
      <dgm:spPr/>
      <dgm:t>
        <a:bodyPr/>
        <a:lstStyle/>
        <a:p>
          <a:pPr rtl="0"/>
          <a:r>
            <a:rPr lang="en-US" sz="1600" dirty="0" smtClean="0">
              <a:solidFill>
                <a:srgbClr val="005288"/>
              </a:solidFill>
            </a:rPr>
            <a:t>Purchase-or-Renew Only (PRO)</a:t>
          </a:r>
          <a:endParaRPr lang="en-US" sz="1600" dirty="0">
            <a:solidFill>
              <a:srgbClr val="005288"/>
            </a:solidFill>
          </a:endParaRPr>
        </a:p>
      </dgm:t>
    </dgm:pt>
    <dgm:pt modelId="{5B44D6C3-EDCA-4060-8DD6-6FD30B8D8685}" type="parTrans" cxnId="{D78765D3-1221-4A76-A4D4-B75E7688AB6E}">
      <dgm:prSet/>
      <dgm:spPr/>
      <dgm:t>
        <a:bodyPr/>
        <a:lstStyle/>
        <a:p>
          <a:endParaRPr lang="en-US" sz="1100"/>
        </a:p>
      </dgm:t>
    </dgm:pt>
    <dgm:pt modelId="{831805F7-1A89-4B12-88FC-8B232E02C3EB}" type="sibTrans" cxnId="{D78765D3-1221-4A76-A4D4-B75E7688AB6E}">
      <dgm:prSet/>
      <dgm:spPr/>
      <dgm:t>
        <a:bodyPr/>
        <a:lstStyle/>
        <a:p>
          <a:endParaRPr lang="en-US" sz="1100"/>
        </a:p>
      </dgm:t>
    </dgm:pt>
    <dgm:pt modelId="{1BA2F9AE-A01E-4486-89C4-68EFE0DE7757}">
      <dgm:prSet custT="1"/>
      <dgm:spPr/>
      <dgm:t>
        <a:bodyPr/>
        <a:lstStyle/>
        <a:p>
          <a:pPr rtl="0"/>
          <a:r>
            <a:rPr lang="en-US" sz="1200" dirty="0" smtClean="0">
              <a:solidFill>
                <a:srgbClr val="005288"/>
              </a:solidFill>
            </a:rPr>
            <a:t>Option to purchase for specified percentage of original cost or renew the lease at the end of term</a:t>
          </a:r>
          <a:endParaRPr lang="en-US" sz="1200" dirty="0">
            <a:solidFill>
              <a:srgbClr val="005288"/>
            </a:solidFill>
          </a:endParaRPr>
        </a:p>
      </dgm:t>
    </dgm:pt>
    <dgm:pt modelId="{893972E1-D3BF-46A8-B9EC-3B0F7D351A6E}" type="parTrans" cxnId="{49E98A04-7003-4562-A608-42EE6214B565}">
      <dgm:prSet/>
      <dgm:spPr/>
      <dgm:t>
        <a:bodyPr/>
        <a:lstStyle/>
        <a:p>
          <a:endParaRPr lang="en-US" sz="1100"/>
        </a:p>
      </dgm:t>
    </dgm:pt>
    <dgm:pt modelId="{F6E11BC5-4970-459C-A729-55E2DA12820E}" type="sibTrans" cxnId="{49E98A04-7003-4562-A608-42EE6214B565}">
      <dgm:prSet/>
      <dgm:spPr/>
      <dgm:t>
        <a:bodyPr/>
        <a:lstStyle/>
        <a:p>
          <a:endParaRPr lang="en-US" sz="1100"/>
        </a:p>
      </dgm:t>
    </dgm:pt>
    <dgm:pt modelId="{C6338C27-8AA5-45D9-8C0E-7165558A9334}">
      <dgm:prSet custT="1"/>
      <dgm:spPr/>
      <dgm:t>
        <a:bodyPr/>
        <a:lstStyle/>
        <a:p>
          <a:pPr rtl="0"/>
          <a:r>
            <a:rPr lang="en-US" sz="1600" dirty="0" smtClean="0">
              <a:solidFill>
                <a:srgbClr val="005288"/>
              </a:solidFill>
            </a:rPr>
            <a:t>Terminal Rental Adjustment Clause (TRAC)</a:t>
          </a:r>
          <a:endParaRPr lang="en-US" sz="1600" dirty="0">
            <a:solidFill>
              <a:srgbClr val="005288"/>
            </a:solidFill>
          </a:endParaRPr>
        </a:p>
      </dgm:t>
    </dgm:pt>
    <dgm:pt modelId="{BFC1FBB9-EB47-4C97-A156-58FF92C3ED2A}" type="parTrans" cxnId="{46B89053-25CC-4959-9082-9492E10713C6}">
      <dgm:prSet/>
      <dgm:spPr/>
      <dgm:t>
        <a:bodyPr/>
        <a:lstStyle/>
        <a:p>
          <a:endParaRPr lang="en-US" sz="1100"/>
        </a:p>
      </dgm:t>
    </dgm:pt>
    <dgm:pt modelId="{AFDDAA8A-285A-4919-86AD-58AC0FA7C64F}" type="sibTrans" cxnId="{46B89053-25CC-4959-9082-9492E10713C6}">
      <dgm:prSet/>
      <dgm:spPr/>
      <dgm:t>
        <a:bodyPr/>
        <a:lstStyle/>
        <a:p>
          <a:endParaRPr lang="en-US" sz="1100"/>
        </a:p>
      </dgm:t>
    </dgm:pt>
    <dgm:pt modelId="{8349F9EA-4C95-4CE7-B9C7-568F7117D35F}">
      <dgm:prSet custT="1"/>
      <dgm:spPr/>
      <dgm:t>
        <a:bodyPr/>
        <a:lstStyle/>
        <a:p>
          <a:pPr rtl="0"/>
          <a:r>
            <a:rPr lang="en-US" sz="1200" dirty="0" smtClean="0">
              <a:solidFill>
                <a:srgbClr val="005288"/>
              </a:solidFill>
            </a:rPr>
            <a:t>Option to purchase, return, or renew.  If returned, it will be sold at fair market value.  If the proceeds are greater than the residual, the customer receives the gain.  If proceeds are less than the residual, the customer is responsible for the loss.  *Only available for titled equipment.*</a:t>
          </a:r>
          <a:endParaRPr lang="en-US" sz="1200" dirty="0">
            <a:solidFill>
              <a:srgbClr val="005288"/>
            </a:solidFill>
          </a:endParaRPr>
        </a:p>
      </dgm:t>
    </dgm:pt>
    <dgm:pt modelId="{14248718-6643-4023-8766-43809516DE13}" type="parTrans" cxnId="{2A7BD26A-E49D-4A91-AD12-CD089F6E8964}">
      <dgm:prSet/>
      <dgm:spPr/>
      <dgm:t>
        <a:bodyPr/>
        <a:lstStyle/>
        <a:p>
          <a:endParaRPr lang="en-US" sz="1100"/>
        </a:p>
      </dgm:t>
    </dgm:pt>
    <dgm:pt modelId="{D3ACE5F5-3BA6-4173-83BE-9887E0B13ABC}" type="sibTrans" cxnId="{2A7BD26A-E49D-4A91-AD12-CD089F6E8964}">
      <dgm:prSet/>
      <dgm:spPr/>
      <dgm:t>
        <a:bodyPr/>
        <a:lstStyle/>
        <a:p>
          <a:endParaRPr lang="en-US" sz="1100"/>
        </a:p>
      </dgm:t>
    </dgm:pt>
    <dgm:pt modelId="{B50DF8DC-F9D8-4BBC-A30D-973D03F216A4}">
      <dgm:prSet custT="1"/>
      <dgm:spPr/>
      <dgm:t>
        <a:bodyPr/>
        <a:lstStyle/>
        <a:p>
          <a:pPr rtl="0"/>
          <a:r>
            <a:rPr lang="en-US" sz="2800" dirty="0" smtClean="0"/>
            <a:t>Conditional Sale Lease:</a:t>
          </a:r>
        </a:p>
        <a:p>
          <a:pPr rtl="0"/>
          <a:r>
            <a:rPr lang="en-US" sz="1050" dirty="0" smtClean="0">
              <a:solidFill>
                <a:srgbClr val="005288"/>
              </a:solidFill>
            </a:rPr>
            <a:t>  </a:t>
          </a:r>
          <a:r>
            <a:rPr lang="en-US" sz="1800" dirty="0" smtClean="0">
              <a:solidFill>
                <a:srgbClr val="C00000"/>
              </a:solidFill>
            </a:rPr>
            <a:t>Customer entitled to tax benefits such as depreciation as tax owner of the equipment</a:t>
          </a:r>
          <a:endParaRPr lang="en-US" sz="1800" dirty="0">
            <a:solidFill>
              <a:srgbClr val="C00000"/>
            </a:solidFill>
          </a:endParaRPr>
        </a:p>
      </dgm:t>
    </dgm:pt>
    <dgm:pt modelId="{8EE90AEB-0E68-467D-9E57-E0ACCC0868CF}" type="parTrans" cxnId="{C1A2EBC5-99BB-4620-B74C-CD516DE7AE19}">
      <dgm:prSet/>
      <dgm:spPr/>
      <dgm:t>
        <a:bodyPr/>
        <a:lstStyle/>
        <a:p>
          <a:endParaRPr lang="en-US" sz="1100"/>
        </a:p>
      </dgm:t>
    </dgm:pt>
    <dgm:pt modelId="{A8D6933B-148D-4F75-8033-B90633DDB684}" type="sibTrans" cxnId="{C1A2EBC5-99BB-4620-B74C-CD516DE7AE19}">
      <dgm:prSet/>
      <dgm:spPr/>
      <dgm:t>
        <a:bodyPr/>
        <a:lstStyle/>
        <a:p>
          <a:endParaRPr lang="en-US" sz="1100"/>
        </a:p>
      </dgm:t>
    </dgm:pt>
    <dgm:pt modelId="{E67396A2-6F2B-475E-B725-0EA5A268CBDA}">
      <dgm:prSet custT="1"/>
      <dgm:spPr/>
      <dgm:t>
        <a:bodyPr/>
        <a:lstStyle/>
        <a:p>
          <a:pPr rtl="0"/>
          <a:r>
            <a:rPr lang="en-US" sz="1600" dirty="0" smtClean="0">
              <a:solidFill>
                <a:srgbClr val="005288"/>
              </a:solidFill>
            </a:rPr>
            <a:t>Dollar Out or Purchase Upon Termination ($1 or PUT)</a:t>
          </a:r>
          <a:endParaRPr lang="en-US" sz="1600" dirty="0">
            <a:solidFill>
              <a:srgbClr val="005288"/>
            </a:solidFill>
          </a:endParaRPr>
        </a:p>
      </dgm:t>
    </dgm:pt>
    <dgm:pt modelId="{B476A129-7932-455E-96F3-5D3C81D0C998}" type="parTrans" cxnId="{A6586152-A543-4BAA-82BE-16A3C76F7491}">
      <dgm:prSet/>
      <dgm:spPr/>
      <dgm:t>
        <a:bodyPr/>
        <a:lstStyle/>
        <a:p>
          <a:endParaRPr lang="en-US" sz="1100"/>
        </a:p>
      </dgm:t>
    </dgm:pt>
    <dgm:pt modelId="{1808EC22-0814-45F5-BFBD-EE6B096B3619}" type="sibTrans" cxnId="{A6586152-A543-4BAA-82BE-16A3C76F7491}">
      <dgm:prSet/>
      <dgm:spPr/>
      <dgm:t>
        <a:bodyPr/>
        <a:lstStyle/>
        <a:p>
          <a:endParaRPr lang="en-US" sz="1100"/>
        </a:p>
      </dgm:t>
    </dgm:pt>
    <dgm:pt modelId="{9BAFE565-E9C7-4D76-81D0-A53577D47679}">
      <dgm:prSet custT="1"/>
      <dgm:spPr/>
      <dgm:t>
        <a:bodyPr/>
        <a:lstStyle/>
        <a:p>
          <a:pPr rtl="0"/>
          <a:r>
            <a:rPr lang="en-US" sz="1600" dirty="0" smtClean="0">
              <a:solidFill>
                <a:srgbClr val="005288"/>
              </a:solidFill>
            </a:rPr>
            <a:t>Pay $1 or other amount specified upfront as a balloon payment at the end of the lease term </a:t>
          </a:r>
          <a:endParaRPr lang="en-US" sz="1600" dirty="0">
            <a:solidFill>
              <a:srgbClr val="005288"/>
            </a:solidFill>
          </a:endParaRPr>
        </a:p>
      </dgm:t>
    </dgm:pt>
    <dgm:pt modelId="{D01BB1BA-B254-4257-8265-DC16364D69E7}" type="parTrans" cxnId="{F4BD8B70-8086-4B2D-8E3C-AE2DE422AB39}">
      <dgm:prSet/>
      <dgm:spPr/>
      <dgm:t>
        <a:bodyPr/>
        <a:lstStyle/>
        <a:p>
          <a:endParaRPr lang="en-US" sz="1100"/>
        </a:p>
      </dgm:t>
    </dgm:pt>
    <dgm:pt modelId="{DAE5480B-A0B4-4AA4-9B35-F7BBA88C828D}" type="sibTrans" cxnId="{F4BD8B70-8086-4B2D-8E3C-AE2DE422AB39}">
      <dgm:prSet/>
      <dgm:spPr/>
      <dgm:t>
        <a:bodyPr/>
        <a:lstStyle/>
        <a:p>
          <a:endParaRPr lang="en-US" sz="1100"/>
        </a:p>
      </dgm:t>
    </dgm:pt>
    <dgm:pt modelId="{0A64806E-AFB5-4B4E-A692-C4EDC93B0505}">
      <dgm:prSet/>
      <dgm:spPr/>
      <dgm:t>
        <a:bodyPr/>
        <a:lstStyle/>
        <a:p>
          <a:pPr rtl="0"/>
          <a:endParaRPr lang="en-US" sz="1100" dirty="0">
            <a:solidFill>
              <a:srgbClr val="005288"/>
            </a:solidFill>
          </a:endParaRPr>
        </a:p>
      </dgm:t>
    </dgm:pt>
    <dgm:pt modelId="{16BE0C1C-2B95-48A2-A9A8-69DA161318BF}" type="parTrans" cxnId="{87F60D30-ADE8-4F38-98BD-7BC0FE5B9838}">
      <dgm:prSet/>
      <dgm:spPr/>
      <dgm:t>
        <a:bodyPr/>
        <a:lstStyle/>
        <a:p>
          <a:endParaRPr lang="en-US" sz="1100"/>
        </a:p>
      </dgm:t>
    </dgm:pt>
    <dgm:pt modelId="{A09F1068-78D4-4828-A932-9A825AC4B3CB}" type="sibTrans" cxnId="{87F60D30-ADE8-4F38-98BD-7BC0FE5B9838}">
      <dgm:prSet/>
      <dgm:spPr/>
      <dgm:t>
        <a:bodyPr/>
        <a:lstStyle/>
        <a:p>
          <a:endParaRPr lang="en-US" sz="1100"/>
        </a:p>
      </dgm:t>
    </dgm:pt>
    <dgm:pt modelId="{4171FB01-BF6F-45FB-8D3F-3491927A3440}" type="pres">
      <dgm:prSet presAssocID="{8B4B2E7D-42DF-48C8-995A-02115FE75E36}" presName="Name0" presStyleCnt="0">
        <dgm:presLayoutVars>
          <dgm:dir/>
          <dgm:animLvl val="lvl"/>
          <dgm:resizeHandles val="exact"/>
        </dgm:presLayoutVars>
      </dgm:prSet>
      <dgm:spPr/>
      <dgm:t>
        <a:bodyPr/>
        <a:lstStyle/>
        <a:p>
          <a:endParaRPr lang="en-US"/>
        </a:p>
      </dgm:t>
    </dgm:pt>
    <dgm:pt modelId="{46A4AFB6-9A49-4A28-912E-E16FEC234BD0}" type="pres">
      <dgm:prSet presAssocID="{3B7AFFFA-1691-40AA-8D2A-F4104BA42888}" presName="linNode" presStyleCnt="0"/>
      <dgm:spPr/>
    </dgm:pt>
    <dgm:pt modelId="{5913F2C9-B422-46DA-82D3-132DDAFBC8A3}" type="pres">
      <dgm:prSet presAssocID="{3B7AFFFA-1691-40AA-8D2A-F4104BA42888}" presName="parentText" presStyleLbl="node1" presStyleIdx="0" presStyleCnt="2">
        <dgm:presLayoutVars>
          <dgm:chMax val="1"/>
          <dgm:bulletEnabled val="1"/>
        </dgm:presLayoutVars>
      </dgm:prSet>
      <dgm:spPr/>
      <dgm:t>
        <a:bodyPr/>
        <a:lstStyle/>
        <a:p>
          <a:endParaRPr lang="en-US"/>
        </a:p>
      </dgm:t>
    </dgm:pt>
    <dgm:pt modelId="{9812E1AA-A397-4544-9218-5592889B1C4C}" type="pres">
      <dgm:prSet presAssocID="{3B7AFFFA-1691-40AA-8D2A-F4104BA42888}" presName="descendantText" presStyleLbl="alignAccFollowNode1" presStyleIdx="0" presStyleCnt="2" custScaleY="117059">
        <dgm:presLayoutVars>
          <dgm:bulletEnabled val="1"/>
        </dgm:presLayoutVars>
      </dgm:prSet>
      <dgm:spPr/>
      <dgm:t>
        <a:bodyPr/>
        <a:lstStyle/>
        <a:p>
          <a:endParaRPr lang="en-US"/>
        </a:p>
      </dgm:t>
    </dgm:pt>
    <dgm:pt modelId="{4ABDC1E1-373D-4DB5-BAC8-5FA5CD4E2960}" type="pres">
      <dgm:prSet presAssocID="{20725936-C529-4DF9-9872-E4A83268FF11}" presName="sp" presStyleCnt="0"/>
      <dgm:spPr/>
    </dgm:pt>
    <dgm:pt modelId="{CE0CA7E6-F72E-402A-848E-9B66D893D5F0}" type="pres">
      <dgm:prSet presAssocID="{B50DF8DC-F9D8-4BBC-A30D-973D03F216A4}" presName="linNode" presStyleCnt="0"/>
      <dgm:spPr/>
    </dgm:pt>
    <dgm:pt modelId="{1FB7FCC8-A10D-42DA-BB39-745841216CE9}" type="pres">
      <dgm:prSet presAssocID="{B50DF8DC-F9D8-4BBC-A30D-973D03F216A4}" presName="parentText" presStyleLbl="node1" presStyleIdx="1" presStyleCnt="2">
        <dgm:presLayoutVars>
          <dgm:chMax val="1"/>
          <dgm:bulletEnabled val="1"/>
        </dgm:presLayoutVars>
      </dgm:prSet>
      <dgm:spPr/>
      <dgm:t>
        <a:bodyPr/>
        <a:lstStyle/>
        <a:p>
          <a:endParaRPr lang="en-US"/>
        </a:p>
      </dgm:t>
    </dgm:pt>
    <dgm:pt modelId="{D4AF917B-779F-4FE3-93E6-BE600224F49E}" type="pres">
      <dgm:prSet presAssocID="{B50DF8DC-F9D8-4BBC-A30D-973D03F216A4}" presName="descendantText" presStyleLbl="alignAccFollowNode1" presStyleIdx="1" presStyleCnt="2">
        <dgm:presLayoutVars>
          <dgm:bulletEnabled val="1"/>
        </dgm:presLayoutVars>
      </dgm:prSet>
      <dgm:spPr/>
      <dgm:t>
        <a:bodyPr/>
        <a:lstStyle/>
        <a:p>
          <a:endParaRPr lang="en-US"/>
        </a:p>
      </dgm:t>
    </dgm:pt>
  </dgm:ptLst>
  <dgm:cxnLst>
    <dgm:cxn modelId="{56C63F70-BD46-49C7-8A16-8583DCC1D14B}" srcId="{3B7AFFFA-1691-40AA-8D2A-F4104BA42888}" destId="{99946C6A-4DDC-4187-925F-555AD939813D}" srcOrd="0" destOrd="0" parTransId="{3CD95EEE-7F98-46BF-87EA-01DCC42B7101}" sibTransId="{F03B51A7-ED40-4F13-AADC-9438458157EF}"/>
    <dgm:cxn modelId="{DC4F0654-F487-4807-9351-9B6D761226BE}" type="presOf" srcId="{490ACB36-2A68-43F3-8E17-8E023221FDFB}" destId="{9812E1AA-A397-4544-9218-5592889B1C4C}" srcOrd="0" destOrd="1" presId="urn:microsoft.com/office/officeart/2005/8/layout/vList5"/>
    <dgm:cxn modelId="{AB1C6329-A233-4376-AF9C-4E9B6E1CDC8D}" type="presOf" srcId="{99946C6A-4DDC-4187-925F-555AD939813D}" destId="{9812E1AA-A397-4544-9218-5592889B1C4C}" srcOrd="0" destOrd="0" presId="urn:microsoft.com/office/officeart/2005/8/layout/vList5"/>
    <dgm:cxn modelId="{150FAF79-901A-4BF9-915D-16A9FB2BFD2E}" type="presOf" srcId="{E67396A2-6F2B-475E-B725-0EA5A268CBDA}" destId="{D4AF917B-779F-4FE3-93E6-BE600224F49E}" srcOrd="0" destOrd="0" presId="urn:microsoft.com/office/officeart/2005/8/layout/vList5"/>
    <dgm:cxn modelId="{87F60D30-ADE8-4F38-98BD-7BC0FE5B9838}" srcId="{E67396A2-6F2B-475E-B725-0EA5A268CBDA}" destId="{0A64806E-AFB5-4B4E-A692-C4EDC93B0505}" srcOrd="1" destOrd="0" parTransId="{16BE0C1C-2B95-48A2-A9A8-69DA161318BF}" sibTransId="{A09F1068-78D4-4828-A932-9A825AC4B3CB}"/>
    <dgm:cxn modelId="{F4BD8B70-8086-4B2D-8E3C-AE2DE422AB39}" srcId="{E67396A2-6F2B-475E-B725-0EA5A268CBDA}" destId="{9BAFE565-E9C7-4D76-81D0-A53577D47679}" srcOrd="0" destOrd="0" parTransId="{D01BB1BA-B254-4257-8265-DC16364D69E7}" sibTransId="{DAE5480B-A0B4-4AA4-9B35-F7BBA88C828D}"/>
    <dgm:cxn modelId="{46B89053-25CC-4959-9082-9492E10713C6}" srcId="{3B7AFFFA-1691-40AA-8D2A-F4104BA42888}" destId="{C6338C27-8AA5-45D9-8C0E-7165558A9334}" srcOrd="2" destOrd="0" parTransId="{BFC1FBB9-EB47-4C97-A156-58FF92C3ED2A}" sibTransId="{AFDDAA8A-285A-4919-86AD-58AC0FA7C64F}"/>
    <dgm:cxn modelId="{2A7BD26A-E49D-4A91-AD12-CD089F6E8964}" srcId="{C6338C27-8AA5-45D9-8C0E-7165558A9334}" destId="{8349F9EA-4C95-4CE7-B9C7-568F7117D35F}" srcOrd="0" destOrd="0" parTransId="{14248718-6643-4023-8766-43809516DE13}" sibTransId="{D3ACE5F5-3BA6-4173-83BE-9887E0B13ABC}"/>
    <dgm:cxn modelId="{5D7694C4-1A00-4422-BDA3-F6FDD889B15A}" type="presOf" srcId="{C6338C27-8AA5-45D9-8C0E-7165558A9334}" destId="{9812E1AA-A397-4544-9218-5592889B1C4C}" srcOrd="0" destOrd="4" presId="urn:microsoft.com/office/officeart/2005/8/layout/vList5"/>
    <dgm:cxn modelId="{ED2FE6F9-AF33-4F1E-824C-EED678DC6924}" srcId="{8B4B2E7D-42DF-48C8-995A-02115FE75E36}" destId="{3B7AFFFA-1691-40AA-8D2A-F4104BA42888}" srcOrd="0" destOrd="0" parTransId="{47F30648-1E64-4977-905B-1ED1093BA215}" sibTransId="{20725936-C529-4DF9-9872-E4A83268FF11}"/>
    <dgm:cxn modelId="{9802FF3B-143D-44FD-ADB2-83919BE2458C}" type="presOf" srcId="{1BA2F9AE-A01E-4486-89C4-68EFE0DE7757}" destId="{9812E1AA-A397-4544-9218-5592889B1C4C}" srcOrd="0" destOrd="3" presId="urn:microsoft.com/office/officeart/2005/8/layout/vList5"/>
    <dgm:cxn modelId="{EA361BE1-0228-4D3D-B781-441E44A3F86A}" type="presOf" srcId="{9BAFE565-E9C7-4D76-81D0-A53577D47679}" destId="{D4AF917B-779F-4FE3-93E6-BE600224F49E}" srcOrd="0" destOrd="1" presId="urn:microsoft.com/office/officeart/2005/8/layout/vList5"/>
    <dgm:cxn modelId="{C0FF3FBD-873B-40C7-88DE-C272270CA8B2}" type="presOf" srcId="{441948F6-0B5D-48CC-8B71-B5BD759026B8}" destId="{9812E1AA-A397-4544-9218-5592889B1C4C}" srcOrd="0" destOrd="2" presId="urn:microsoft.com/office/officeart/2005/8/layout/vList5"/>
    <dgm:cxn modelId="{806AA127-6770-4526-A876-2C418C337156}" type="presOf" srcId="{8B4B2E7D-42DF-48C8-995A-02115FE75E36}" destId="{4171FB01-BF6F-45FB-8D3F-3491927A3440}" srcOrd="0" destOrd="0" presId="urn:microsoft.com/office/officeart/2005/8/layout/vList5"/>
    <dgm:cxn modelId="{2D21E2E7-E32E-4D18-9787-DC203CA129C0}" type="presOf" srcId="{8349F9EA-4C95-4CE7-B9C7-568F7117D35F}" destId="{9812E1AA-A397-4544-9218-5592889B1C4C}" srcOrd="0" destOrd="5" presId="urn:microsoft.com/office/officeart/2005/8/layout/vList5"/>
    <dgm:cxn modelId="{7359E896-7D47-49D3-AAD4-02A5D1FAA899}" type="presOf" srcId="{B50DF8DC-F9D8-4BBC-A30D-973D03F216A4}" destId="{1FB7FCC8-A10D-42DA-BB39-745841216CE9}" srcOrd="0" destOrd="0" presId="urn:microsoft.com/office/officeart/2005/8/layout/vList5"/>
    <dgm:cxn modelId="{A6586152-A543-4BAA-82BE-16A3C76F7491}" srcId="{B50DF8DC-F9D8-4BBC-A30D-973D03F216A4}" destId="{E67396A2-6F2B-475E-B725-0EA5A268CBDA}" srcOrd="0" destOrd="0" parTransId="{B476A129-7932-455E-96F3-5D3C81D0C998}" sibTransId="{1808EC22-0814-45F5-BFBD-EE6B096B3619}"/>
    <dgm:cxn modelId="{CE054DDF-A7D3-4BA7-A2FB-BF3869731670}" type="presOf" srcId="{0A64806E-AFB5-4B4E-A692-C4EDC93B0505}" destId="{D4AF917B-779F-4FE3-93E6-BE600224F49E}" srcOrd="0" destOrd="2" presId="urn:microsoft.com/office/officeart/2005/8/layout/vList5"/>
    <dgm:cxn modelId="{D78765D3-1221-4A76-A4D4-B75E7688AB6E}" srcId="{3B7AFFFA-1691-40AA-8D2A-F4104BA42888}" destId="{441948F6-0B5D-48CC-8B71-B5BD759026B8}" srcOrd="1" destOrd="0" parTransId="{5B44D6C3-EDCA-4060-8DD6-6FD30B8D8685}" sibTransId="{831805F7-1A89-4B12-88FC-8B232E02C3EB}"/>
    <dgm:cxn modelId="{49E98A04-7003-4562-A608-42EE6214B565}" srcId="{441948F6-0B5D-48CC-8B71-B5BD759026B8}" destId="{1BA2F9AE-A01E-4486-89C4-68EFE0DE7757}" srcOrd="0" destOrd="0" parTransId="{893972E1-D3BF-46A8-B9EC-3B0F7D351A6E}" sibTransId="{F6E11BC5-4970-459C-A729-55E2DA12820E}"/>
    <dgm:cxn modelId="{4C7DE6D7-1918-4ED3-9705-A664FD843BB7}" srcId="{99946C6A-4DDC-4187-925F-555AD939813D}" destId="{490ACB36-2A68-43F3-8E17-8E023221FDFB}" srcOrd="0" destOrd="0" parTransId="{BBCD0D9B-3870-4A9A-A4BF-4913011DEA27}" sibTransId="{364E4DEC-D17F-4077-8F3E-19DAF4AE906E}"/>
    <dgm:cxn modelId="{C1A2EBC5-99BB-4620-B74C-CD516DE7AE19}" srcId="{8B4B2E7D-42DF-48C8-995A-02115FE75E36}" destId="{B50DF8DC-F9D8-4BBC-A30D-973D03F216A4}" srcOrd="1" destOrd="0" parTransId="{8EE90AEB-0E68-467D-9E57-E0ACCC0868CF}" sibTransId="{A8D6933B-148D-4F75-8033-B90633DDB684}"/>
    <dgm:cxn modelId="{7F156DC8-6EFB-4C7A-8C18-A21B978D7A24}" type="presOf" srcId="{3B7AFFFA-1691-40AA-8D2A-F4104BA42888}" destId="{5913F2C9-B422-46DA-82D3-132DDAFBC8A3}" srcOrd="0" destOrd="0" presId="urn:microsoft.com/office/officeart/2005/8/layout/vList5"/>
    <dgm:cxn modelId="{F284B7D2-C3DD-4BB3-9F59-6CBB33E020CA}" type="presParOf" srcId="{4171FB01-BF6F-45FB-8D3F-3491927A3440}" destId="{46A4AFB6-9A49-4A28-912E-E16FEC234BD0}" srcOrd="0" destOrd="0" presId="urn:microsoft.com/office/officeart/2005/8/layout/vList5"/>
    <dgm:cxn modelId="{FB5508E1-F46E-4C8A-9F8C-0E82C40DE7CD}" type="presParOf" srcId="{46A4AFB6-9A49-4A28-912E-E16FEC234BD0}" destId="{5913F2C9-B422-46DA-82D3-132DDAFBC8A3}" srcOrd="0" destOrd="0" presId="urn:microsoft.com/office/officeart/2005/8/layout/vList5"/>
    <dgm:cxn modelId="{4FF86DB5-1330-4BB7-AB3F-4C5613B9A84B}" type="presParOf" srcId="{46A4AFB6-9A49-4A28-912E-E16FEC234BD0}" destId="{9812E1AA-A397-4544-9218-5592889B1C4C}" srcOrd="1" destOrd="0" presId="urn:microsoft.com/office/officeart/2005/8/layout/vList5"/>
    <dgm:cxn modelId="{8E9EAA0C-D7C9-4A44-8DBF-AA5E356645F6}" type="presParOf" srcId="{4171FB01-BF6F-45FB-8D3F-3491927A3440}" destId="{4ABDC1E1-373D-4DB5-BAC8-5FA5CD4E2960}" srcOrd="1" destOrd="0" presId="urn:microsoft.com/office/officeart/2005/8/layout/vList5"/>
    <dgm:cxn modelId="{448B3F40-C41B-4B53-A0CC-C642DA166AAB}" type="presParOf" srcId="{4171FB01-BF6F-45FB-8D3F-3491927A3440}" destId="{CE0CA7E6-F72E-402A-848E-9B66D893D5F0}" srcOrd="2" destOrd="0" presId="urn:microsoft.com/office/officeart/2005/8/layout/vList5"/>
    <dgm:cxn modelId="{DD88742F-A5F4-4530-95FB-BE273D8B430B}" type="presParOf" srcId="{CE0CA7E6-F72E-402A-848E-9B66D893D5F0}" destId="{1FB7FCC8-A10D-42DA-BB39-745841216CE9}" srcOrd="0" destOrd="0" presId="urn:microsoft.com/office/officeart/2005/8/layout/vList5"/>
    <dgm:cxn modelId="{DAB10980-7A2C-442C-98FA-0BC8FC3DCCFE}" type="presParOf" srcId="{CE0CA7E6-F72E-402A-848E-9B66D893D5F0}" destId="{D4AF917B-779F-4FE3-93E6-BE600224F49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12E1AA-A397-4544-9218-5592889B1C4C}">
      <dsp:nvSpPr>
        <dsp:cNvPr id="0" name=""/>
        <dsp:cNvSpPr/>
      </dsp:nvSpPr>
      <dsp:spPr>
        <a:xfrm rot="5400000">
          <a:off x="6789761" y="-2521589"/>
          <a:ext cx="2255445" cy="7451750"/>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rtl="0">
            <a:lnSpc>
              <a:spcPct val="90000"/>
            </a:lnSpc>
            <a:spcBef>
              <a:spcPct val="0"/>
            </a:spcBef>
            <a:spcAft>
              <a:spcPct val="15000"/>
            </a:spcAft>
            <a:buChar char="••"/>
          </a:pPr>
          <a:r>
            <a:rPr lang="en-US" sz="1600" kern="1200" dirty="0" smtClean="0">
              <a:solidFill>
                <a:srgbClr val="005288"/>
              </a:solidFill>
            </a:rPr>
            <a:t>Fixed Purchase Option (FPO) </a:t>
          </a:r>
          <a:endParaRPr lang="en-US" sz="1600" kern="1200" dirty="0">
            <a:solidFill>
              <a:srgbClr val="005288"/>
            </a:solidFill>
          </a:endParaRPr>
        </a:p>
        <a:p>
          <a:pPr marL="228600" lvl="2" indent="-114300" algn="l" defTabSz="533400" rtl="0">
            <a:lnSpc>
              <a:spcPct val="90000"/>
            </a:lnSpc>
            <a:spcBef>
              <a:spcPct val="0"/>
            </a:spcBef>
            <a:spcAft>
              <a:spcPct val="15000"/>
            </a:spcAft>
            <a:buChar char="••"/>
          </a:pPr>
          <a:r>
            <a:rPr lang="en-US" sz="1200" kern="1200" dirty="0" smtClean="0">
              <a:solidFill>
                <a:srgbClr val="005288"/>
              </a:solidFill>
            </a:rPr>
            <a:t>Option to purchase the equipment for specified percentage of original cost, renew, or return</a:t>
          </a:r>
          <a:endParaRPr lang="en-US" sz="1200" kern="1200" dirty="0">
            <a:solidFill>
              <a:srgbClr val="005288"/>
            </a:solidFill>
          </a:endParaRPr>
        </a:p>
        <a:p>
          <a:pPr marL="171450" lvl="1" indent="-171450" algn="l" defTabSz="711200" rtl="0">
            <a:lnSpc>
              <a:spcPct val="90000"/>
            </a:lnSpc>
            <a:spcBef>
              <a:spcPct val="0"/>
            </a:spcBef>
            <a:spcAft>
              <a:spcPct val="15000"/>
            </a:spcAft>
            <a:buChar char="••"/>
          </a:pPr>
          <a:r>
            <a:rPr lang="en-US" sz="1600" kern="1200" dirty="0" smtClean="0">
              <a:solidFill>
                <a:srgbClr val="005288"/>
              </a:solidFill>
            </a:rPr>
            <a:t>Purchase-or-Renew Only (PRO)</a:t>
          </a:r>
          <a:endParaRPr lang="en-US" sz="1600" kern="1200" dirty="0">
            <a:solidFill>
              <a:srgbClr val="005288"/>
            </a:solidFill>
          </a:endParaRPr>
        </a:p>
        <a:p>
          <a:pPr marL="228600" lvl="2" indent="-114300" algn="l" defTabSz="533400" rtl="0">
            <a:lnSpc>
              <a:spcPct val="90000"/>
            </a:lnSpc>
            <a:spcBef>
              <a:spcPct val="0"/>
            </a:spcBef>
            <a:spcAft>
              <a:spcPct val="15000"/>
            </a:spcAft>
            <a:buChar char="••"/>
          </a:pPr>
          <a:r>
            <a:rPr lang="en-US" sz="1200" kern="1200" dirty="0" smtClean="0">
              <a:solidFill>
                <a:srgbClr val="005288"/>
              </a:solidFill>
            </a:rPr>
            <a:t>Option to purchase for specified percentage of original cost or renew the lease at the end of term</a:t>
          </a:r>
          <a:endParaRPr lang="en-US" sz="1200" kern="1200" dirty="0">
            <a:solidFill>
              <a:srgbClr val="005288"/>
            </a:solidFill>
          </a:endParaRPr>
        </a:p>
        <a:p>
          <a:pPr marL="171450" lvl="1" indent="-171450" algn="l" defTabSz="711200" rtl="0">
            <a:lnSpc>
              <a:spcPct val="90000"/>
            </a:lnSpc>
            <a:spcBef>
              <a:spcPct val="0"/>
            </a:spcBef>
            <a:spcAft>
              <a:spcPct val="15000"/>
            </a:spcAft>
            <a:buChar char="••"/>
          </a:pPr>
          <a:r>
            <a:rPr lang="en-US" sz="1600" kern="1200" dirty="0" smtClean="0">
              <a:solidFill>
                <a:srgbClr val="005288"/>
              </a:solidFill>
            </a:rPr>
            <a:t>Terminal Rental Adjustment Clause (TRAC)</a:t>
          </a:r>
          <a:endParaRPr lang="en-US" sz="1600" kern="1200" dirty="0">
            <a:solidFill>
              <a:srgbClr val="005288"/>
            </a:solidFill>
          </a:endParaRPr>
        </a:p>
        <a:p>
          <a:pPr marL="228600" lvl="2" indent="-114300" algn="l" defTabSz="533400" rtl="0">
            <a:lnSpc>
              <a:spcPct val="90000"/>
            </a:lnSpc>
            <a:spcBef>
              <a:spcPct val="0"/>
            </a:spcBef>
            <a:spcAft>
              <a:spcPct val="15000"/>
            </a:spcAft>
            <a:buChar char="••"/>
          </a:pPr>
          <a:r>
            <a:rPr lang="en-US" sz="1200" kern="1200" dirty="0" smtClean="0">
              <a:solidFill>
                <a:srgbClr val="005288"/>
              </a:solidFill>
            </a:rPr>
            <a:t>Option to purchase, return, or renew.  If returned, it will be sold at fair market value.  If the proceeds are greater than the residual, the customer receives the gain.  If proceeds are less than the residual, the customer is responsible for the loss.  *Only available for titled equipment.*</a:t>
          </a:r>
          <a:endParaRPr lang="en-US" sz="1200" kern="1200" dirty="0">
            <a:solidFill>
              <a:srgbClr val="005288"/>
            </a:solidFill>
          </a:endParaRPr>
        </a:p>
      </dsp:txBody>
      <dsp:txXfrm rot="-5400000">
        <a:off x="4191609" y="186665"/>
        <a:ext cx="7341648" cy="2035241"/>
      </dsp:txXfrm>
    </dsp:sp>
    <dsp:sp modelId="{5913F2C9-B422-46DA-82D3-132DDAFBC8A3}">
      <dsp:nvSpPr>
        <dsp:cNvPr id="0" name=""/>
        <dsp:cNvSpPr/>
      </dsp:nvSpPr>
      <dsp:spPr>
        <a:xfrm>
          <a:off x="0" y="60"/>
          <a:ext cx="4191609" cy="240844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kern="1200" dirty="0" smtClean="0"/>
            <a:t>True Lease:  </a:t>
          </a:r>
        </a:p>
        <a:p>
          <a:pPr lvl="0" algn="ctr" defTabSz="1244600" rtl="0">
            <a:lnSpc>
              <a:spcPct val="90000"/>
            </a:lnSpc>
            <a:spcBef>
              <a:spcPct val="0"/>
            </a:spcBef>
            <a:spcAft>
              <a:spcPct val="35000"/>
            </a:spcAft>
          </a:pPr>
          <a:r>
            <a:rPr lang="en-US" sz="1800" kern="1200" dirty="0" smtClean="0">
              <a:solidFill>
                <a:srgbClr val="C00000"/>
              </a:solidFill>
            </a:rPr>
            <a:t>Customer deducts lease payments as operating expenses; lessor takes depreciation as tax owner of the equipment</a:t>
          </a:r>
          <a:endParaRPr lang="en-US" sz="1800" kern="1200" dirty="0">
            <a:solidFill>
              <a:srgbClr val="C00000"/>
            </a:solidFill>
          </a:endParaRPr>
        </a:p>
      </dsp:txBody>
      <dsp:txXfrm>
        <a:off x="117571" y="117631"/>
        <a:ext cx="3956467" cy="2173307"/>
      </dsp:txXfrm>
    </dsp:sp>
    <dsp:sp modelId="{D4AF917B-779F-4FE3-93E6-BE600224F49E}">
      <dsp:nvSpPr>
        <dsp:cNvPr id="0" name=""/>
        <dsp:cNvSpPr/>
      </dsp:nvSpPr>
      <dsp:spPr>
        <a:xfrm rot="5400000">
          <a:off x="6954104" y="7282"/>
          <a:ext cx="1926759" cy="7451750"/>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rtl="0">
            <a:lnSpc>
              <a:spcPct val="90000"/>
            </a:lnSpc>
            <a:spcBef>
              <a:spcPct val="0"/>
            </a:spcBef>
            <a:spcAft>
              <a:spcPct val="15000"/>
            </a:spcAft>
            <a:buChar char="••"/>
          </a:pPr>
          <a:r>
            <a:rPr lang="en-US" sz="1600" kern="1200" dirty="0" smtClean="0">
              <a:solidFill>
                <a:srgbClr val="005288"/>
              </a:solidFill>
            </a:rPr>
            <a:t>Dollar Out or Purchase Upon Termination ($1 or PUT)</a:t>
          </a:r>
          <a:endParaRPr lang="en-US" sz="1600" kern="1200" dirty="0">
            <a:solidFill>
              <a:srgbClr val="005288"/>
            </a:solidFill>
          </a:endParaRPr>
        </a:p>
        <a:p>
          <a:pPr marL="342900" lvl="2" indent="-171450" algn="l" defTabSz="711200" rtl="0">
            <a:lnSpc>
              <a:spcPct val="90000"/>
            </a:lnSpc>
            <a:spcBef>
              <a:spcPct val="0"/>
            </a:spcBef>
            <a:spcAft>
              <a:spcPct val="15000"/>
            </a:spcAft>
            <a:buChar char="••"/>
          </a:pPr>
          <a:r>
            <a:rPr lang="en-US" sz="1600" kern="1200" dirty="0" smtClean="0">
              <a:solidFill>
                <a:srgbClr val="005288"/>
              </a:solidFill>
            </a:rPr>
            <a:t>Pay $1 or other amount specified upfront as a balloon payment at the end of the lease term </a:t>
          </a:r>
          <a:endParaRPr lang="en-US" sz="1600" kern="1200" dirty="0">
            <a:solidFill>
              <a:srgbClr val="005288"/>
            </a:solidFill>
          </a:endParaRPr>
        </a:p>
        <a:p>
          <a:pPr marL="114300" lvl="2" indent="-57150" algn="l" defTabSz="488950" rtl="0">
            <a:lnSpc>
              <a:spcPct val="90000"/>
            </a:lnSpc>
            <a:spcBef>
              <a:spcPct val="0"/>
            </a:spcBef>
            <a:spcAft>
              <a:spcPct val="15000"/>
            </a:spcAft>
            <a:buChar char="••"/>
          </a:pPr>
          <a:endParaRPr lang="en-US" sz="1100" kern="1200" dirty="0">
            <a:solidFill>
              <a:srgbClr val="005288"/>
            </a:solidFill>
          </a:endParaRPr>
        </a:p>
      </dsp:txBody>
      <dsp:txXfrm rot="-5400000">
        <a:off x="4191609" y="2863835"/>
        <a:ext cx="7357693" cy="1738645"/>
      </dsp:txXfrm>
    </dsp:sp>
    <dsp:sp modelId="{1FB7FCC8-A10D-42DA-BB39-745841216CE9}">
      <dsp:nvSpPr>
        <dsp:cNvPr id="0" name=""/>
        <dsp:cNvSpPr/>
      </dsp:nvSpPr>
      <dsp:spPr>
        <a:xfrm>
          <a:off x="0" y="2528932"/>
          <a:ext cx="4191609" cy="240844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kern="1200" dirty="0" smtClean="0"/>
            <a:t>Conditional Sale Lease:</a:t>
          </a:r>
        </a:p>
        <a:p>
          <a:pPr lvl="0" algn="ctr" defTabSz="1244600" rtl="0">
            <a:lnSpc>
              <a:spcPct val="90000"/>
            </a:lnSpc>
            <a:spcBef>
              <a:spcPct val="0"/>
            </a:spcBef>
            <a:spcAft>
              <a:spcPct val="35000"/>
            </a:spcAft>
          </a:pPr>
          <a:r>
            <a:rPr lang="en-US" sz="1050" kern="1200" dirty="0" smtClean="0">
              <a:solidFill>
                <a:srgbClr val="005288"/>
              </a:solidFill>
            </a:rPr>
            <a:t>  </a:t>
          </a:r>
          <a:r>
            <a:rPr lang="en-US" sz="1800" kern="1200" dirty="0" smtClean="0">
              <a:solidFill>
                <a:srgbClr val="C00000"/>
              </a:solidFill>
            </a:rPr>
            <a:t>Customer entitled to tax benefits such as depreciation as tax owner of the equipment</a:t>
          </a:r>
          <a:endParaRPr lang="en-US" sz="1800" kern="1200" dirty="0">
            <a:solidFill>
              <a:srgbClr val="C00000"/>
            </a:solidFill>
          </a:endParaRPr>
        </a:p>
      </dsp:txBody>
      <dsp:txXfrm>
        <a:off x="117571" y="2646503"/>
        <a:ext cx="3956467" cy="217330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30848ABD-95F8-4787-8F1B-815831FA047A}" type="datetimeFigureOut">
              <a:rPr lang="en-US" smtClean="0"/>
              <a:t>12/9/2020</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C0A77058-39BC-45EA-8CEF-081074940BD5}" type="slidenum">
              <a:rPr lang="en-US" smtClean="0"/>
              <a:t>‹#›</a:t>
            </a:fld>
            <a:endParaRPr lang="en-US"/>
          </a:p>
        </p:txBody>
      </p:sp>
    </p:spTree>
    <p:extLst>
      <p:ext uri="{BB962C8B-B14F-4D97-AF65-F5344CB8AC3E}">
        <p14:creationId xmlns:p14="http://schemas.microsoft.com/office/powerpoint/2010/main" val="3989171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B6686FAF-7FBA-BD4E-8460-E27CA3FB3DBB}" type="datetimeFigureOut">
              <a:rPr lang="en-US" smtClean="0"/>
              <a:t>12/9/2020</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D9363D69-16DA-3D4F-A3DB-BD5C3DE64E1F}" type="slidenum">
              <a:rPr lang="en-US" smtClean="0"/>
              <a:t>‹#›</a:t>
            </a:fld>
            <a:endParaRPr lang="en-US"/>
          </a:p>
        </p:txBody>
      </p:sp>
    </p:spTree>
    <p:extLst>
      <p:ext uri="{BB962C8B-B14F-4D97-AF65-F5344CB8AC3E}">
        <p14:creationId xmlns:p14="http://schemas.microsoft.com/office/powerpoint/2010/main" val="2003813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363D69-16DA-3D4F-A3DB-BD5C3DE64E1F}" type="slidenum">
              <a:rPr lang="en-US" smtClean="0"/>
              <a:t>1</a:t>
            </a:fld>
            <a:endParaRPr lang="en-US" dirty="0"/>
          </a:p>
        </p:txBody>
      </p:sp>
    </p:spTree>
    <p:extLst>
      <p:ext uri="{BB962C8B-B14F-4D97-AF65-F5344CB8AC3E}">
        <p14:creationId xmlns:p14="http://schemas.microsoft.com/office/powerpoint/2010/main" val="3253568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09C1A2A-BB98-4E47-8D25-E810C6D3E7AC}" type="slidenum">
              <a:rPr lang="en-US" altLang="en-US" smtClean="0"/>
              <a:pPr>
                <a:spcBef>
                  <a:spcPct val="0"/>
                </a:spcBef>
              </a:pPr>
              <a:t>23</a:t>
            </a:fld>
            <a:endParaRPr lang="en-US" altLang="en-US" smtClean="0"/>
          </a:p>
        </p:txBody>
      </p:sp>
    </p:spTree>
    <p:extLst>
      <p:ext uri="{BB962C8B-B14F-4D97-AF65-F5344CB8AC3E}">
        <p14:creationId xmlns:p14="http://schemas.microsoft.com/office/powerpoint/2010/main" val="4221526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0E060EA-B2BD-40BB-B40F-D1DFD2C8B9AD}" type="slidenum">
              <a:rPr lang="en-US" altLang="en-US" smtClean="0"/>
              <a:pPr>
                <a:spcBef>
                  <a:spcPct val="0"/>
                </a:spcBef>
              </a:pPr>
              <a:t>24</a:t>
            </a:fld>
            <a:endParaRPr lang="en-US" altLang="en-US" smtClean="0"/>
          </a:p>
        </p:txBody>
      </p:sp>
    </p:spTree>
    <p:extLst>
      <p:ext uri="{BB962C8B-B14F-4D97-AF65-F5344CB8AC3E}">
        <p14:creationId xmlns:p14="http://schemas.microsoft.com/office/powerpoint/2010/main" val="762983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0E060EA-B2BD-40BB-B40F-D1DFD2C8B9AD}" type="slidenum">
              <a:rPr lang="en-US" altLang="en-US" smtClean="0"/>
              <a:pPr>
                <a:spcBef>
                  <a:spcPct val="0"/>
                </a:spcBef>
              </a:pPr>
              <a:t>25</a:t>
            </a:fld>
            <a:endParaRPr lang="en-US" altLang="en-US" smtClean="0"/>
          </a:p>
        </p:txBody>
      </p:sp>
    </p:spTree>
    <p:extLst>
      <p:ext uri="{BB962C8B-B14F-4D97-AF65-F5344CB8AC3E}">
        <p14:creationId xmlns:p14="http://schemas.microsoft.com/office/powerpoint/2010/main" val="4150199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3D4E89-5B4A-4043-BB8A-8B60C2C4A46B}"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3D4E89-5B4A-4043-BB8A-8B60C2C4A46B}" type="slidenum">
              <a:rPr lang="en-US" smtClean="0"/>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9C0F0BA0-2479-4531-93D1-2AA2C94FFCE8}" type="slidenum">
              <a:rPr lang="en-US" smtClean="0"/>
              <a:pPr/>
              <a:t>7</a:t>
            </a:fld>
            <a:endParaRPr lang="en-US"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r>
              <a:rPr lang="en-US" sz="1800"/>
              <a:t>These basic rules come through in various forms in the tax and accounting rules too.</a:t>
            </a:r>
          </a:p>
          <a:p>
            <a:pPr eaLnBrk="1" hangingPunct="1"/>
            <a:endParaRPr lang="en-US" sz="1800"/>
          </a:p>
          <a:p>
            <a:pPr eaLnBrk="1" hangingPunct="1">
              <a:buFontTx/>
              <a:buChar char="•"/>
            </a:pPr>
            <a:r>
              <a:rPr lang="en-US" sz="1600"/>
              <a:t>LESSOR:  owns equipment and charges for its use</a:t>
            </a:r>
          </a:p>
          <a:p>
            <a:pPr eaLnBrk="1" hangingPunct="1">
              <a:buFontTx/>
              <a:buChar char="•"/>
            </a:pPr>
            <a:r>
              <a:rPr lang="en-US" sz="1600"/>
              <a:t>LESSEE:  pays for the use of the equipment</a:t>
            </a:r>
          </a:p>
          <a:p>
            <a:pPr eaLnBrk="1" hangingPunct="1"/>
            <a:endParaRPr lang="en-US" sz="2400"/>
          </a:p>
          <a:p>
            <a:pPr eaLnBrk="1" hangingPunct="1"/>
            <a:endParaRPr lang="en-US" sz="1800"/>
          </a:p>
        </p:txBody>
      </p:sp>
    </p:spTree>
    <p:extLst>
      <p:ext uri="{BB962C8B-B14F-4D97-AF65-F5344CB8AC3E}">
        <p14:creationId xmlns:p14="http://schemas.microsoft.com/office/powerpoint/2010/main" val="974332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10000"/>
          </a:bodyPr>
          <a:lstStyle/>
          <a:p>
            <a:pPr>
              <a:defRPr/>
            </a:pPr>
            <a:r>
              <a:rPr lang="en-US" sz="900" dirty="0" smtClean="0">
                <a:latin typeface="Arial" pitchFamily="34" charset="0"/>
                <a:cs typeface="Arial" pitchFamily="34" charset="0"/>
              </a:rPr>
              <a:t>Leasing is governed by IRS and accounting standards.  It all comes down to ownership.  We’re going to focus on the tax side today. There are two basic types of leases when looking from a tax perspective:  True Leases and Conditional Sale Leases.  </a:t>
            </a:r>
          </a:p>
          <a:p>
            <a:pPr>
              <a:defRPr/>
            </a:pPr>
            <a:endParaRPr lang="en-US" sz="900" dirty="0" smtClean="0">
              <a:latin typeface="Arial" pitchFamily="34" charset="0"/>
              <a:cs typeface="Arial" pitchFamily="34" charset="0"/>
            </a:endParaRPr>
          </a:p>
          <a:p>
            <a:pPr>
              <a:defRPr/>
            </a:pPr>
            <a:r>
              <a:rPr lang="en-US" sz="900" dirty="0" smtClean="0">
                <a:latin typeface="Arial" pitchFamily="34" charset="0"/>
                <a:cs typeface="Arial" pitchFamily="34" charset="0"/>
              </a:rPr>
              <a:t>With a True Lease, the lessee can deduct their lease payments as operating expenses, reducing their taxable income.  The lessor takes the depreciation as the tax owner of the equipment.  With a true lease, the residual or purchase option is usually 15% or greater.  The end of lease options are determined at the start of the lease.  Depending on the needs of the lessee, there are different options available for the customer to choose.  Our 3 most popular options with a true lease are:</a:t>
            </a:r>
          </a:p>
          <a:p>
            <a:pPr>
              <a:defRPr/>
            </a:pPr>
            <a:r>
              <a:rPr lang="en-US" sz="900" dirty="0" smtClean="0">
                <a:latin typeface="Arial" pitchFamily="34" charset="0"/>
                <a:cs typeface="Arial" pitchFamily="34" charset="0"/>
              </a:rPr>
              <a:t>Fixed Purchase Option (FPO) </a:t>
            </a:r>
          </a:p>
          <a:p>
            <a:pPr lvl="1">
              <a:defRPr/>
            </a:pPr>
            <a:r>
              <a:rPr lang="en-US" sz="900" dirty="0" smtClean="0">
                <a:latin typeface="Arial" pitchFamily="34" charset="0"/>
                <a:cs typeface="Arial" pitchFamily="34" charset="0"/>
              </a:rPr>
              <a:t>Option to purchase the equipment for specified percentage of original cost, renew, or return</a:t>
            </a:r>
          </a:p>
          <a:p>
            <a:pPr>
              <a:defRPr/>
            </a:pPr>
            <a:r>
              <a:rPr lang="en-US" sz="900" dirty="0" smtClean="0">
                <a:latin typeface="Arial" pitchFamily="34" charset="0"/>
                <a:cs typeface="Arial" pitchFamily="34" charset="0"/>
              </a:rPr>
              <a:t>Purchase-or-Renew Only (PRO)</a:t>
            </a:r>
          </a:p>
          <a:p>
            <a:pPr lvl="1">
              <a:defRPr/>
            </a:pPr>
            <a:r>
              <a:rPr lang="en-US" sz="900" dirty="0" smtClean="0">
                <a:latin typeface="Arial" pitchFamily="34" charset="0"/>
                <a:cs typeface="Arial" pitchFamily="34" charset="0"/>
              </a:rPr>
              <a:t>Option to purchase for specified percentage of original cost or renew the lease at the end of term</a:t>
            </a:r>
          </a:p>
          <a:p>
            <a:pPr>
              <a:defRPr/>
            </a:pPr>
            <a:r>
              <a:rPr lang="en-US" sz="900" dirty="0" smtClean="0">
                <a:latin typeface="Arial" pitchFamily="34" charset="0"/>
                <a:cs typeface="Arial" pitchFamily="34" charset="0"/>
              </a:rPr>
              <a:t>Terminal Rental Adjustment Clause (TRAC)</a:t>
            </a:r>
          </a:p>
          <a:p>
            <a:pPr lvl="1">
              <a:defRPr/>
            </a:pPr>
            <a:r>
              <a:rPr lang="en-US" sz="900" dirty="0" smtClean="0">
                <a:latin typeface="Arial" pitchFamily="34" charset="0"/>
                <a:cs typeface="Arial" pitchFamily="34" charset="0"/>
              </a:rPr>
              <a:t>Option to purchase, return, or renew.  If returned, it will be sold at fair market value.  If the proceeds are over the residual, the customer receives the gain.  If proceeds are under the residual, the customer is responsible for the loss.  *Only available for titled equipment like cars, trucks, over-the-road vehicles…but sprayers are also included.  The great part about a TRAC is that there are no usage limitations.</a:t>
            </a:r>
          </a:p>
          <a:p>
            <a:pPr>
              <a:defRPr/>
            </a:pPr>
            <a:endParaRPr lang="en-US" sz="900" dirty="0" smtClean="0">
              <a:latin typeface="Arial" pitchFamily="34" charset="0"/>
              <a:cs typeface="Arial" pitchFamily="34" charset="0"/>
            </a:endParaRPr>
          </a:p>
          <a:p>
            <a:pPr>
              <a:defRPr/>
            </a:pPr>
            <a:r>
              <a:rPr lang="en-US" sz="900" dirty="0" smtClean="0">
                <a:latin typeface="Arial" pitchFamily="34" charset="0"/>
                <a:cs typeface="Arial" pitchFamily="34" charset="0"/>
              </a:rPr>
              <a:t>There is also a Conditional Sale Lease.  In this case, the lessee is entitled to tax benefits like depreciation and Section 179 expenses as tax owner of the equipment.  This is very similar to a loan.  The purchase options in this case are either $1 buyout or a Purchase Upon Termination, where you can purchase the equipment for the dollar amount specified upfront.  </a:t>
            </a:r>
          </a:p>
          <a:p>
            <a:pPr>
              <a:defRPr/>
            </a:pPr>
            <a:endParaRPr lang="en-US" sz="900" dirty="0" smtClean="0">
              <a:latin typeface="Arial" pitchFamily="34" charset="0"/>
              <a:cs typeface="Arial" pitchFamily="34" charset="0"/>
            </a:endParaRPr>
          </a:p>
          <a:p>
            <a:pPr>
              <a:defRPr/>
            </a:pPr>
            <a:r>
              <a:rPr lang="en-US" sz="900" dirty="0" smtClean="0">
                <a:latin typeface="Arial" pitchFamily="34" charset="0"/>
                <a:cs typeface="Arial" pitchFamily="34" charset="0"/>
              </a:rPr>
              <a:t>Each of these options is agreed to upfront, including the purchase option amount.  There aren’t any surprises. The FPO provides the most flexibility and is our most popular option.  The vast majority of our leasing customers end up purchasing their equipment.  Full ownership – legal, tax, and accounting – passes to the customer upon exercising their purchase option.</a:t>
            </a:r>
          </a:p>
          <a:p>
            <a:pPr>
              <a:defRPr/>
            </a:pPr>
            <a:endParaRPr lang="en-US" sz="900" dirty="0" smtClean="0">
              <a:latin typeface="Arial" pitchFamily="34" charset="0"/>
              <a:cs typeface="Arial" pitchFamily="34" charset="0"/>
            </a:endParaRPr>
          </a:p>
          <a:p>
            <a:pPr>
              <a:defRPr/>
            </a:pPr>
            <a:r>
              <a:rPr lang="en-US" sz="900" dirty="0" smtClean="0">
                <a:latin typeface="Arial" pitchFamily="34" charset="0"/>
                <a:cs typeface="Arial" pitchFamily="34" charset="0"/>
              </a:rPr>
              <a:t>What type of lease is best?  It depends!  That’s why it’s very important to work closely with your leasing representative, CPA, and other decision makers to understand your business plan, tax strategy, </a:t>
            </a:r>
            <a:r>
              <a:rPr lang="en-US" sz="900" dirty="0" err="1" smtClean="0">
                <a:latin typeface="Arial" pitchFamily="34" charset="0"/>
                <a:cs typeface="Arial" pitchFamily="34" charset="0"/>
              </a:rPr>
              <a:t>capex</a:t>
            </a:r>
            <a:r>
              <a:rPr lang="en-US" sz="900" dirty="0" smtClean="0">
                <a:latin typeface="Arial" pitchFamily="34" charset="0"/>
                <a:cs typeface="Arial" pitchFamily="34" charset="0"/>
              </a:rPr>
              <a:t> plan, and financial position to develop a mix of financing options to best suit the needs of your operations.  </a:t>
            </a:r>
          </a:p>
          <a:p>
            <a:pPr>
              <a:defRPr/>
            </a:pPr>
            <a:endParaRPr lang="en-US" sz="1100" dirty="0" smtClean="0"/>
          </a:p>
          <a:p>
            <a:pPr>
              <a:defRPr/>
            </a:pPr>
            <a:endParaRPr lang="en-US" sz="1100" dirty="0"/>
          </a:p>
        </p:txBody>
      </p:sp>
      <p:sp>
        <p:nvSpPr>
          <p:cNvPr id="67588"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31913">
              <a:defRPr sz="2600">
                <a:solidFill>
                  <a:schemeClr val="tx1"/>
                </a:solidFill>
                <a:latin typeface="Arial" panose="020B0604020202020204" pitchFamily="34" charset="0"/>
                <a:cs typeface="Arial" panose="020B0604020202020204" pitchFamily="34" charset="0"/>
              </a:defRPr>
            </a:lvl1pPr>
            <a:lvl2pPr defTabSz="1331913">
              <a:defRPr sz="2600">
                <a:solidFill>
                  <a:schemeClr val="tx1"/>
                </a:solidFill>
                <a:latin typeface="Arial" panose="020B0604020202020204" pitchFamily="34" charset="0"/>
                <a:cs typeface="Arial" panose="020B0604020202020204" pitchFamily="34" charset="0"/>
              </a:defRPr>
            </a:lvl2pPr>
            <a:lvl3pPr defTabSz="1331913">
              <a:defRPr sz="2600">
                <a:solidFill>
                  <a:schemeClr val="tx1"/>
                </a:solidFill>
                <a:latin typeface="Arial" panose="020B0604020202020204" pitchFamily="34" charset="0"/>
                <a:cs typeface="Arial" panose="020B0604020202020204" pitchFamily="34" charset="0"/>
              </a:defRPr>
            </a:lvl3pPr>
            <a:lvl4pPr defTabSz="1331913">
              <a:defRPr sz="2600">
                <a:solidFill>
                  <a:schemeClr val="tx1"/>
                </a:solidFill>
                <a:latin typeface="Arial" panose="020B0604020202020204" pitchFamily="34" charset="0"/>
                <a:cs typeface="Arial" panose="020B0604020202020204" pitchFamily="34" charset="0"/>
              </a:defRPr>
            </a:lvl4pPr>
            <a:lvl5pPr defTabSz="1331913">
              <a:defRPr sz="2600">
                <a:solidFill>
                  <a:schemeClr val="tx1"/>
                </a:solidFill>
                <a:latin typeface="Arial" panose="020B0604020202020204" pitchFamily="34" charset="0"/>
                <a:cs typeface="Arial" panose="020B0604020202020204" pitchFamily="34" charset="0"/>
              </a:defRPr>
            </a:lvl5pPr>
            <a:lvl6pPr marL="3068638" indent="-782638" defTabSz="13319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6pPr>
            <a:lvl7pPr marL="3525838" indent="-782638" defTabSz="13319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7pPr>
            <a:lvl8pPr marL="3983038" indent="-782638" defTabSz="13319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8pPr>
            <a:lvl9pPr marL="4440238" indent="-782638" defTabSz="13319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9pPr>
          </a:lstStyle>
          <a:p>
            <a:fld id="{849694FF-C3EB-4D18-A6BB-FF04CFC22E4E}" type="slidenum">
              <a:rPr lang="en-US" altLang="en-US" sz="1200" smtClean="0">
                <a:latin typeface="Calibri" panose="020F0502020204030204" pitchFamily="34" charset="0"/>
              </a:rPr>
              <a:pPr/>
              <a:t>8</a:t>
            </a:fld>
            <a:endParaRPr lang="en-US" altLang="en-US" sz="1200" smtClean="0">
              <a:latin typeface="Calibri" panose="020F0502020204030204" pitchFamily="34" charset="0"/>
            </a:endParaRPr>
          </a:p>
        </p:txBody>
      </p:sp>
    </p:spTree>
    <p:extLst>
      <p:ext uri="{BB962C8B-B14F-4D97-AF65-F5344CB8AC3E}">
        <p14:creationId xmlns:p14="http://schemas.microsoft.com/office/powerpoint/2010/main" val="4047551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B95D4D-821E-1F4C-A53A-2354B390FE21}" type="slidenum">
              <a:rPr lang="en-US" smtClean="0"/>
              <a:t>9</a:t>
            </a:fld>
            <a:endParaRPr lang="en-US"/>
          </a:p>
        </p:txBody>
      </p:sp>
    </p:spTree>
    <p:extLst>
      <p:ext uri="{BB962C8B-B14F-4D97-AF65-F5344CB8AC3E}">
        <p14:creationId xmlns:p14="http://schemas.microsoft.com/office/powerpoint/2010/main" val="4054260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EF84E58-C040-4C07-AD72-C466D5A24DDD}" type="slidenum">
              <a:rPr lang="en-US" altLang="en-US" smtClean="0"/>
              <a:pPr>
                <a:spcBef>
                  <a:spcPct val="0"/>
                </a:spcBef>
              </a:pPr>
              <a:t>12</a:t>
            </a:fld>
            <a:endParaRPr lang="en-US" altLang="en-US" smtClean="0"/>
          </a:p>
        </p:txBody>
      </p:sp>
    </p:spTree>
    <p:extLst>
      <p:ext uri="{BB962C8B-B14F-4D97-AF65-F5344CB8AC3E}">
        <p14:creationId xmlns:p14="http://schemas.microsoft.com/office/powerpoint/2010/main" val="646999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31913">
              <a:defRPr sz="2600">
                <a:solidFill>
                  <a:schemeClr val="tx1"/>
                </a:solidFill>
                <a:latin typeface="Arial" panose="020B0604020202020204" pitchFamily="34" charset="0"/>
                <a:cs typeface="Arial" panose="020B0604020202020204" pitchFamily="34" charset="0"/>
              </a:defRPr>
            </a:lvl1pPr>
            <a:lvl2pPr defTabSz="1331913">
              <a:defRPr sz="2600">
                <a:solidFill>
                  <a:schemeClr val="tx1"/>
                </a:solidFill>
                <a:latin typeface="Arial" panose="020B0604020202020204" pitchFamily="34" charset="0"/>
                <a:cs typeface="Arial" panose="020B0604020202020204" pitchFamily="34" charset="0"/>
              </a:defRPr>
            </a:lvl2pPr>
            <a:lvl3pPr defTabSz="1331913">
              <a:defRPr sz="2600">
                <a:solidFill>
                  <a:schemeClr val="tx1"/>
                </a:solidFill>
                <a:latin typeface="Arial" panose="020B0604020202020204" pitchFamily="34" charset="0"/>
                <a:cs typeface="Arial" panose="020B0604020202020204" pitchFamily="34" charset="0"/>
              </a:defRPr>
            </a:lvl3pPr>
            <a:lvl4pPr defTabSz="1331913">
              <a:defRPr sz="2600">
                <a:solidFill>
                  <a:schemeClr val="tx1"/>
                </a:solidFill>
                <a:latin typeface="Arial" panose="020B0604020202020204" pitchFamily="34" charset="0"/>
                <a:cs typeface="Arial" panose="020B0604020202020204" pitchFamily="34" charset="0"/>
              </a:defRPr>
            </a:lvl4pPr>
            <a:lvl5pPr defTabSz="1331913">
              <a:defRPr sz="2600">
                <a:solidFill>
                  <a:schemeClr val="tx1"/>
                </a:solidFill>
                <a:latin typeface="Arial" panose="020B0604020202020204" pitchFamily="34" charset="0"/>
                <a:cs typeface="Arial" panose="020B0604020202020204" pitchFamily="34" charset="0"/>
              </a:defRPr>
            </a:lvl5pPr>
            <a:lvl6pPr marL="3068638" indent="-782638" defTabSz="13319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6pPr>
            <a:lvl7pPr marL="3525838" indent="-782638" defTabSz="13319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7pPr>
            <a:lvl8pPr marL="3983038" indent="-782638" defTabSz="13319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8pPr>
            <a:lvl9pPr marL="4440238" indent="-782638" defTabSz="13319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9pPr>
          </a:lstStyle>
          <a:p>
            <a:fld id="{B56B950F-D138-4FB2-B521-73907E36AE85}" type="slidenum">
              <a:rPr lang="en-US" altLang="en-US" sz="1200" smtClean="0">
                <a:solidFill>
                  <a:srgbClr val="000000"/>
                </a:solidFill>
                <a:latin typeface="Calibri" panose="020F0502020204030204" pitchFamily="34" charset="0"/>
              </a:rPr>
              <a:pPr/>
              <a:t>14</a:t>
            </a:fld>
            <a:endParaRPr lang="en-US" altLang="en-US" sz="1200" smtClean="0">
              <a:solidFill>
                <a:srgbClr val="000000"/>
              </a:solidFill>
              <a:latin typeface="Calibri" panose="020F0502020204030204" pitchFamily="34" charset="0"/>
            </a:endParaRPr>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z="1600" smtClean="0"/>
          </a:p>
        </p:txBody>
      </p:sp>
    </p:spTree>
    <p:extLst>
      <p:ext uri="{BB962C8B-B14F-4D97-AF65-F5344CB8AC3E}">
        <p14:creationId xmlns:p14="http://schemas.microsoft.com/office/powerpoint/2010/main" val="2039293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31913">
              <a:defRPr sz="2600">
                <a:solidFill>
                  <a:schemeClr val="tx1"/>
                </a:solidFill>
                <a:latin typeface="Arial" panose="020B0604020202020204" pitchFamily="34" charset="0"/>
                <a:cs typeface="Arial" panose="020B0604020202020204" pitchFamily="34" charset="0"/>
              </a:defRPr>
            </a:lvl1pPr>
            <a:lvl2pPr defTabSz="1331913">
              <a:defRPr sz="2600">
                <a:solidFill>
                  <a:schemeClr val="tx1"/>
                </a:solidFill>
                <a:latin typeface="Arial" panose="020B0604020202020204" pitchFamily="34" charset="0"/>
                <a:cs typeface="Arial" panose="020B0604020202020204" pitchFamily="34" charset="0"/>
              </a:defRPr>
            </a:lvl2pPr>
            <a:lvl3pPr defTabSz="1331913">
              <a:defRPr sz="2600">
                <a:solidFill>
                  <a:schemeClr val="tx1"/>
                </a:solidFill>
                <a:latin typeface="Arial" panose="020B0604020202020204" pitchFamily="34" charset="0"/>
                <a:cs typeface="Arial" panose="020B0604020202020204" pitchFamily="34" charset="0"/>
              </a:defRPr>
            </a:lvl3pPr>
            <a:lvl4pPr defTabSz="1331913">
              <a:defRPr sz="2600">
                <a:solidFill>
                  <a:schemeClr val="tx1"/>
                </a:solidFill>
                <a:latin typeface="Arial" panose="020B0604020202020204" pitchFamily="34" charset="0"/>
                <a:cs typeface="Arial" panose="020B0604020202020204" pitchFamily="34" charset="0"/>
              </a:defRPr>
            </a:lvl4pPr>
            <a:lvl5pPr defTabSz="1331913">
              <a:defRPr sz="2600">
                <a:solidFill>
                  <a:schemeClr val="tx1"/>
                </a:solidFill>
                <a:latin typeface="Arial" panose="020B0604020202020204" pitchFamily="34" charset="0"/>
                <a:cs typeface="Arial" panose="020B0604020202020204" pitchFamily="34" charset="0"/>
              </a:defRPr>
            </a:lvl5pPr>
            <a:lvl6pPr marL="3068638" indent="-782638" defTabSz="13319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6pPr>
            <a:lvl7pPr marL="3525838" indent="-782638" defTabSz="13319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7pPr>
            <a:lvl8pPr marL="3983038" indent="-782638" defTabSz="13319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8pPr>
            <a:lvl9pPr marL="4440238" indent="-782638" defTabSz="1331913" eaLnBrk="0" fontAlgn="base" hangingPunct="0">
              <a:spcBef>
                <a:spcPct val="0"/>
              </a:spcBef>
              <a:spcAft>
                <a:spcPct val="0"/>
              </a:spcAft>
              <a:defRPr sz="2600">
                <a:solidFill>
                  <a:schemeClr val="tx1"/>
                </a:solidFill>
                <a:latin typeface="Arial" panose="020B0604020202020204" pitchFamily="34" charset="0"/>
                <a:cs typeface="Arial" panose="020B0604020202020204" pitchFamily="34" charset="0"/>
              </a:defRPr>
            </a:lvl9pPr>
          </a:lstStyle>
          <a:p>
            <a:fld id="{40D62835-64CA-45C7-AA7B-DF8E4BC1FD58}" type="slidenum">
              <a:rPr lang="en-US" altLang="en-US" sz="1200" smtClean="0">
                <a:solidFill>
                  <a:srgbClr val="000000"/>
                </a:solidFill>
                <a:latin typeface="Calibri" panose="020F0502020204030204" pitchFamily="34" charset="0"/>
              </a:rPr>
              <a:pPr/>
              <a:t>15</a:t>
            </a:fld>
            <a:endParaRPr lang="en-US" altLang="en-US" sz="1200" smtClean="0">
              <a:solidFill>
                <a:srgbClr val="000000"/>
              </a:solidFill>
              <a:latin typeface="Calibri" panose="020F0502020204030204" pitchFamily="34" charset="0"/>
            </a:endParaRPr>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z="1600" smtClean="0"/>
          </a:p>
        </p:txBody>
      </p:sp>
    </p:spTree>
    <p:extLst>
      <p:ext uri="{BB962C8B-B14F-4D97-AF65-F5344CB8AC3E}">
        <p14:creationId xmlns:p14="http://schemas.microsoft.com/office/powerpoint/2010/main" val="25247438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41804" y="726947"/>
            <a:ext cx="7640595" cy="1299562"/>
          </a:xfrm>
        </p:spPr>
        <p:txBody>
          <a:bodyPr anchor="t" anchorCtr="0">
            <a:normAutofit/>
          </a:bodyPr>
          <a:lstStyle>
            <a:lvl1pPr algn="r">
              <a:defRPr sz="4000"/>
            </a:lvl1pPr>
          </a:lstStyle>
          <a:p>
            <a:r>
              <a:rPr lang="en-US" smtClean="0"/>
              <a:t>Click to edit Master title style</a:t>
            </a:r>
            <a:endParaRPr lang="en-US" dirty="0"/>
          </a:p>
        </p:txBody>
      </p:sp>
      <p:sp>
        <p:nvSpPr>
          <p:cNvPr id="3" name="Subtitle 2"/>
          <p:cNvSpPr>
            <a:spLocks noGrp="1"/>
          </p:cNvSpPr>
          <p:nvPr>
            <p:ph type="subTitle" idx="1"/>
          </p:nvPr>
        </p:nvSpPr>
        <p:spPr>
          <a:xfrm>
            <a:off x="6017741" y="1989438"/>
            <a:ext cx="5564658" cy="741405"/>
          </a:xfrm>
        </p:spPr>
        <p:txBody>
          <a:bodyPr/>
          <a:lstStyle>
            <a:lvl1pPr marL="0" indent="0" algn="r">
              <a:buNone/>
              <a:defRPr sz="2400">
                <a:solidFill>
                  <a:srgbClr val="65B36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186941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hasCustomPrompt="1"/>
          </p:nvPr>
        </p:nvSpPr>
        <p:spPr/>
        <p:txBody>
          <a:bodyPr/>
          <a:lstStyle>
            <a:lvl1pPr marL="169069" indent="-169069" fontAlgn="base">
              <a:lnSpc>
                <a:spcPct val="100000"/>
              </a:lnSpc>
              <a:spcBef>
                <a:spcPts val="1350"/>
              </a:spcBef>
              <a:spcAft>
                <a:spcPts val="450"/>
              </a:spcAft>
              <a:buClr>
                <a:srgbClr val="005288"/>
              </a:buClr>
              <a:buSzPct val="75000"/>
              <a:buFont typeface="Wingdings"/>
              <a:buChar char="Ø"/>
              <a:defRPr sz="2000">
                <a:solidFill>
                  <a:srgbClr val="005288"/>
                </a:solidFill>
              </a:defRPr>
            </a:lvl1pPr>
            <a:lvl2pPr>
              <a:defRPr>
                <a:solidFill>
                  <a:srgbClr val="005288"/>
                </a:solidFill>
              </a:defRPr>
            </a:lvl2pPr>
            <a:lvl3pPr>
              <a:defRPr>
                <a:solidFill>
                  <a:srgbClr val="005288"/>
                </a:solidFill>
              </a:defRPr>
            </a:lvl3pPr>
            <a:lvl4pPr>
              <a:defRPr>
                <a:solidFill>
                  <a:srgbClr val="005288"/>
                </a:solidFill>
              </a:defRPr>
            </a:lvl4pPr>
            <a:lvl5pPr>
              <a:defRPr>
                <a:solidFill>
                  <a:srgbClr val="005288"/>
                </a:solidFill>
              </a:defRPr>
            </a:lvl5pPr>
          </a:lstStyle>
          <a:p>
            <a:pPr marL="169069" indent="-169069" fontAlgn="base">
              <a:lnSpc>
                <a:spcPct val="100000"/>
              </a:lnSpc>
              <a:spcBef>
                <a:spcPts val="1350"/>
              </a:spcBef>
              <a:spcAft>
                <a:spcPts val="450"/>
              </a:spcAft>
              <a:buClr>
                <a:srgbClr val="005288"/>
              </a:buClr>
              <a:buSzPct val="75000"/>
              <a:buFont typeface="Wingdings"/>
              <a:buChar char="Ø"/>
            </a:pPr>
            <a:r>
              <a:rPr lang="en-US" sz="1800" kern="0" dirty="0" smtClean="0">
                <a:solidFill>
                  <a:srgbClr val="005288"/>
                </a:solidFill>
                <a:latin typeface="Arial"/>
              </a:rPr>
              <a:t>What is a lease?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428ED3C-9E8D-4C48-BF2E-4CBE58BDA6B5}" type="datetime1">
              <a:rPr lang="en-US" smtClean="0"/>
              <a:t>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2E8B1C-178C-6549-83D9-1CDF6640AF76}" type="slidenum">
              <a:rPr lang="en-US" smtClean="0"/>
              <a:t>‹#›</a:t>
            </a:fld>
            <a:endParaRPr lang="en-US"/>
          </a:p>
        </p:txBody>
      </p:sp>
    </p:spTree>
    <p:extLst>
      <p:ext uri="{BB962C8B-B14F-4D97-AF65-F5344CB8AC3E}">
        <p14:creationId xmlns:p14="http://schemas.microsoft.com/office/powerpoint/2010/main" val="4248802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hasCustomPrompt="1"/>
          </p:nvPr>
        </p:nvSpPr>
        <p:spPr>
          <a:xfrm>
            <a:off x="343927" y="1491991"/>
            <a:ext cx="5488461" cy="4351338"/>
          </a:xfrm>
        </p:spPr>
        <p:txBody>
          <a:bodyPr/>
          <a:lstStyle>
            <a:lvl1pPr marL="169069" indent="-169069" fontAlgn="base">
              <a:lnSpc>
                <a:spcPct val="100000"/>
              </a:lnSpc>
              <a:spcBef>
                <a:spcPts val="1350"/>
              </a:spcBef>
              <a:spcAft>
                <a:spcPts val="450"/>
              </a:spcAft>
              <a:buClr>
                <a:srgbClr val="005288"/>
              </a:buClr>
              <a:buSzPct val="75000"/>
              <a:buFont typeface="Wingdings"/>
              <a:buChar char="Ø"/>
              <a:defRPr sz="2000">
                <a:solidFill>
                  <a:srgbClr val="005288"/>
                </a:solidFill>
              </a:defRPr>
            </a:lvl1pPr>
            <a:lvl2pPr>
              <a:defRPr>
                <a:solidFill>
                  <a:srgbClr val="005288"/>
                </a:solidFill>
              </a:defRPr>
            </a:lvl2pPr>
            <a:lvl3pPr>
              <a:defRPr>
                <a:solidFill>
                  <a:srgbClr val="005288"/>
                </a:solidFill>
              </a:defRPr>
            </a:lvl3pPr>
            <a:lvl4pPr>
              <a:defRPr>
                <a:solidFill>
                  <a:srgbClr val="005288"/>
                </a:solidFill>
              </a:defRPr>
            </a:lvl4pPr>
            <a:lvl5pPr>
              <a:defRPr>
                <a:solidFill>
                  <a:srgbClr val="005288"/>
                </a:solidFill>
              </a:defRPr>
            </a:lvl5pPr>
          </a:lstStyle>
          <a:p>
            <a:pPr marL="169069" indent="-169069" fontAlgn="base">
              <a:lnSpc>
                <a:spcPct val="100000"/>
              </a:lnSpc>
              <a:spcBef>
                <a:spcPts val="1350"/>
              </a:spcBef>
              <a:spcAft>
                <a:spcPts val="450"/>
              </a:spcAft>
              <a:buClr>
                <a:srgbClr val="005288"/>
              </a:buClr>
              <a:buSzPct val="75000"/>
              <a:buFont typeface="Wingdings"/>
              <a:buChar char="Ø"/>
            </a:pPr>
            <a:r>
              <a:rPr lang="en-US" sz="1800" kern="0" dirty="0" smtClean="0">
                <a:solidFill>
                  <a:srgbClr val="005288"/>
                </a:solidFill>
                <a:latin typeface="Arial"/>
              </a:rPr>
              <a:t>What is a lease?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6215449" y="1491991"/>
            <a:ext cx="5447272" cy="4351338"/>
          </a:xfrm>
        </p:spPr>
        <p:txBody>
          <a:bodyPr/>
          <a:lstStyle>
            <a:lvl1pPr marL="169069" indent="-169069" fontAlgn="base">
              <a:lnSpc>
                <a:spcPct val="100000"/>
              </a:lnSpc>
              <a:spcBef>
                <a:spcPts val="1350"/>
              </a:spcBef>
              <a:spcAft>
                <a:spcPts val="450"/>
              </a:spcAft>
              <a:buClr>
                <a:srgbClr val="005288"/>
              </a:buClr>
              <a:buSzPct val="75000"/>
              <a:buFont typeface="Wingdings"/>
              <a:buChar char="Ø"/>
              <a:defRPr sz="2000">
                <a:solidFill>
                  <a:srgbClr val="005288"/>
                </a:solidFill>
              </a:defRPr>
            </a:lvl1pPr>
            <a:lvl2pPr>
              <a:defRPr>
                <a:solidFill>
                  <a:srgbClr val="005288"/>
                </a:solidFill>
              </a:defRPr>
            </a:lvl2pPr>
            <a:lvl3pPr>
              <a:defRPr>
                <a:solidFill>
                  <a:srgbClr val="005288"/>
                </a:solidFill>
              </a:defRPr>
            </a:lvl3pPr>
            <a:lvl4pPr>
              <a:defRPr>
                <a:solidFill>
                  <a:srgbClr val="005288"/>
                </a:solidFill>
              </a:defRPr>
            </a:lvl4pPr>
            <a:lvl5pPr>
              <a:defRPr>
                <a:solidFill>
                  <a:srgbClr val="005288"/>
                </a:solidFill>
              </a:defRPr>
            </a:lvl5pPr>
          </a:lstStyle>
          <a:p>
            <a:pPr marL="169069" indent="-169069" fontAlgn="base">
              <a:lnSpc>
                <a:spcPct val="100000"/>
              </a:lnSpc>
              <a:spcBef>
                <a:spcPts val="1350"/>
              </a:spcBef>
              <a:spcAft>
                <a:spcPts val="450"/>
              </a:spcAft>
              <a:buClr>
                <a:srgbClr val="005288"/>
              </a:buClr>
              <a:buSzPct val="75000"/>
              <a:buFont typeface="Wingdings"/>
              <a:buChar char="Ø"/>
            </a:pPr>
            <a:r>
              <a:rPr lang="en-US" sz="1800" kern="0" dirty="0" smtClean="0">
                <a:solidFill>
                  <a:srgbClr val="005288"/>
                </a:solidFill>
                <a:latin typeface="Arial"/>
              </a:rPr>
              <a:t>What is a lease?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F788F088-CC26-8F4D-968D-D50AB2ECAB1F}" type="datetime1">
              <a:rPr lang="en-US" smtClean="0"/>
              <a:t>12/9/2020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2E8B1C-178C-6549-83D9-1CDF6640AF76}" type="slidenum">
              <a:rPr lang="en-US" smtClean="0"/>
              <a:t>‹#›</a:t>
            </a:fld>
            <a:endParaRPr lang="en-US"/>
          </a:p>
        </p:txBody>
      </p:sp>
    </p:spTree>
    <p:extLst>
      <p:ext uri="{BB962C8B-B14F-4D97-AF65-F5344CB8AC3E}">
        <p14:creationId xmlns:p14="http://schemas.microsoft.com/office/powerpoint/2010/main" val="89525193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mparison with Photo Righ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2167" y="1323975"/>
            <a:ext cx="5588000" cy="4829175"/>
          </a:xfrm>
        </p:spPr>
        <p:txBody>
          <a:bodyPr/>
          <a:lstStyle>
            <a:lvl1pPr>
              <a:defRPr sz="1600"/>
            </a:lvl1pPr>
            <a:lvl2pPr>
              <a:defRPr sz="1400"/>
            </a:lvl2pPr>
            <a:lvl3pPr>
              <a:defRPr sz="1200"/>
            </a:lvl3pPr>
            <a:lvl4pPr>
              <a:defRPr sz="1100"/>
            </a:lvl4pPr>
            <a:lvl5pPr>
              <a:defRPr sz="105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2"/>
          <p:cNvSpPr>
            <a:spLocks noGrp="1" noChangeArrowheads="1"/>
          </p:cNvSpPr>
          <p:nvPr>
            <p:ph type="title"/>
          </p:nvPr>
        </p:nvSpPr>
        <p:spPr bwMode="auto">
          <a:xfrm>
            <a:off x="397267" y="139383"/>
            <a:ext cx="9610332" cy="868680"/>
          </a:xfrm>
          <a:prstGeom prst="rect">
            <a:avLst/>
          </a:prstGeom>
          <a:noFill/>
          <a:ln w="9525">
            <a:noFill/>
            <a:miter lim="800000"/>
            <a:headEnd/>
            <a:tailEnd/>
          </a:ln>
        </p:spPr>
        <p:txBody>
          <a:bodyPr/>
          <a:lstStyle/>
          <a:p>
            <a:pPr lvl="0"/>
            <a:r>
              <a:rPr lang="en-US" smtClean="0"/>
              <a:t>Click to edit Master title style</a:t>
            </a:r>
            <a:endParaRPr lang="en-US" dirty="0" smtClean="0"/>
          </a:p>
        </p:txBody>
      </p:sp>
      <p:sp>
        <p:nvSpPr>
          <p:cNvPr id="10" name="Picture Placeholder 4"/>
          <p:cNvSpPr>
            <a:spLocks noGrp="1"/>
          </p:cNvSpPr>
          <p:nvPr>
            <p:ph type="pic" sz="quarter" idx="11"/>
          </p:nvPr>
        </p:nvSpPr>
        <p:spPr>
          <a:xfrm>
            <a:off x="6197600" y="1314450"/>
            <a:ext cx="5669280" cy="4846320"/>
          </a:xfrm>
          <a:prstGeom prst="roundRect">
            <a:avLst>
              <a:gd name="adj" fmla="val 3468"/>
            </a:avLst>
          </a:prstGeom>
          <a:solidFill>
            <a:schemeClr val="tx2"/>
          </a:solidFill>
          <a:ln>
            <a:solidFill>
              <a:schemeClr val="accent2"/>
            </a:solidFill>
          </a:ln>
          <a:effectLst>
            <a:outerShdw blurRad="762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oAutofit/>
          </a:bodyPr>
          <a:lstStyle>
            <a:lvl1pPr marL="50800" indent="0">
              <a:spcBef>
                <a:spcPts val="0"/>
              </a:spcBef>
              <a:spcAft>
                <a:spcPts val="0"/>
              </a:spcAft>
              <a:buNone/>
              <a:defRPr lang="en-US" kern="1200">
                <a:solidFill>
                  <a:schemeClr val="lt1"/>
                </a:solidFill>
                <a:latin typeface="+mn-lt"/>
              </a:defRPr>
            </a:lvl1pPr>
          </a:lstStyle>
          <a:p>
            <a:pPr lvl="0"/>
            <a:r>
              <a:rPr lang="en-US" noProof="0" dirty="0" smtClean="0"/>
              <a:t>Click icon to add picture</a:t>
            </a:r>
          </a:p>
        </p:txBody>
      </p:sp>
      <p:sp>
        <p:nvSpPr>
          <p:cNvPr id="5" name="Rectangle 5"/>
          <p:cNvSpPr>
            <a:spLocks noGrp="1" noChangeArrowheads="1"/>
          </p:cNvSpPr>
          <p:nvPr>
            <p:ph type="dt" sz="half" idx="12"/>
          </p:nvPr>
        </p:nvSpPr>
        <p:spPr>
          <a:xfrm>
            <a:off x="6534151" y="6273801"/>
            <a:ext cx="1159933" cy="246063"/>
          </a:xfrm>
          <a:prstGeom prst="rect">
            <a:avLst/>
          </a:prstGeom>
        </p:spPr>
        <p:txBody>
          <a:bodyPr/>
          <a:lstStyle>
            <a:lvl1pPr eaLnBrk="1" hangingPunct="1">
              <a:defRPr>
                <a:latin typeface="Arial" charset="0"/>
                <a:cs typeface="+mn-cs"/>
              </a:defRPr>
            </a:lvl1pPr>
          </a:lstStyle>
          <a:p>
            <a:pPr>
              <a:defRPr/>
            </a:pPr>
            <a:fld id="{03AF8941-A4D7-474D-82E0-9BC08E94F6D9}" type="datetime1">
              <a:rPr lang="en-US"/>
              <a:pPr>
                <a:defRPr/>
              </a:pPr>
              <a:t>12/9/2020</a:t>
            </a:fld>
            <a:endParaRPr lang="en-US" dirty="0"/>
          </a:p>
        </p:txBody>
      </p:sp>
      <p:sp>
        <p:nvSpPr>
          <p:cNvPr id="6" name="Rectangle 6"/>
          <p:cNvSpPr>
            <a:spLocks noGrp="1" noChangeArrowheads="1"/>
          </p:cNvSpPr>
          <p:nvPr>
            <p:ph type="ftr" sz="quarter" idx="13"/>
          </p:nvPr>
        </p:nvSpPr>
        <p:spPr>
          <a:xfrm>
            <a:off x="302684" y="6253164"/>
            <a:ext cx="2751667" cy="255587"/>
          </a:xfrm>
          <a:prstGeom prst="rect">
            <a:avLst/>
          </a:prstGeom>
        </p:spPr>
        <p:txBody>
          <a:bodyPr/>
          <a:lstStyle>
            <a:lvl1pPr eaLnBrk="1" hangingPunct="1">
              <a:defRPr>
                <a:latin typeface="Arial" charset="0"/>
                <a:cs typeface="+mn-cs"/>
              </a:defRPr>
            </a:lvl1pPr>
          </a:lstStyle>
          <a:p>
            <a:pPr>
              <a:defRPr/>
            </a:pPr>
            <a:r>
              <a:rPr lang="en-US"/>
              <a:t>Confidential and Proprietary</a:t>
            </a:r>
          </a:p>
        </p:txBody>
      </p:sp>
      <p:sp>
        <p:nvSpPr>
          <p:cNvPr id="7" name="Rectangle 7"/>
          <p:cNvSpPr>
            <a:spLocks noGrp="1" noChangeArrowheads="1"/>
          </p:cNvSpPr>
          <p:nvPr>
            <p:ph type="sldNum" sz="quarter" idx="14"/>
          </p:nvPr>
        </p:nvSpPr>
        <p:spPr/>
        <p:txBody>
          <a:bodyPr/>
          <a:lstStyle>
            <a:lvl1pPr>
              <a:defRPr/>
            </a:lvl1pPr>
          </a:lstStyle>
          <a:p>
            <a:pPr>
              <a:defRPr/>
            </a:pPr>
            <a:fld id="{A6FCB78F-44FF-4F1F-8941-5E84AED46EDF}" type="slidenum">
              <a:rPr lang="en-US" altLang="en-US"/>
              <a:pPr>
                <a:defRPr/>
              </a:pPr>
              <a:t>‹#›</a:t>
            </a:fld>
            <a:endParaRPr lang="en-US" altLang="en-US"/>
          </a:p>
        </p:txBody>
      </p:sp>
    </p:spTree>
    <p:extLst>
      <p:ext uri="{BB962C8B-B14F-4D97-AF65-F5344CB8AC3E}">
        <p14:creationId xmlns:p14="http://schemas.microsoft.com/office/powerpoint/2010/main" val="27138302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4205" y="0"/>
            <a:ext cx="9514703" cy="82790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84205" y="1269571"/>
            <a:ext cx="11392930" cy="4587532"/>
          </a:xfrm>
          <a:prstGeom prst="rect">
            <a:avLst/>
          </a:prstGeom>
        </p:spPr>
        <p:txBody>
          <a:bodyPr vert="horz" lIns="91440" tIns="45720" rIns="91440" bIns="45720" rtlCol="0">
            <a:normAutofit/>
          </a:bodyPr>
          <a:lstStyle/>
          <a:p>
            <a:pPr marL="169069" marR="0" lvl="0" indent="-169069" algn="l" defTabSz="914400" rtl="0" eaLnBrk="1" fontAlgn="base" latinLnBrk="0" hangingPunct="1">
              <a:lnSpc>
                <a:spcPct val="100000"/>
              </a:lnSpc>
              <a:spcBef>
                <a:spcPts val="1350"/>
              </a:spcBef>
              <a:spcAft>
                <a:spcPts val="450"/>
              </a:spcAft>
              <a:buClr>
                <a:srgbClr val="005288"/>
              </a:buClr>
              <a:buSzPct val="75000"/>
              <a:buFont typeface="Wingdings"/>
              <a:buChar char="Ø"/>
              <a:tabLst/>
              <a:defRPr/>
            </a:pPr>
            <a:r>
              <a:rPr kumimoji="0" lang="en-US" sz="1800" b="0" i="0" u="none" strike="noStrike" kern="0" cap="none" spc="0" normalizeH="0" baseline="0" noProof="0" dirty="0" smtClean="0">
                <a:ln>
                  <a:noFill/>
                </a:ln>
                <a:solidFill>
                  <a:srgbClr val="005288"/>
                </a:solidFill>
                <a:effectLst/>
                <a:uLnTx/>
                <a:uFillTx/>
                <a:latin typeface="Arial"/>
                <a:ea typeface="+mn-ea"/>
                <a:cs typeface="+mn-cs"/>
              </a:rPr>
              <a:t>What is </a:t>
            </a:r>
            <a:r>
              <a:rPr kumimoji="0" lang="en-US" sz="1800" b="0" i="0" u="none" strike="noStrike" kern="0" cap="none" spc="0" normalizeH="0" baseline="0" noProof="0" dirty="0" err="1" smtClean="0">
                <a:ln>
                  <a:noFill/>
                </a:ln>
                <a:solidFill>
                  <a:srgbClr val="005288"/>
                </a:solidFill>
                <a:effectLst/>
                <a:uLnTx/>
                <a:uFillTx/>
                <a:latin typeface="Arial"/>
                <a:ea typeface="+mn-ea"/>
                <a:cs typeface="+mn-cs"/>
              </a:rPr>
              <a:t>aaaza</a:t>
            </a:r>
            <a:r>
              <a:rPr kumimoji="0" lang="en-US" sz="1800" b="0" i="0" u="none" strike="noStrike" kern="0" cap="none" spc="0" normalizeH="0" baseline="0" noProof="0" dirty="0" smtClean="0">
                <a:ln>
                  <a:noFill/>
                </a:ln>
                <a:solidFill>
                  <a:srgbClr val="005288"/>
                </a:solidFill>
                <a:effectLst/>
                <a:uLnTx/>
                <a:uFillTx/>
                <a:latin typeface="Arial"/>
                <a:ea typeface="+mn-ea"/>
                <a:cs typeface="+mn-cs"/>
              </a:rPr>
              <a:t> lease?</a:t>
            </a:r>
          </a:p>
          <a:p>
            <a:pPr lvl="1"/>
            <a:r>
              <a:rPr lang="en-US" dirty="0" smtClean="0"/>
              <a:t>Second level</a:t>
            </a:r>
          </a:p>
        </p:txBody>
      </p:sp>
      <p:sp>
        <p:nvSpPr>
          <p:cNvPr id="4" name="Date Placeholder 3"/>
          <p:cNvSpPr>
            <a:spLocks noGrp="1"/>
          </p:cNvSpPr>
          <p:nvPr>
            <p:ph type="dt" sz="half" idx="2"/>
          </p:nvPr>
        </p:nvSpPr>
        <p:spPr>
          <a:xfrm>
            <a:off x="9786554" y="6356350"/>
            <a:ext cx="114917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3451CB-E025-CE41-920E-EFB122BAB043}" type="datetime1">
              <a:rPr lang="en-US" smtClean="0"/>
              <a:t>12/9/2020</a:t>
            </a:fld>
            <a:endParaRPr lang="en-US"/>
          </a:p>
        </p:txBody>
      </p:sp>
      <p:sp>
        <p:nvSpPr>
          <p:cNvPr id="5" name="Footer Placeholder 4"/>
          <p:cNvSpPr>
            <a:spLocks noGrp="1"/>
          </p:cNvSpPr>
          <p:nvPr>
            <p:ph type="ftr" sz="quarter" idx="3"/>
          </p:nvPr>
        </p:nvSpPr>
        <p:spPr>
          <a:xfrm>
            <a:off x="4940643"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084011" y="6356350"/>
            <a:ext cx="5931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2E8B1C-178C-6549-83D9-1CDF6640AF76}" type="slidenum">
              <a:rPr lang="en-US" smtClean="0"/>
              <a:t>‹#›</a:t>
            </a:fld>
            <a:endParaRPr lang="en-US" dirty="0"/>
          </a:p>
        </p:txBody>
      </p:sp>
    </p:spTree>
    <p:extLst>
      <p:ext uri="{BB962C8B-B14F-4D97-AF65-F5344CB8AC3E}">
        <p14:creationId xmlns:p14="http://schemas.microsoft.com/office/powerpoint/2010/main" val="625588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timing>
    <p:tnLst>
      <p:par>
        <p:cTn id="1" dur="indefinite" restart="never" nodeType="tmRoot"/>
      </p:par>
    </p:tnLst>
  </p:timing>
  <p:hf hdr="0" ftr="0"/>
  <p:txStyles>
    <p:titleStyle>
      <a:lvl1pPr algn="l" defTabSz="914400" rtl="0" eaLnBrk="1" latinLnBrk="0" hangingPunct="1">
        <a:lnSpc>
          <a:spcPct val="90000"/>
        </a:lnSpc>
        <a:spcBef>
          <a:spcPct val="0"/>
        </a:spcBef>
        <a:buNone/>
        <a:defRPr sz="3600" b="0" i="0" kern="1200">
          <a:solidFill>
            <a:srgbClr val="005288"/>
          </a:solidFill>
          <a:latin typeface="Arial" charset="0"/>
          <a:ea typeface="Arial" charset="0"/>
          <a:cs typeface="Arial" charset="0"/>
        </a:defRPr>
      </a:lvl1pPr>
    </p:titleStyle>
    <p:bodyStyle>
      <a:lvl1pPr marL="169069" marR="0" indent="-169069" algn="l" defTabSz="914400" rtl="0" eaLnBrk="1" fontAlgn="base" latinLnBrk="0" hangingPunct="1">
        <a:lnSpc>
          <a:spcPct val="100000"/>
        </a:lnSpc>
        <a:spcBef>
          <a:spcPts val="1350"/>
        </a:spcBef>
        <a:spcAft>
          <a:spcPts val="450"/>
        </a:spcAft>
        <a:buClr>
          <a:srgbClr val="005288"/>
        </a:buClr>
        <a:buSzPct val="75000"/>
        <a:buFont typeface="Wingdings"/>
        <a:buChar char="Ø"/>
        <a:tabLst/>
        <a:defRPr sz="2000" kern="1200">
          <a:solidFill>
            <a:srgbClr val="005288"/>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800" kern="1200">
          <a:solidFill>
            <a:srgbClr val="005288"/>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41804" y="501445"/>
            <a:ext cx="7729086" cy="1525064"/>
          </a:xfrm>
        </p:spPr>
        <p:txBody>
          <a:bodyPr>
            <a:normAutofit fontScale="90000"/>
          </a:bodyPr>
          <a:lstStyle/>
          <a:p>
            <a:r>
              <a:rPr lang="en-US" dirty="0" smtClean="0"/>
              <a:t/>
            </a:r>
            <a:br>
              <a:rPr lang="en-US" dirty="0" smtClean="0"/>
            </a:br>
            <a:r>
              <a:rPr lang="en-US" dirty="0" smtClean="0"/>
              <a:t/>
            </a:r>
            <a:br>
              <a:rPr lang="en-US" dirty="0" smtClean="0"/>
            </a:br>
            <a:endParaRPr lang="en-US" dirty="0"/>
          </a:p>
        </p:txBody>
      </p:sp>
      <p:sp>
        <p:nvSpPr>
          <p:cNvPr id="3" name="Subtitle 2"/>
          <p:cNvSpPr>
            <a:spLocks noGrp="1"/>
          </p:cNvSpPr>
          <p:nvPr>
            <p:ph type="subTitle" idx="1"/>
          </p:nvPr>
        </p:nvSpPr>
        <p:spPr/>
        <p:txBody>
          <a:bodyPr/>
          <a:lstStyle/>
          <a:p>
            <a:r>
              <a:rPr lang="en-US" dirty="0" smtClean="0">
                <a:solidFill>
                  <a:srgbClr val="00B050"/>
                </a:solidFill>
              </a:rPr>
              <a:t>December 9</a:t>
            </a:r>
            <a:r>
              <a:rPr lang="en-US" baseline="30000" dirty="0" smtClean="0">
                <a:solidFill>
                  <a:srgbClr val="00B050"/>
                </a:solidFill>
              </a:rPr>
              <a:t>th</a:t>
            </a:r>
            <a:r>
              <a:rPr lang="en-US" dirty="0" smtClean="0">
                <a:solidFill>
                  <a:srgbClr val="00B050"/>
                </a:solidFill>
              </a:rPr>
              <a:t>, </a:t>
            </a:r>
            <a:r>
              <a:rPr lang="en-US" dirty="0" smtClean="0">
                <a:solidFill>
                  <a:srgbClr val="00B050"/>
                </a:solidFill>
              </a:rPr>
              <a:t>2020</a:t>
            </a:r>
            <a:endParaRPr lang="en-US" dirty="0">
              <a:solidFill>
                <a:srgbClr val="00B050"/>
              </a:solidFill>
            </a:endParaRPr>
          </a:p>
        </p:txBody>
      </p:sp>
      <p:sp>
        <p:nvSpPr>
          <p:cNvPr id="4" name="TextBox 3"/>
          <p:cNvSpPr txBox="1"/>
          <p:nvPr/>
        </p:nvSpPr>
        <p:spPr>
          <a:xfrm>
            <a:off x="7355651" y="1040596"/>
            <a:ext cx="4023794" cy="830997"/>
          </a:xfrm>
          <a:prstGeom prst="rect">
            <a:avLst/>
          </a:prstGeom>
          <a:noFill/>
        </p:spPr>
        <p:txBody>
          <a:bodyPr wrap="none" rtlCol="0">
            <a:spAutoFit/>
          </a:bodyPr>
          <a:lstStyle/>
          <a:p>
            <a:r>
              <a:rPr lang="en-US" sz="2400" dirty="0" smtClean="0">
                <a:solidFill>
                  <a:srgbClr val="00B050"/>
                </a:solidFill>
              </a:rPr>
              <a:t>Leasing Benefits for Customers</a:t>
            </a:r>
          </a:p>
          <a:p>
            <a:r>
              <a:rPr lang="en-US" sz="2400" dirty="0" smtClean="0">
                <a:solidFill>
                  <a:srgbClr val="00B050"/>
                </a:solidFill>
              </a:rPr>
              <a:t>of </a:t>
            </a:r>
            <a:r>
              <a:rPr lang="en-US" sz="2400" dirty="0" err="1" smtClean="0">
                <a:solidFill>
                  <a:srgbClr val="00B050"/>
                </a:solidFill>
              </a:rPr>
              <a:t>AgGeorgia</a:t>
            </a:r>
            <a:r>
              <a:rPr lang="en-US" sz="2400" dirty="0" smtClean="0">
                <a:solidFill>
                  <a:srgbClr val="00B050"/>
                </a:solidFill>
              </a:rPr>
              <a:t> </a:t>
            </a:r>
            <a:r>
              <a:rPr lang="en-US" sz="2400" dirty="0" smtClean="0">
                <a:solidFill>
                  <a:srgbClr val="00B050"/>
                </a:solidFill>
              </a:rPr>
              <a:t>Farm Credit</a:t>
            </a:r>
          </a:p>
        </p:txBody>
      </p:sp>
    </p:spTree>
    <p:extLst>
      <p:ext uri="{BB962C8B-B14F-4D97-AF65-F5344CB8AC3E}">
        <p14:creationId xmlns:p14="http://schemas.microsoft.com/office/powerpoint/2010/main" val="10652255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403" y="1544939"/>
            <a:ext cx="4565291" cy="4561788"/>
          </a:xfrm>
          <a:prstGeom prst="rect">
            <a:avLst/>
          </a:prstGeom>
        </p:spPr>
      </p:pic>
      <p:sp>
        <p:nvSpPr>
          <p:cNvPr id="3" name="Content Placeholder 2"/>
          <p:cNvSpPr>
            <a:spLocks noGrp="1"/>
          </p:cNvSpPr>
          <p:nvPr>
            <p:ph sz="half" idx="1"/>
          </p:nvPr>
        </p:nvSpPr>
        <p:spPr/>
        <p:txBody>
          <a:bodyPr/>
          <a:lstStyle/>
          <a:p>
            <a:r>
              <a:rPr lang="en-US" dirty="0" smtClean="0"/>
              <a:t>Owns 80 acres of timberland but has W-2 income as his primary income</a:t>
            </a:r>
          </a:p>
          <a:p>
            <a:r>
              <a:rPr lang="en-US" dirty="0" smtClean="0"/>
              <a:t>Originally purchased the land with a loan from the ACA, has since paid off that loan</a:t>
            </a:r>
          </a:p>
          <a:p>
            <a:r>
              <a:rPr lang="en-US" dirty="0" smtClean="0"/>
              <a:t>Wanted to build a $80K building on the land to park his equipment in and went back to the ACA for financing – The ACA partner knew a lease was the best product for the customer because:</a:t>
            </a:r>
          </a:p>
          <a:p>
            <a:pPr lvl="1"/>
            <a:r>
              <a:rPr lang="en-US" dirty="0" smtClean="0"/>
              <a:t>No appraisal needed</a:t>
            </a:r>
          </a:p>
          <a:p>
            <a:pPr lvl="1"/>
            <a:r>
              <a:rPr lang="en-US" dirty="0" smtClean="0"/>
              <a:t>No attorney fees</a:t>
            </a:r>
          </a:p>
          <a:p>
            <a:pPr lvl="1"/>
            <a:r>
              <a:rPr lang="en-US" dirty="0" smtClean="0"/>
              <a:t>No title search</a:t>
            </a:r>
          </a:p>
          <a:p>
            <a:pPr lvl="1"/>
            <a:r>
              <a:rPr lang="en-US" dirty="0" smtClean="0"/>
              <a:t>100% financing with construction funds available through an Interim Funding Agreement (IFA)</a:t>
            </a:r>
          </a:p>
          <a:p>
            <a:pPr marL="457200" lvl="1" indent="0">
              <a:buNone/>
            </a:pPr>
            <a:endParaRPr lang="en-US" dirty="0"/>
          </a:p>
        </p:txBody>
      </p:sp>
      <p:sp>
        <p:nvSpPr>
          <p:cNvPr id="2" name="Title 1"/>
          <p:cNvSpPr>
            <a:spLocks noGrp="1"/>
          </p:cNvSpPr>
          <p:nvPr>
            <p:ph type="title"/>
          </p:nvPr>
        </p:nvSpPr>
        <p:spPr/>
        <p:txBody>
          <a:bodyPr/>
          <a:lstStyle/>
          <a:p>
            <a:r>
              <a:rPr lang="en-US" dirty="0" smtClean="0"/>
              <a:t>Success Story – Mr. White – PT Farmer</a:t>
            </a:r>
            <a:endParaRPr lang="en-US" dirty="0"/>
          </a:p>
        </p:txBody>
      </p:sp>
      <p:pic>
        <p:nvPicPr>
          <p:cNvPr id="8" name="Picture Placeholder 7"/>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6286" r="16286"/>
          <a:stretch>
            <a:fillRect/>
          </a:stretch>
        </p:blipFill>
        <p:spPr/>
      </p:pic>
      <p:sp>
        <p:nvSpPr>
          <p:cNvPr id="4" name="Date Placeholder 3"/>
          <p:cNvSpPr>
            <a:spLocks noGrp="1"/>
          </p:cNvSpPr>
          <p:nvPr>
            <p:ph type="dt" sz="half" idx="4294967295"/>
          </p:nvPr>
        </p:nvSpPr>
        <p:spPr>
          <a:xfrm>
            <a:off x="11042650" y="6356350"/>
            <a:ext cx="1149350" cy="365125"/>
          </a:xfrm>
        </p:spPr>
        <p:txBody>
          <a:bodyPr/>
          <a:lstStyle/>
          <a:p>
            <a:fld id="{6428ED3C-9E8D-4C48-BF2E-4CBE58BDA6B5}" type="datetime1">
              <a:rPr lang="en-US" smtClean="0"/>
              <a:t>12/9/2020</a:t>
            </a:fld>
            <a:endParaRPr lang="en-US"/>
          </a:p>
        </p:txBody>
      </p:sp>
      <p:sp>
        <p:nvSpPr>
          <p:cNvPr id="5" name="Slide Number Placeholder 4"/>
          <p:cNvSpPr>
            <a:spLocks noGrp="1"/>
          </p:cNvSpPr>
          <p:nvPr>
            <p:ph type="sldNum" sz="quarter" idx="4294967295"/>
          </p:nvPr>
        </p:nvSpPr>
        <p:spPr>
          <a:xfrm>
            <a:off x="11598275" y="6356350"/>
            <a:ext cx="593725" cy="365125"/>
          </a:xfrm>
        </p:spPr>
        <p:txBody>
          <a:bodyPr/>
          <a:lstStyle/>
          <a:p>
            <a:fld id="{122E8B1C-178C-6549-83D9-1CDF6640AF76}" type="slidenum">
              <a:rPr lang="en-US" smtClean="0"/>
              <a:t>10</a:t>
            </a:fld>
            <a:endParaRPr lang="en-US"/>
          </a:p>
        </p:txBody>
      </p:sp>
    </p:spTree>
    <p:extLst>
      <p:ext uri="{BB962C8B-B14F-4D97-AF65-F5344CB8AC3E}">
        <p14:creationId xmlns:p14="http://schemas.microsoft.com/office/powerpoint/2010/main" val="2046899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403" y="1544939"/>
            <a:ext cx="4565291" cy="4561788"/>
          </a:xfrm>
          <a:prstGeom prst="rect">
            <a:avLst/>
          </a:prstGeom>
        </p:spPr>
      </p:pic>
      <p:sp>
        <p:nvSpPr>
          <p:cNvPr id="3" name="Content Placeholder 2"/>
          <p:cNvSpPr>
            <a:spLocks noGrp="1"/>
          </p:cNvSpPr>
          <p:nvPr>
            <p:ph sz="half" idx="1"/>
          </p:nvPr>
        </p:nvSpPr>
        <p:spPr/>
        <p:txBody>
          <a:bodyPr>
            <a:normAutofit/>
          </a:bodyPr>
          <a:lstStyle/>
          <a:p>
            <a:pPr marL="457200" lvl="1" indent="0">
              <a:buNone/>
            </a:pPr>
            <a:r>
              <a:rPr lang="en-US" sz="2000" u="sng" dirty="0" smtClean="0"/>
              <a:t>Total Transactions</a:t>
            </a:r>
            <a:r>
              <a:rPr lang="en-US" sz="2000" dirty="0" smtClean="0"/>
              <a:t>: </a:t>
            </a:r>
            <a:r>
              <a:rPr lang="en-US" sz="1800" dirty="0" smtClean="0"/>
              <a:t>$5,000,000 FCL Lease Line</a:t>
            </a:r>
          </a:p>
          <a:p>
            <a:pPr lvl="1"/>
            <a:r>
              <a:rPr lang="en-US" sz="1800" dirty="0" smtClean="0"/>
              <a:t>Repeat FCL customer with 24 contracts and growing</a:t>
            </a:r>
          </a:p>
          <a:p>
            <a:pPr marL="457200" lvl="1" indent="0">
              <a:buNone/>
            </a:pPr>
            <a:r>
              <a:rPr lang="en-US" sz="2000" u="sng" dirty="0" smtClean="0"/>
              <a:t>Equipment:</a:t>
            </a:r>
            <a:r>
              <a:rPr lang="en-US" sz="2000" dirty="0" smtClean="0"/>
              <a:t> </a:t>
            </a:r>
            <a:r>
              <a:rPr lang="en-US" sz="1800" dirty="0" smtClean="0"/>
              <a:t>Tractors, Rolling Stock, Office Equipment, Potential Processing Equipment</a:t>
            </a:r>
          </a:p>
          <a:p>
            <a:pPr marL="457200" lvl="1" indent="0">
              <a:buNone/>
            </a:pPr>
            <a:r>
              <a:rPr lang="en-US" sz="2000" u="sng" dirty="0" smtClean="0"/>
              <a:t>Structure:</a:t>
            </a:r>
            <a:endParaRPr lang="en-US" sz="2000" dirty="0"/>
          </a:p>
          <a:p>
            <a:pPr lvl="1"/>
            <a:r>
              <a:rPr lang="en-US" sz="1800" dirty="0" smtClean="0"/>
              <a:t>48 month $1 buyout on equipment for processing facility and tractors</a:t>
            </a:r>
          </a:p>
          <a:p>
            <a:pPr lvl="1"/>
            <a:r>
              <a:rPr lang="en-US" sz="1800" dirty="0" smtClean="0"/>
              <a:t>60 month 15% PRO on all rolling stock</a:t>
            </a:r>
          </a:p>
          <a:p>
            <a:pPr marL="457200" lvl="1" indent="0">
              <a:buNone/>
            </a:pPr>
            <a:r>
              <a:rPr lang="en-US" sz="2000" u="sng" dirty="0" smtClean="0"/>
              <a:t>Customer Benefits:</a:t>
            </a:r>
            <a:r>
              <a:rPr lang="en-US" sz="2000" dirty="0" smtClean="0"/>
              <a:t> </a:t>
            </a:r>
            <a:r>
              <a:rPr lang="en-US" sz="1800" dirty="0" smtClean="0"/>
              <a:t>Low Upfront Costs, Interim Funding When Necessary, Accelerated Tax Write Off, Quick Turn Time on Funding Purchases (Typically Funds Out Door within 24 Hours of Signing on New Assets)</a:t>
            </a:r>
            <a:endParaRPr lang="en-US" sz="1800" u="sng" dirty="0"/>
          </a:p>
        </p:txBody>
      </p:sp>
      <p:sp>
        <p:nvSpPr>
          <p:cNvPr id="2" name="Title 1"/>
          <p:cNvSpPr>
            <a:spLocks noGrp="1"/>
          </p:cNvSpPr>
          <p:nvPr>
            <p:ph type="title"/>
          </p:nvPr>
        </p:nvSpPr>
        <p:spPr/>
        <p:txBody>
          <a:bodyPr>
            <a:normAutofit/>
          </a:bodyPr>
          <a:lstStyle/>
          <a:p>
            <a:r>
              <a:rPr lang="en-US" sz="3600" dirty="0" smtClean="0"/>
              <a:t>Success Story – </a:t>
            </a:r>
            <a:r>
              <a:rPr lang="en-US" dirty="0" smtClean="0"/>
              <a:t>Large Berry Farmer in Florida</a:t>
            </a:r>
            <a:endParaRPr lang="en-US" sz="3600" dirty="0"/>
          </a:p>
        </p:txBody>
      </p:sp>
      <p:sp>
        <p:nvSpPr>
          <p:cNvPr id="4" name="Date Placeholder 3"/>
          <p:cNvSpPr>
            <a:spLocks noGrp="1"/>
          </p:cNvSpPr>
          <p:nvPr>
            <p:ph type="dt" sz="half" idx="4294967295"/>
          </p:nvPr>
        </p:nvSpPr>
        <p:spPr>
          <a:xfrm>
            <a:off x="11042650" y="6356350"/>
            <a:ext cx="1149350" cy="365125"/>
          </a:xfrm>
        </p:spPr>
        <p:txBody>
          <a:bodyPr/>
          <a:lstStyle/>
          <a:p>
            <a:fld id="{6428ED3C-9E8D-4C48-BF2E-4CBE58BDA6B5}" type="datetime1">
              <a:rPr lang="en-US" smtClean="0"/>
              <a:t>12/9/2020</a:t>
            </a:fld>
            <a:endParaRPr lang="en-US"/>
          </a:p>
        </p:txBody>
      </p:sp>
      <p:sp>
        <p:nvSpPr>
          <p:cNvPr id="5" name="Slide Number Placeholder 4"/>
          <p:cNvSpPr>
            <a:spLocks noGrp="1"/>
          </p:cNvSpPr>
          <p:nvPr>
            <p:ph type="sldNum" sz="quarter" idx="4294967295"/>
          </p:nvPr>
        </p:nvSpPr>
        <p:spPr>
          <a:xfrm>
            <a:off x="11598275" y="6356350"/>
            <a:ext cx="593725" cy="365125"/>
          </a:xfrm>
        </p:spPr>
        <p:txBody>
          <a:bodyPr/>
          <a:lstStyle/>
          <a:p>
            <a:fld id="{122E8B1C-178C-6549-83D9-1CDF6640AF76}" type="slidenum">
              <a:rPr lang="en-US" smtClean="0"/>
              <a:t>11</a:t>
            </a:fld>
            <a:endParaRPr lang="en-US"/>
          </a:p>
        </p:txBody>
      </p:sp>
      <p:pic>
        <p:nvPicPr>
          <p:cNvPr id="9" name="Picture Placeholder 8"/>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6137" r="6137"/>
          <a:stretch>
            <a:fillRect/>
          </a:stretch>
        </p:blipFill>
        <p:spPr/>
      </p:pic>
    </p:spTree>
    <p:extLst>
      <p:ext uri="{BB962C8B-B14F-4D97-AF65-F5344CB8AC3E}">
        <p14:creationId xmlns:p14="http://schemas.microsoft.com/office/powerpoint/2010/main" val="3825503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sz="half" idx="1"/>
          </p:nvPr>
        </p:nvSpPr>
        <p:spPr>
          <a:xfrm>
            <a:off x="1822451" y="1177926"/>
            <a:ext cx="3686175" cy="5267325"/>
          </a:xfrm>
        </p:spPr>
        <p:txBody>
          <a:bodyPr/>
          <a:lstStyle/>
          <a:p>
            <a:r>
              <a:rPr lang="en-US" altLang="en-US" dirty="0"/>
              <a:t>Type of Customer</a:t>
            </a:r>
          </a:p>
          <a:p>
            <a:pPr lvl="1"/>
            <a:r>
              <a:rPr lang="en-US" altLang="en-US" sz="1600" dirty="0"/>
              <a:t>Wood Products Hauler</a:t>
            </a:r>
          </a:p>
          <a:p>
            <a:r>
              <a:rPr lang="en-US" altLang="en-US" dirty="0"/>
              <a:t>Transaction </a:t>
            </a:r>
          </a:p>
          <a:p>
            <a:pPr lvl="1"/>
            <a:r>
              <a:rPr lang="en-US" altLang="en-US" sz="1600" dirty="0"/>
              <a:t>$1,000,000</a:t>
            </a:r>
          </a:p>
          <a:p>
            <a:pPr lvl="1"/>
            <a:r>
              <a:rPr lang="en-US" altLang="en-US" sz="1600" dirty="0"/>
              <a:t>FCL </a:t>
            </a:r>
            <a:r>
              <a:rPr lang="en-US" altLang="en-US" sz="1600" dirty="0" err="1"/>
              <a:t>Leaseline</a:t>
            </a:r>
            <a:r>
              <a:rPr lang="en-US" altLang="en-US" sz="1600" dirty="0"/>
              <a:t> was put into place shortly before the first transaction came through to provide quick approval</a:t>
            </a:r>
          </a:p>
          <a:p>
            <a:r>
              <a:rPr lang="en-US" altLang="en-US" dirty="0"/>
              <a:t>Structure  </a:t>
            </a:r>
          </a:p>
          <a:p>
            <a:pPr lvl="1"/>
            <a:r>
              <a:rPr lang="en-US" altLang="en-US" sz="1600" dirty="0"/>
              <a:t>60 months</a:t>
            </a:r>
          </a:p>
          <a:p>
            <a:pPr lvl="1"/>
            <a:r>
              <a:rPr lang="en-US" altLang="en-US" sz="1600" dirty="0"/>
              <a:t>Monthly Payments</a:t>
            </a:r>
          </a:p>
          <a:p>
            <a:pPr lvl="1"/>
            <a:r>
              <a:rPr lang="en-US" altLang="en-US" sz="1600" dirty="0"/>
              <a:t>$1 buyout</a:t>
            </a:r>
          </a:p>
          <a:p>
            <a:r>
              <a:rPr lang="en-US" altLang="en-US" dirty="0"/>
              <a:t>Benefits to Customer 	</a:t>
            </a:r>
          </a:p>
          <a:p>
            <a:pPr lvl="1"/>
            <a:r>
              <a:rPr lang="en-US" altLang="en-US" sz="1600" dirty="0"/>
              <a:t>100% Financing</a:t>
            </a:r>
          </a:p>
          <a:p>
            <a:pPr lvl="1"/>
            <a:r>
              <a:rPr lang="en-US" altLang="en-US" sz="1600" dirty="0"/>
              <a:t>Cheapest rate financed (much cheaper than the commercial banks!)</a:t>
            </a:r>
            <a:r>
              <a:rPr lang="en-US" altLang="en-US" sz="1100" dirty="0"/>
              <a:t>	</a:t>
            </a:r>
            <a:r>
              <a:rPr lang="en-US" altLang="en-US" dirty="0" smtClean="0"/>
              <a:t>	</a:t>
            </a:r>
          </a:p>
          <a:p>
            <a:endParaRPr lang="en-US" altLang="en-US" dirty="0" smtClean="0"/>
          </a:p>
        </p:txBody>
      </p:sp>
      <p:sp>
        <p:nvSpPr>
          <p:cNvPr id="13315" name="Title 1"/>
          <p:cNvSpPr>
            <a:spLocks noGrp="1"/>
          </p:cNvSpPr>
          <p:nvPr>
            <p:ph type="title"/>
          </p:nvPr>
        </p:nvSpPr>
        <p:spPr>
          <a:xfrm>
            <a:off x="1822450" y="169863"/>
            <a:ext cx="7207250" cy="868362"/>
          </a:xfrm>
          <a:ln/>
        </p:spPr>
        <p:txBody>
          <a:bodyPr>
            <a:normAutofit fontScale="90000"/>
          </a:bodyPr>
          <a:lstStyle/>
          <a:p>
            <a:r>
              <a:rPr lang="en-US" altLang="en-US" dirty="0" smtClean="0"/>
              <a:t>Success Story </a:t>
            </a:r>
            <a:r>
              <a:rPr lang="en-US" altLang="en-US" dirty="0" smtClean="0"/>
              <a:t>– Forest Product Hauler</a:t>
            </a:r>
            <a:endParaRPr lang="en-US" altLang="en-US" dirty="0"/>
          </a:p>
        </p:txBody>
      </p:sp>
      <p:sp>
        <p:nvSpPr>
          <p:cNvPr id="13316" name="Slide Number Placeholder 3"/>
          <p:cNvSpPr>
            <a:spLocks noGrp="1"/>
          </p:cNvSpPr>
          <p:nvPr>
            <p:ph type="sldNum" sz="quarter" idx="1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spcAft>
                <a:spcPts val="600"/>
              </a:spcAft>
              <a:buSzPct val="75000"/>
              <a:buFont typeface="Wingdings" panose="05000000000000000000" pitchFamily="2" charset="2"/>
              <a:buChar char="Ø"/>
              <a:defRPr sz="2000">
                <a:solidFill>
                  <a:srgbClr val="005288"/>
                </a:solidFill>
                <a:latin typeface="Arial" panose="020B0604020202020204" pitchFamily="34" charset="0"/>
              </a:defRPr>
            </a:lvl1pPr>
            <a:lvl2pPr marL="742950" indent="-285750">
              <a:spcBef>
                <a:spcPts val="300"/>
              </a:spcBef>
              <a:spcAft>
                <a:spcPts val="300"/>
              </a:spcAft>
              <a:buFont typeface="Wingdings" panose="05000000000000000000" pitchFamily="2" charset="2"/>
              <a:buChar char="§"/>
              <a:defRPr>
                <a:solidFill>
                  <a:srgbClr val="000000"/>
                </a:solidFill>
                <a:latin typeface="Arial" panose="020B0604020202020204" pitchFamily="34" charset="0"/>
              </a:defRPr>
            </a:lvl2pPr>
            <a:lvl3pPr marL="1143000" indent="-228600">
              <a:spcBef>
                <a:spcPts val="300"/>
              </a:spcBef>
              <a:spcAft>
                <a:spcPts val="300"/>
              </a:spcAft>
              <a:buChar char="•"/>
              <a:defRPr sz="1600">
                <a:solidFill>
                  <a:srgbClr val="000000"/>
                </a:solidFill>
                <a:latin typeface="Arial" panose="020B0604020202020204" pitchFamily="34" charset="0"/>
              </a:defRPr>
            </a:lvl3pPr>
            <a:lvl4pPr marL="1600200" indent="-228600">
              <a:spcBef>
                <a:spcPts val="300"/>
              </a:spcBef>
              <a:spcAft>
                <a:spcPts val="300"/>
              </a:spcAft>
              <a:buChar char="–"/>
              <a:defRPr sz="1400">
                <a:solidFill>
                  <a:srgbClr val="000000"/>
                </a:solidFill>
                <a:latin typeface="Arial" panose="020B0604020202020204" pitchFamily="34" charset="0"/>
              </a:defRPr>
            </a:lvl4pPr>
            <a:lvl5pPr marL="2057400" indent="-228600">
              <a:spcBef>
                <a:spcPts val="300"/>
              </a:spcBef>
              <a:spcAft>
                <a:spcPts val="300"/>
              </a:spcAft>
              <a:buChar char="»"/>
              <a:defRPr sz="1200">
                <a:solidFill>
                  <a:srgbClr val="000000"/>
                </a:solidFill>
                <a:latin typeface="Arial" panose="020B0604020202020204" pitchFamily="34" charset="0"/>
              </a:defRPr>
            </a:lvl5pPr>
            <a:lvl6pPr marL="2514600" indent="-228600" eaLnBrk="0" fontAlgn="base" hangingPunct="0">
              <a:spcBef>
                <a:spcPts val="300"/>
              </a:spcBef>
              <a:spcAft>
                <a:spcPts val="300"/>
              </a:spcAft>
              <a:buChar char="»"/>
              <a:defRPr sz="1200">
                <a:solidFill>
                  <a:srgbClr val="000000"/>
                </a:solidFill>
                <a:latin typeface="Arial" panose="020B0604020202020204" pitchFamily="34" charset="0"/>
              </a:defRPr>
            </a:lvl6pPr>
            <a:lvl7pPr marL="2971800" indent="-228600" eaLnBrk="0" fontAlgn="base" hangingPunct="0">
              <a:spcBef>
                <a:spcPts val="300"/>
              </a:spcBef>
              <a:spcAft>
                <a:spcPts val="300"/>
              </a:spcAft>
              <a:buChar char="»"/>
              <a:defRPr sz="1200">
                <a:solidFill>
                  <a:srgbClr val="000000"/>
                </a:solidFill>
                <a:latin typeface="Arial" panose="020B0604020202020204" pitchFamily="34" charset="0"/>
              </a:defRPr>
            </a:lvl7pPr>
            <a:lvl8pPr marL="3429000" indent="-228600" eaLnBrk="0" fontAlgn="base" hangingPunct="0">
              <a:spcBef>
                <a:spcPts val="300"/>
              </a:spcBef>
              <a:spcAft>
                <a:spcPts val="300"/>
              </a:spcAft>
              <a:buChar char="»"/>
              <a:defRPr sz="1200">
                <a:solidFill>
                  <a:srgbClr val="000000"/>
                </a:solidFill>
                <a:latin typeface="Arial" panose="020B0604020202020204" pitchFamily="34" charset="0"/>
              </a:defRPr>
            </a:lvl8pPr>
            <a:lvl9pPr marL="3886200" indent="-228600" eaLnBrk="0" fontAlgn="base" hangingPunct="0">
              <a:spcBef>
                <a:spcPts val="300"/>
              </a:spcBef>
              <a:spcAft>
                <a:spcPts val="300"/>
              </a:spcAft>
              <a:buChar char="»"/>
              <a:defRPr sz="1200">
                <a:solidFill>
                  <a:srgbClr val="000000"/>
                </a:solidFill>
                <a:latin typeface="Arial" panose="020B0604020202020204" pitchFamily="34" charset="0"/>
              </a:defRPr>
            </a:lvl9pPr>
          </a:lstStyle>
          <a:p>
            <a:pPr>
              <a:spcBef>
                <a:spcPct val="0"/>
              </a:spcBef>
              <a:spcAft>
                <a:spcPct val="0"/>
              </a:spcAft>
              <a:buSzTx/>
              <a:buFontTx/>
              <a:buNone/>
            </a:pPr>
            <a:fld id="{B69FBB63-DE93-476B-ADFD-D9BFF9A11882}" type="slidenum">
              <a:rPr lang="en-US" altLang="en-US" sz="1200">
                <a:solidFill>
                  <a:schemeClr val="bg2"/>
                </a:solidFill>
              </a:rPr>
              <a:pPr>
                <a:spcBef>
                  <a:spcPct val="0"/>
                </a:spcBef>
                <a:spcAft>
                  <a:spcPct val="0"/>
                </a:spcAft>
                <a:buSzTx/>
                <a:buFontTx/>
                <a:buNone/>
              </a:pPr>
              <a:t>12</a:t>
            </a:fld>
            <a:endParaRPr lang="en-US" altLang="en-US" sz="1200">
              <a:solidFill>
                <a:schemeClr val="bg2"/>
              </a:solidFill>
            </a:endParaRPr>
          </a:p>
        </p:txBody>
      </p:sp>
      <p:sp>
        <p:nvSpPr>
          <p:cNvPr id="7" name="Picture Placeholder 1"/>
          <p:cNvSpPr txBox="1">
            <a:spLocks/>
          </p:cNvSpPr>
          <p:nvPr/>
        </p:nvSpPr>
        <p:spPr bwMode="auto">
          <a:xfrm>
            <a:off x="6172201" y="1271589"/>
            <a:ext cx="4251325" cy="46037"/>
          </a:xfrm>
          <a:prstGeom prst="roundRect">
            <a:avLst>
              <a:gd name="adj" fmla="val 3468"/>
            </a:avLst>
          </a:prstGeom>
          <a:solidFill>
            <a:schemeClr val="tx2"/>
          </a:solidFill>
          <a:ln w="25400" cap="flat" cmpd="sng" algn="ctr">
            <a:solidFill>
              <a:schemeClr val="accent2"/>
            </a:solidFill>
            <a:prstDash val="solid"/>
          </a:ln>
          <a:effectLst>
            <a:outerShdw blurRad="76200" sx="102000" sy="102000" algn="ctr" rotWithShape="0">
              <a:prstClr val="black">
                <a:alpha val="20000"/>
              </a:prstClr>
            </a:outerShdw>
          </a:effectLst>
        </p:spPr>
      </p:sp>
      <p:pic>
        <p:nvPicPr>
          <p:cNvPr id="3" name="Picture Placeholder 2"/>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7106" r="17106"/>
          <a:stretch>
            <a:fillRect/>
          </a:stretch>
        </p:blipFill>
        <p:spPr/>
      </p:pic>
    </p:spTree>
    <p:extLst>
      <p:ext uri="{BB962C8B-B14F-4D97-AF65-F5344CB8AC3E}">
        <p14:creationId xmlns:p14="http://schemas.microsoft.com/office/powerpoint/2010/main" val="215508122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Commercial Facility Lease Program</a:t>
            </a:r>
            <a:endParaRPr lang="en-US" dirty="0"/>
          </a:p>
        </p:txBody>
      </p:sp>
      <p:sp>
        <p:nvSpPr>
          <p:cNvPr id="3" name="Content Placeholder 2"/>
          <p:cNvSpPr>
            <a:spLocks noGrp="1"/>
          </p:cNvSpPr>
          <p:nvPr>
            <p:ph idx="1"/>
          </p:nvPr>
        </p:nvSpPr>
        <p:spPr/>
        <p:txBody>
          <a:bodyPr>
            <a:normAutofit/>
          </a:bodyPr>
          <a:lstStyle/>
          <a:p>
            <a:r>
              <a:rPr lang="en-US" altLang="en-US" dirty="0"/>
              <a:t>Why </a:t>
            </a:r>
            <a:r>
              <a:rPr lang="en-US" altLang="en-US" dirty="0" smtClean="0"/>
              <a:t>are commercial </a:t>
            </a:r>
            <a:r>
              <a:rPr lang="en-US" altLang="en-US" dirty="0"/>
              <a:t>facilities leased?</a:t>
            </a:r>
          </a:p>
          <a:p>
            <a:pPr lvl="1"/>
            <a:r>
              <a:rPr lang="en-US" altLang="en-US" sz="2000" dirty="0"/>
              <a:t>Tax Advantages</a:t>
            </a:r>
          </a:p>
          <a:p>
            <a:pPr lvl="2"/>
            <a:r>
              <a:rPr lang="en-US" altLang="en-US" dirty="0" smtClean="0"/>
              <a:t>39 ½ year MACRS property</a:t>
            </a:r>
          </a:p>
          <a:p>
            <a:pPr lvl="2"/>
            <a:r>
              <a:rPr lang="en-US" altLang="en-US" dirty="0" smtClean="0"/>
              <a:t>Expense </a:t>
            </a:r>
            <a:r>
              <a:rPr lang="en-US" altLang="en-US" dirty="0"/>
              <a:t>full lease payment vs. </a:t>
            </a:r>
            <a:r>
              <a:rPr lang="en-US" altLang="en-US" dirty="0" smtClean="0"/>
              <a:t>depreciation</a:t>
            </a:r>
            <a:endParaRPr lang="en-US" altLang="en-US" dirty="0"/>
          </a:p>
          <a:p>
            <a:pPr lvl="1"/>
            <a:r>
              <a:rPr lang="en-US" altLang="en-US" sz="2000" dirty="0"/>
              <a:t>Capital Preservation</a:t>
            </a:r>
          </a:p>
          <a:p>
            <a:pPr lvl="2"/>
            <a:r>
              <a:rPr lang="en-US" altLang="en-US" dirty="0"/>
              <a:t>100% financing</a:t>
            </a:r>
          </a:p>
          <a:p>
            <a:pPr lvl="1"/>
            <a:r>
              <a:rPr lang="en-US" altLang="en-US" sz="2000" dirty="0" smtClean="0"/>
              <a:t>Project/Construction </a:t>
            </a:r>
            <a:r>
              <a:rPr lang="en-US" altLang="en-US" sz="2000" dirty="0"/>
              <a:t>Financing (IFA)</a:t>
            </a:r>
          </a:p>
          <a:p>
            <a:pPr lvl="2"/>
            <a:r>
              <a:rPr lang="en-US" altLang="en-US" dirty="0"/>
              <a:t>FCL handles all payments to contractors</a:t>
            </a:r>
          </a:p>
          <a:p>
            <a:pPr lvl="1"/>
            <a:r>
              <a:rPr lang="en-US" altLang="en-US" sz="2000" dirty="0"/>
              <a:t>FCL Knowledge and </a:t>
            </a:r>
            <a:r>
              <a:rPr lang="en-US" altLang="en-US" sz="2000" dirty="0" smtClean="0"/>
              <a:t>Expertise on facilities</a:t>
            </a:r>
            <a:endParaRPr lang="en-US" altLang="en-US" sz="2000" dirty="0"/>
          </a:p>
          <a:p>
            <a:pPr lvl="1"/>
            <a:r>
              <a:rPr lang="en-US" altLang="en-US" sz="2000" dirty="0"/>
              <a:t>Estate Planning</a:t>
            </a:r>
          </a:p>
          <a:p>
            <a:endParaRPr lang="en-US" dirty="0"/>
          </a:p>
        </p:txBody>
      </p:sp>
      <p:sp>
        <p:nvSpPr>
          <p:cNvPr id="4" name="Slide Number Placeholder 3"/>
          <p:cNvSpPr>
            <a:spLocks noGrp="1"/>
          </p:cNvSpPr>
          <p:nvPr>
            <p:ph type="sldNum" sz="quarter" idx="4294967295"/>
          </p:nvPr>
        </p:nvSpPr>
        <p:spPr/>
        <p:txBody>
          <a:bodyPr/>
          <a:lstStyle/>
          <a:p>
            <a:pPr>
              <a:defRPr/>
            </a:pPr>
            <a:fld id="{16316F4C-205D-4673-8AA8-E628805BFFCE}" type="slidenum">
              <a:rPr lang="en-US" smtClean="0"/>
              <a:pPr>
                <a:defRPr/>
              </a:pPr>
              <a:t>13</a:t>
            </a:fld>
            <a:endParaRPr lang="en-US" dirty="0"/>
          </a:p>
        </p:txBody>
      </p:sp>
    </p:spTree>
    <p:extLst>
      <p:ext uri="{BB962C8B-B14F-4D97-AF65-F5344CB8AC3E}">
        <p14:creationId xmlns:p14="http://schemas.microsoft.com/office/powerpoint/2010/main" val="26500163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41553" y="190500"/>
            <a:ext cx="11582135" cy="640292"/>
          </a:xfrm>
        </p:spPr>
        <p:txBody>
          <a:bodyPr/>
          <a:lstStyle/>
          <a:p>
            <a:pPr eaLnBrk="1" hangingPunct="1"/>
            <a:r>
              <a:rPr lang="en-US" altLang="en-US" sz="2667"/>
              <a:t>Building / Facility Program</a:t>
            </a:r>
          </a:p>
        </p:txBody>
      </p:sp>
      <p:pic>
        <p:nvPicPr>
          <p:cNvPr id="5222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8500" y="952500"/>
            <a:ext cx="5044282" cy="515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86501" y="2066396"/>
            <a:ext cx="4829969" cy="22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05021" y="4318000"/>
            <a:ext cx="457332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0156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41553" y="190500"/>
            <a:ext cx="11582135" cy="640292"/>
          </a:xfrm>
        </p:spPr>
        <p:txBody>
          <a:bodyPr/>
          <a:lstStyle/>
          <a:p>
            <a:pPr eaLnBrk="1" hangingPunct="1"/>
            <a:r>
              <a:rPr lang="en-US" altLang="en-US" sz="2667" dirty="0"/>
              <a:t>Buildings / Facilities – </a:t>
            </a:r>
            <a:r>
              <a:rPr lang="en-US" altLang="en-US" sz="2667" dirty="0" smtClean="0"/>
              <a:t>What types of Buildings can you lease?</a:t>
            </a:r>
            <a:endParaRPr lang="en-US" altLang="en-US" sz="2667" dirty="0"/>
          </a:p>
        </p:txBody>
      </p:sp>
      <p:pic>
        <p:nvPicPr>
          <p:cNvPr id="5427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16000"/>
            <a:ext cx="7556500" cy="155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49500" y="2679198"/>
            <a:ext cx="6540500" cy="374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091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865" y="275167"/>
            <a:ext cx="10972271" cy="638969"/>
          </a:xfrm>
        </p:spPr>
        <p:txBody>
          <a:bodyPr/>
          <a:lstStyle/>
          <a:p>
            <a:pPr>
              <a:defRPr/>
            </a:pPr>
            <a:r>
              <a:rPr lang="en-US" dirty="0" smtClean="0"/>
              <a:t>My Dream Farm in the Country, LLC</a:t>
            </a:r>
            <a:endParaRPr lang="en-US" dirty="0"/>
          </a:p>
        </p:txBody>
      </p:sp>
      <p:sp>
        <p:nvSpPr>
          <p:cNvPr id="14339" name="Content Placeholder 2"/>
          <p:cNvSpPr>
            <a:spLocks noGrp="1"/>
          </p:cNvSpPr>
          <p:nvPr>
            <p:ph idx="1"/>
          </p:nvPr>
        </p:nvSpPr>
        <p:spPr>
          <a:xfrm>
            <a:off x="609865" y="1333500"/>
            <a:ext cx="10972271" cy="4792928"/>
          </a:xfrm>
        </p:spPr>
        <p:txBody>
          <a:bodyPr>
            <a:normAutofit lnSpcReduction="10000"/>
          </a:bodyPr>
          <a:lstStyle/>
          <a:p>
            <a:pPr marL="0" indent="0" algn="ctr">
              <a:spcBef>
                <a:spcPts val="500"/>
              </a:spcBef>
              <a:spcAft>
                <a:spcPts val="1000"/>
              </a:spcAft>
              <a:buNone/>
              <a:defRPr/>
            </a:pPr>
            <a:r>
              <a:rPr lang="en-US" altLang="en-US" sz="2500" b="1" i="1" dirty="0">
                <a:solidFill>
                  <a:srgbClr val="FF0000"/>
                </a:solidFill>
                <a:latin typeface="Arial Black" panose="020B0A04020102020204" pitchFamily="34" charset="0"/>
              </a:rPr>
              <a:t>Classic ‘Wheel-house’ FCL building</a:t>
            </a:r>
          </a:p>
          <a:p>
            <a:pPr>
              <a:spcBef>
                <a:spcPts val="500"/>
              </a:spcBef>
              <a:spcAft>
                <a:spcPts val="1000"/>
              </a:spcAft>
              <a:defRPr/>
            </a:pPr>
            <a:r>
              <a:rPr lang="en-US" altLang="en-US" sz="2333" dirty="0"/>
              <a:t>$200,000 general purpose Ag</a:t>
            </a:r>
          </a:p>
          <a:p>
            <a:pPr>
              <a:spcBef>
                <a:spcPts val="500"/>
              </a:spcBef>
              <a:spcAft>
                <a:spcPts val="1000"/>
              </a:spcAft>
              <a:defRPr/>
            </a:pPr>
            <a:r>
              <a:rPr lang="en-US" altLang="en-US" sz="2333" dirty="0"/>
              <a:t>Full-time or Part-Time Farmer</a:t>
            </a:r>
          </a:p>
          <a:p>
            <a:pPr>
              <a:spcBef>
                <a:spcPts val="500"/>
              </a:spcBef>
              <a:spcAft>
                <a:spcPts val="1000"/>
              </a:spcAft>
              <a:defRPr/>
            </a:pPr>
            <a:r>
              <a:rPr lang="en-US" altLang="en-US" sz="2333" dirty="0"/>
              <a:t>Structure:</a:t>
            </a:r>
          </a:p>
          <a:p>
            <a:pPr lvl="1">
              <a:spcAft>
                <a:spcPts val="1000"/>
              </a:spcAft>
              <a:defRPr/>
            </a:pPr>
            <a:r>
              <a:rPr lang="en-US" altLang="en-US" sz="1917" dirty="0"/>
              <a:t>84 months / 15% residual</a:t>
            </a:r>
          </a:p>
          <a:p>
            <a:pPr lvl="1">
              <a:spcAft>
                <a:spcPts val="1000"/>
              </a:spcAft>
              <a:defRPr/>
            </a:pPr>
            <a:r>
              <a:rPr lang="en-US" altLang="en-US" sz="1917" dirty="0"/>
              <a:t>No Farm Credit Leasing mortgage</a:t>
            </a:r>
          </a:p>
          <a:p>
            <a:pPr lvl="1">
              <a:spcAft>
                <a:spcPts val="1000"/>
              </a:spcAft>
              <a:defRPr/>
            </a:pPr>
            <a:r>
              <a:rPr lang="en-US" altLang="en-US" sz="1917" dirty="0"/>
              <a:t>Vs. 20 year MACRS</a:t>
            </a:r>
          </a:p>
          <a:p>
            <a:pPr lvl="1">
              <a:spcAft>
                <a:spcPts val="1000"/>
              </a:spcAft>
              <a:defRPr/>
            </a:pPr>
            <a:r>
              <a:rPr lang="en-US" altLang="en-US" sz="1917" dirty="0"/>
              <a:t>Interim funding </a:t>
            </a:r>
            <a:r>
              <a:rPr lang="en-US" altLang="en-US" sz="1583" dirty="0"/>
              <a:t>(construction note)</a:t>
            </a:r>
            <a:endParaRPr lang="en-US" altLang="en-US" sz="1917" dirty="0"/>
          </a:p>
          <a:p>
            <a:pPr lvl="1">
              <a:spcAft>
                <a:spcPts val="1000"/>
              </a:spcAft>
              <a:defRPr/>
            </a:pPr>
            <a:r>
              <a:rPr lang="en-US" altLang="en-US" sz="1917" dirty="0"/>
              <a:t>1-day turn on docs</a:t>
            </a:r>
          </a:p>
          <a:p>
            <a:pPr lvl="2">
              <a:spcAft>
                <a:spcPts val="1000"/>
              </a:spcAft>
              <a:defRPr/>
            </a:pPr>
            <a:r>
              <a:rPr lang="en-US" altLang="en-US" dirty="0"/>
              <a:t>Need legal land description</a:t>
            </a:r>
          </a:p>
        </p:txBody>
      </p:sp>
      <p:pic>
        <p:nvPicPr>
          <p:cNvPr id="56324" name="Picture 2" descr="C:\Users\fleminm\Desktop\Z - Mike Fleming\pics\Kelder Farm.jpg"/>
          <p:cNvPicPr>
            <a:picLocks noChangeAspect="1" noChangeArrowheads="1"/>
          </p:cNvPicPr>
          <p:nvPr/>
        </p:nvPicPr>
        <p:blipFill>
          <a:blip r:embed="rId2">
            <a:extLst>
              <a:ext uri="{28A0092B-C50C-407E-A947-70E740481C1C}">
                <a14:useLocalDpi xmlns:a14="http://schemas.microsoft.com/office/drawing/2010/main" val="0"/>
              </a:ext>
            </a:extLst>
          </a:blip>
          <a:srcRect l="4546" t="16667" r="12500" b="25757"/>
          <a:stretch>
            <a:fillRect/>
          </a:stretch>
        </p:blipFill>
        <p:spPr bwMode="auto">
          <a:xfrm>
            <a:off x="5715000" y="2159000"/>
            <a:ext cx="6342063"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26664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Facility Leases – Tax Advantages</a:t>
            </a:r>
            <a:endParaRPr lang="en-US" dirty="0"/>
          </a:p>
        </p:txBody>
      </p:sp>
      <p:sp>
        <p:nvSpPr>
          <p:cNvPr id="4" name="Date Placeholder 3"/>
          <p:cNvSpPr>
            <a:spLocks noGrp="1"/>
          </p:cNvSpPr>
          <p:nvPr>
            <p:ph type="dt" sz="half" idx="4294967295"/>
          </p:nvPr>
        </p:nvSpPr>
        <p:spPr/>
        <p:txBody>
          <a:bodyPr/>
          <a:lstStyle/>
          <a:p>
            <a:fld id="{71B8F195-EC19-D547-A1FC-E951386FD8CC}" type="datetime1">
              <a:rPr lang="en-US" smtClean="0"/>
              <a:pPr/>
              <a:t>12/9/2020</a:t>
            </a:fld>
            <a:endParaRPr lang="en-US" dirty="0"/>
          </a:p>
        </p:txBody>
      </p:sp>
      <p:sp>
        <p:nvSpPr>
          <p:cNvPr id="5" name="Footer Placeholder 4"/>
          <p:cNvSpPr>
            <a:spLocks noGrp="1"/>
          </p:cNvSpPr>
          <p:nvPr>
            <p:ph type="ftr" sz="quarter" idx="4294967295"/>
          </p:nvPr>
        </p:nvSpPr>
        <p:spPr/>
        <p:txBody>
          <a:bodyPr/>
          <a:lstStyle/>
          <a:p>
            <a:endParaRPr lang="en-US" dirty="0" smtClean="0"/>
          </a:p>
        </p:txBody>
      </p:sp>
      <p:sp>
        <p:nvSpPr>
          <p:cNvPr id="6" name="Slide Number Placeholder 5"/>
          <p:cNvSpPr>
            <a:spLocks noGrp="1"/>
          </p:cNvSpPr>
          <p:nvPr>
            <p:ph type="sldNum" sz="quarter" idx="4294967295"/>
          </p:nvPr>
        </p:nvSpPr>
        <p:spPr/>
        <p:txBody>
          <a:bodyPr/>
          <a:lstStyle/>
          <a:p>
            <a:fld id="{B6B8E9B7-0035-3445-843F-FFFD4F2B0A31}" type="slidenum">
              <a:rPr lang="en-US" smtClean="0"/>
              <a:pPr/>
              <a:t>17</a:t>
            </a:fld>
            <a:endParaRPr lang="en-US" dirty="0"/>
          </a:p>
        </p:txBody>
      </p:sp>
      <p:sp>
        <p:nvSpPr>
          <p:cNvPr id="3" name="Content Placeholder 2"/>
          <p:cNvSpPr>
            <a:spLocks noGrp="1"/>
          </p:cNvSpPr>
          <p:nvPr>
            <p:ph idx="1"/>
          </p:nvPr>
        </p:nvSpPr>
        <p:spPr>
          <a:xfrm>
            <a:off x="284205" y="1269571"/>
            <a:ext cx="4656438" cy="4256158"/>
          </a:xfrm>
        </p:spPr>
        <p:txBody>
          <a:bodyPr/>
          <a:lstStyle/>
          <a:p>
            <a:r>
              <a:rPr lang="en-US" dirty="0" smtClean="0"/>
              <a:t>How does leasing benefit my operation?</a:t>
            </a:r>
          </a:p>
          <a:p>
            <a:endParaRPr lang="en-US" dirty="0"/>
          </a:p>
          <a:p>
            <a:r>
              <a:rPr lang="en-US" dirty="0" smtClean="0"/>
              <a:t>CALL MIKE to talk through options and which lease makes the most sense for my operation</a:t>
            </a:r>
          </a:p>
          <a:p>
            <a:r>
              <a:rPr lang="en-US" dirty="0" smtClean="0"/>
              <a:t>Talk to your CPA and make sure they understand how to account for the benefits of the lease for your operation</a:t>
            </a:r>
          </a:p>
          <a:p>
            <a:r>
              <a:rPr lang="en-US" dirty="0" smtClean="0"/>
              <a:t>See the benefits of how we can save you TAX DOLLARS!!</a:t>
            </a:r>
          </a:p>
          <a:p>
            <a:endParaRPr lang="en-US" dirty="0" smtClean="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0785" y="1532709"/>
            <a:ext cx="3520198" cy="4693920"/>
          </a:xfrm>
          <a:prstGeom prst="rect">
            <a:avLst/>
          </a:prstGeom>
        </p:spPr>
      </p:pic>
    </p:spTree>
    <p:extLst>
      <p:ext uri="{BB962C8B-B14F-4D97-AF65-F5344CB8AC3E}">
        <p14:creationId xmlns:p14="http://schemas.microsoft.com/office/powerpoint/2010/main" val="36044763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ltLang="en-US" smtClean="0"/>
              <a:t>Facility Leases – Tax Advantages</a:t>
            </a:r>
          </a:p>
        </p:txBody>
      </p:sp>
      <p:sp>
        <p:nvSpPr>
          <p:cNvPr id="58371" name="Date Placeholder 3"/>
          <p:cNvSpPr>
            <a:spLocks noGrp="1"/>
          </p:cNvSpPr>
          <p:nvPr>
            <p:ph type="dt"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8372" name="Footer Placeholder 4"/>
          <p:cNvSpPr>
            <a:spLocks noGrp="1"/>
          </p:cNvSpPr>
          <p:nvPr>
            <p:ph type="ftr"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 name="Slide Number Placeholder 5"/>
          <p:cNvSpPr>
            <a:spLocks noGrp="1"/>
          </p:cNvSpPr>
          <p:nvPr>
            <p:ph type="sldNum" sz="quarter" idx="10"/>
          </p:nvPr>
        </p:nvSpPr>
        <p:spPr/>
        <p:txBody>
          <a:bodyPr/>
          <a:lstStyle/>
          <a:p>
            <a:pPr>
              <a:defRPr/>
            </a:pPr>
            <a:fld id="{EF9AACEC-1870-4F61-BAB6-23EB27BB7B28}" type="slidenum">
              <a:rPr lang="en-US" smtClean="0"/>
              <a:pPr>
                <a:defRPr/>
              </a:pPr>
              <a:t>18</a:t>
            </a:fld>
            <a:endParaRPr lang="en-US" dirty="0"/>
          </a:p>
        </p:txBody>
      </p:sp>
      <p:pic>
        <p:nvPicPr>
          <p:cNvPr id="58374"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70000" y="1033199"/>
            <a:ext cx="9588500" cy="5345906"/>
          </a:xfrm>
        </p:spPr>
      </p:pic>
    </p:spTree>
    <p:extLst>
      <p:ext uri="{BB962C8B-B14F-4D97-AF65-F5344CB8AC3E}">
        <p14:creationId xmlns:p14="http://schemas.microsoft.com/office/powerpoint/2010/main" val="3119095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Facility Lease – Tax Advantages Continued</a:t>
            </a:r>
            <a:endParaRPr lang="en-US" dirty="0"/>
          </a:p>
        </p:txBody>
      </p:sp>
      <p:pic>
        <p:nvPicPr>
          <p:cNvPr id="6" name="Content Placeholder 5"/>
          <p:cNvPicPr>
            <a:picLocks noGrp="1" noChangeAspect="1"/>
          </p:cNvPicPr>
          <p:nvPr>
            <p:ph idx="1"/>
          </p:nvPr>
        </p:nvPicPr>
        <p:blipFill>
          <a:blip r:embed="rId2"/>
          <a:stretch>
            <a:fillRect/>
          </a:stretch>
        </p:blipFill>
        <p:spPr>
          <a:xfrm>
            <a:off x="1591144" y="1270000"/>
            <a:ext cx="8779524" cy="4587875"/>
          </a:xfrm>
          <a:prstGeom prst="rect">
            <a:avLst/>
          </a:prstGeom>
        </p:spPr>
      </p:pic>
      <p:sp>
        <p:nvSpPr>
          <p:cNvPr id="4" name="Date Placeholder 3"/>
          <p:cNvSpPr>
            <a:spLocks noGrp="1"/>
          </p:cNvSpPr>
          <p:nvPr>
            <p:ph type="dt" sz="half" idx="10"/>
          </p:nvPr>
        </p:nvSpPr>
        <p:spPr/>
        <p:txBody>
          <a:bodyPr/>
          <a:lstStyle/>
          <a:p>
            <a:fld id="{6428ED3C-9E8D-4C48-BF2E-4CBE58BDA6B5}" type="datetime1">
              <a:rPr lang="en-US" smtClean="0"/>
              <a:t>12/9/2020</a:t>
            </a:fld>
            <a:endParaRPr lang="en-US"/>
          </a:p>
        </p:txBody>
      </p:sp>
      <p:sp>
        <p:nvSpPr>
          <p:cNvPr id="5" name="Slide Number Placeholder 4"/>
          <p:cNvSpPr>
            <a:spLocks noGrp="1"/>
          </p:cNvSpPr>
          <p:nvPr>
            <p:ph type="sldNum" sz="quarter" idx="12"/>
          </p:nvPr>
        </p:nvSpPr>
        <p:spPr/>
        <p:txBody>
          <a:bodyPr/>
          <a:lstStyle/>
          <a:p>
            <a:fld id="{122E8B1C-178C-6549-83D9-1CDF6640AF76}" type="slidenum">
              <a:rPr lang="en-US" smtClean="0"/>
              <a:t>19</a:t>
            </a:fld>
            <a:endParaRPr lang="en-US"/>
          </a:p>
        </p:txBody>
      </p:sp>
    </p:spTree>
    <p:extLst>
      <p:ext uri="{BB962C8B-B14F-4D97-AF65-F5344CB8AC3E}">
        <p14:creationId xmlns:p14="http://schemas.microsoft.com/office/powerpoint/2010/main" val="1622221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274638"/>
            <a:ext cx="11582400" cy="639762"/>
          </a:xfrm>
        </p:spPr>
        <p:txBody>
          <a:bodyPr/>
          <a:lstStyle/>
          <a:p>
            <a:r>
              <a:rPr lang="en-US" dirty="0" smtClean="0"/>
              <a:t>Farm Credit Leasing Overview</a:t>
            </a:r>
            <a:endParaRPr lang="en-US" dirty="0"/>
          </a:p>
        </p:txBody>
      </p:sp>
      <p:sp>
        <p:nvSpPr>
          <p:cNvPr id="19459" name="Rectangle 3"/>
          <p:cNvSpPr>
            <a:spLocks noGrp="1" noChangeArrowheads="1"/>
          </p:cNvSpPr>
          <p:nvPr>
            <p:ph idx="1"/>
          </p:nvPr>
        </p:nvSpPr>
        <p:spPr>
          <a:ln>
            <a:noFill/>
          </a:ln>
        </p:spPr>
        <p:txBody>
          <a:bodyPr>
            <a:normAutofit/>
          </a:bodyPr>
          <a:lstStyle/>
          <a:p>
            <a:pPr marL="225425" lvl="0" indent="-225425">
              <a:lnSpc>
                <a:spcPct val="80000"/>
              </a:lnSpc>
              <a:spcBef>
                <a:spcPts val="1800"/>
              </a:spcBef>
              <a:spcAft>
                <a:spcPts val="600"/>
              </a:spcAft>
            </a:pPr>
            <a:r>
              <a:rPr lang="en-US" altLang="en-US" kern="0" dirty="0">
                <a:latin typeface="Arial" pitchFamily="34" charset="0"/>
              </a:rPr>
              <a:t>Farm Credit Leasing is a wholly owned subsidiary of CoBank, part of the Farm Credit System.</a:t>
            </a:r>
          </a:p>
          <a:p>
            <a:pPr marL="225425" lvl="0" indent="-225425">
              <a:lnSpc>
                <a:spcPct val="80000"/>
              </a:lnSpc>
              <a:spcBef>
                <a:spcPts val="1800"/>
              </a:spcBef>
              <a:spcAft>
                <a:spcPts val="600"/>
              </a:spcAft>
            </a:pPr>
            <a:r>
              <a:rPr lang="en-US" altLang="en-US" kern="0" dirty="0">
                <a:latin typeface="Arial" pitchFamily="34" charset="0"/>
              </a:rPr>
              <a:t>Over $3.6 billion lease portfolio at March 1, 2020</a:t>
            </a:r>
          </a:p>
          <a:p>
            <a:pPr marL="225425" lvl="0" indent="-225425">
              <a:lnSpc>
                <a:spcPct val="80000"/>
              </a:lnSpc>
              <a:spcBef>
                <a:spcPts val="1800"/>
              </a:spcBef>
              <a:spcAft>
                <a:spcPts val="600"/>
              </a:spcAft>
            </a:pPr>
            <a:r>
              <a:rPr lang="en-US" altLang="en-US" kern="0" dirty="0">
                <a:latin typeface="Arial" pitchFamily="34" charset="0"/>
              </a:rPr>
              <a:t>Over $5.1 billion lease assets under management at March 1, 2020</a:t>
            </a:r>
          </a:p>
          <a:p>
            <a:pPr marL="225425" lvl="0" indent="-225425">
              <a:lnSpc>
                <a:spcPct val="80000"/>
              </a:lnSpc>
              <a:spcBef>
                <a:spcPts val="1800"/>
              </a:spcBef>
              <a:spcAft>
                <a:spcPts val="600"/>
              </a:spcAft>
            </a:pPr>
            <a:r>
              <a:rPr lang="en-US" altLang="en-US" kern="0" dirty="0">
                <a:latin typeface="Arial" pitchFamily="34" charset="0"/>
              </a:rPr>
              <a:t>Headquartered in Minneapolis, MN; regional offices and banking centers throughout the country (Including Columbia, SC – My Office)</a:t>
            </a:r>
          </a:p>
          <a:p>
            <a:pPr marL="225425" lvl="0" indent="-225425">
              <a:lnSpc>
                <a:spcPct val="80000"/>
              </a:lnSpc>
              <a:spcBef>
                <a:spcPts val="1800"/>
              </a:spcBef>
              <a:spcAft>
                <a:spcPts val="600"/>
              </a:spcAft>
            </a:pPr>
            <a:r>
              <a:rPr lang="en-US" altLang="en-US" kern="0" dirty="0">
                <a:latin typeface="Arial" pitchFamily="34" charset="0"/>
              </a:rPr>
              <a:t>Over 17,000 customers nationwide</a:t>
            </a:r>
            <a:r>
              <a:rPr lang="en-US" altLang="en-US" kern="0" dirty="0" smtClean="0">
                <a:latin typeface="Arial" pitchFamily="34" charset="0"/>
              </a:rPr>
              <a:t>.</a:t>
            </a:r>
          </a:p>
          <a:p>
            <a:pPr marL="225425" lvl="0" indent="-225425">
              <a:lnSpc>
                <a:spcPct val="80000"/>
              </a:lnSpc>
              <a:spcBef>
                <a:spcPts val="1800"/>
              </a:spcBef>
              <a:spcAft>
                <a:spcPts val="600"/>
              </a:spcAft>
            </a:pPr>
            <a:r>
              <a:rPr lang="en-US" altLang="en-US" kern="0" dirty="0" smtClean="0">
                <a:latin typeface="Arial" pitchFamily="34" charset="0"/>
              </a:rPr>
              <a:t>Works with 57 Farm Credit Associations nationwide.</a:t>
            </a:r>
            <a:endParaRPr lang="en-US" altLang="en-US" kern="0" dirty="0">
              <a:latin typeface="Arial" pitchFamily="34" charset="0"/>
            </a:endParaRPr>
          </a:p>
          <a:p>
            <a:pPr>
              <a:lnSpc>
                <a:spcPct val="80000"/>
              </a:lnSpc>
              <a:buNone/>
            </a:pPr>
            <a:endParaRPr lang="en-US" sz="1800" dirty="0"/>
          </a:p>
        </p:txBody>
      </p:sp>
    </p:spTree>
    <p:extLst>
      <p:ext uri="{BB962C8B-B14F-4D97-AF65-F5344CB8AC3E}">
        <p14:creationId xmlns:p14="http://schemas.microsoft.com/office/powerpoint/2010/main" val="3615854737"/>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dirty="0" smtClean="0"/>
              <a:t>Success Story - Self Storage Facility</a:t>
            </a:r>
          </a:p>
        </p:txBody>
      </p:sp>
      <p:sp>
        <p:nvSpPr>
          <p:cNvPr id="18435" name="Content Placeholder 2"/>
          <p:cNvSpPr>
            <a:spLocks noGrp="1"/>
          </p:cNvSpPr>
          <p:nvPr>
            <p:ph idx="1"/>
          </p:nvPr>
        </p:nvSpPr>
        <p:spPr>
          <a:xfrm>
            <a:off x="1751013" y="1257300"/>
            <a:ext cx="3391258" cy="5049838"/>
          </a:xfrm>
        </p:spPr>
        <p:txBody>
          <a:bodyPr/>
          <a:lstStyle/>
          <a:p>
            <a:r>
              <a:rPr lang="en-US" altLang="en-US" sz="1600" dirty="0"/>
              <a:t>Type of Customer: </a:t>
            </a:r>
          </a:p>
          <a:p>
            <a:pPr lvl="1"/>
            <a:r>
              <a:rPr lang="en-US" altLang="en-US" sz="1400" dirty="0"/>
              <a:t>Full-time Farmer</a:t>
            </a:r>
          </a:p>
          <a:p>
            <a:r>
              <a:rPr lang="en-US" altLang="en-US" sz="1600" dirty="0"/>
              <a:t>Structure: </a:t>
            </a:r>
          </a:p>
          <a:p>
            <a:pPr lvl="1"/>
            <a:r>
              <a:rPr lang="en-US" altLang="en-US" sz="1400" dirty="0"/>
              <a:t>$966,000</a:t>
            </a:r>
          </a:p>
          <a:p>
            <a:pPr lvl="1"/>
            <a:r>
              <a:rPr lang="en-US" altLang="en-US" sz="1400" dirty="0"/>
              <a:t>10 years</a:t>
            </a:r>
          </a:p>
          <a:p>
            <a:pPr lvl="1"/>
            <a:r>
              <a:rPr lang="en-US" altLang="en-US" sz="1400" dirty="0"/>
              <a:t> monthly payments</a:t>
            </a:r>
          </a:p>
          <a:p>
            <a:pPr lvl="1"/>
            <a:r>
              <a:rPr lang="en-US" altLang="en-US" sz="1400" dirty="0"/>
              <a:t> 30% residual</a:t>
            </a:r>
          </a:p>
          <a:p>
            <a:r>
              <a:rPr lang="en-US" altLang="en-US" sz="1600" dirty="0"/>
              <a:t>Benefits to customer: </a:t>
            </a:r>
          </a:p>
          <a:p>
            <a:pPr lvl="1"/>
            <a:r>
              <a:rPr lang="en-US" altLang="en-US" sz="1400" dirty="0"/>
              <a:t>Accelerated expense of the building by over a 10 year period; </a:t>
            </a:r>
          </a:p>
          <a:p>
            <a:pPr lvl="1"/>
            <a:r>
              <a:rPr lang="en-US" altLang="en-US" sz="1400" dirty="0"/>
              <a:t>FCL 1</a:t>
            </a:r>
            <a:r>
              <a:rPr lang="en-US" altLang="en-US" sz="1400" baseline="30000" dirty="0"/>
              <a:t>st</a:t>
            </a:r>
            <a:r>
              <a:rPr lang="en-US" altLang="en-US" sz="1400" dirty="0"/>
              <a:t> mortgage, 75% LTV</a:t>
            </a:r>
          </a:p>
          <a:p>
            <a:r>
              <a:rPr lang="en-US" altLang="en-US" sz="1600" dirty="0"/>
              <a:t>FCMA </a:t>
            </a:r>
            <a:r>
              <a:rPr lang="en-US" altLang="en-US" sz="1600" dirty="0" smtClean="0"/>
              <a:t>Office</a:t>
            </a:r>
            <a:endParaRPr lang="en-US" altLang="en-US" sz="1400" dirty="0"/>
          </a:p>
          <a:p>
            <a:endParaRPr lang="en-US" altLang="en-US" dirty="0" smtClean="0"/>
          </a:p>
        </p:txBody>
      </p:sp>
      <p:sp>
        <p:nvSpPr>
          <p:cNvPr id="1843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A72F73B3-409D-460E-93FE-96F17E8FD8AD}" type="slidenum">
              <a:rPr lang="en-US" altLang="en-US">
                <a:solidFill>
                  <a:srgbClr val="808080"/>
                </a:solidFill>
              </a:rPr>
              <a:pPr fontAlgn="base">
                <a:spcBef>
                  <a:spcPct val="0"/>
                </a:spcBef>
                <a:spcAft>
                  <a:spcPct val="0"/>
                </a:spcAft>
              </a:pPr>
              <a:t>20</a:t>
            </a:fld>
            <a:endParaRPr lang="en-US" altLang="en-US">
              <a:solidFill>
                <a:srgbClr val="808080"/>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7213" y="1641764"/>
            <a:ext cx="4874922" cy="3766632"/>
          </a:xfrm>
          <a:prstGeom prst="rect">
            <a:avLst/>
          </a:prstGeom>
        </p:spPr>
      </p:pic>
    </p:spTree>
    <p:extLst>
      <p:ext uri="{BB962C8B-B14F-4D97-AF65-F5344CB8AC3E}">
        <p14:creationId xmlns:p14="http://schemas.microsoft.com/office/powerpoint/2010/main" val="3798268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normAutofit/>
          </a:bodyPr>
          <a:lstStyle/>
          <a:p>
            <a:r>
              <a:rPr lang="en-US" altLang="en-US" dirty="0" smtClean="0"/>
              <a:t>Success Story </a:t>
            </a:r>
            <a:r>
              <a:rPr lang="en-US" altLang="en-US" dirty="0" smtClean="0"/>
              <a:t>-Fruit Farm Customer</a:t>
            </a:r>
            <a:endParaRPr lang="en-US" altLang="en-US" dirty="0" smtClean="0"/>
          </a:p>
        </p:txBody>
      </p:sp>
      <p:sp>
        <p:nvSpPr>
          <p:cNvPr id="12291" name="Content Placeholder 2"/>
          <p:cNvSpPr>
            <a:spLocks noGrp="1"/>
          </p:cNvSpPr>
          <p:nvPr>
            <p:ph idx="1"/>
          </p:nvPr>
        </p:nvSpPr>
        <p:spPr>
          <a:xfrm>
            <a:off x="1751013" y="1050926"/>
            <a:ext cx="3886200" cy="5256213"/>
          </a:xfrm>
        </p:spPr>
        <p:txBody>
          <a:bodyPr/>
          <a:lstStyle/>
          <a:p>
            <a:r>
              <a:rPr lang="en-US" altLang="en-US" sz="1400" dirty="0"/>
              <a:t>Type of Customer: </a:t>
            </a:r>
          </a:p>
          <a:p>
            <a:pPr lvl="1"/>
            <a:r>
              <a:rPr lang="en-US" altLang="en-US" sz="1400" dirty="0"/>
              <a:t>Fruit production and processing operation</a:t>
            </a:r>
          </a:p>
          <a:p>
            <a:r>
              <a:rPr lang="en-US" altLang="en-US" sz="1400" dirty="0"/>
              <a:t>Structure: </a:t>
            </a:r>
            <a:endParaRPr lang="en-US" altLang="en-US" sz="1400" dirty="0">
              <a:solidFill>
                <a:srgbClr val="C00000"/>
              </a:solidFill>
            </a:endParaRPr>
          </a:p>
          <a:p>
            <a:pPr lvl="1"/>
            <a:r>
              <a:rPr lang="en-US" altLang="en-US" sz="1400" dirty="0"/>
              <a:t>$ 497,000 on-farm Commercial office building</a:t>
            </a:r>
          </a:p>
          <a:p>
            <a:pPr lvl="1"/>
            <a:r>
              <a:rPr lang="en-US" altLang="en-US" sz="1400" dirty="0"/>
              <a:t>84 Months – 20% residual</a:t>
            </a:r>
          </a:p>
          <a:p>
            <a:pPr lvl="1"/>
            <a:r>
              <a:rPr lang="en-US" altLang="en-US" sz="1400" dirty="0"/>
              <a:t>PLB (Purchase Leaseback)</a:t>
            </a:r>
          </a:p>
          <a:p>
            <a:r>
              <a:rPr lang="en-US" altLang="en-US" sz="1400" dirty="0"/>
              <a:t>Benefits to customer: </a:t>
            </a:r>
          </a:p>
          <a:p>
            <a:pPr lvl="1"/>
            <a:r>
              <a:rPr lang="en-US" altLang="en-US" sz="1400" dirty="0"/>
              <a:t>Accelerated expense of the 39.5 </a:t>
            </a:r>
            <a:r>
              <a:rPr lang="en-US" altLang="en-US" sz="1400" dirty="0" err="1"/>
              <a:t>yr</a:t>
            </a:r>
            <a:r>
              <a:rPr lang="en-US" altLang="en-US" sz="1400" dirty="0"/>
              <a:t> MACRS building over a 7 year period </a:t>
            </a:r>
          </a:p>
          <a:p>
            <a:pPr lvl="1"/>
            <a:r>
              <a:rPr lang="en-US" altLang="en-US" sz="1400" dirty="0"/>
              <a:t>No mortgage</a:t>
            </a:r>
          </a:p>
          <a:p>
            <a:pPr lvl="1"/>
            <a:r>
              <a:rPr lang="en-US" altLang="en-US" sz="1400" dirty="0"/>
              <a:t>No site inspections</a:t>
            </a:r>
          </a:p>
          <a:p>
            <a:pPr lvl="1"/>
            <a:r>
              <a:rPr lang="en-US" altLang="en-US" sz="1400" dirty="0"/>
              <a:t>Customer was able to pay for some soft costs directly; FCL leased primary structure.</a:t>
            </a:r>
          </a:p>
          <a:p>
            <a:pPr lvl="1"/>
            <a:endParaRPr lang="en-US" altLang="en-US" sz="1400" dirty="0"/>
          </a:p>
          <a:p>
            <a:endParaRPr lang="en-US" altLang="en-US" dirty="0" smtClean="0"/>
          </a:p>
        </p:txBody>
      </p:sp>
      <p:sp>
        <p:nvSpPr>
          <p:cNvPr id="1229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50D30B3-AD72-495F-9E9B-D669B18A8E51}" type="slidenum">
              <a:rPr lang="en-US" altLang="en-US" smtClean="0">
                <a:solidFill>
                  <a:schemeClr val="bg2"/>
                </a:solidFill>
              </a:rPr>
              <a:pPr/>
              <a:t>21</a:t>
            </a:fld>
            <a:endParaRPr lang="en-US" altLang="en-US" smtClean="0">
              <a:solidFill>
                <a:schemeClr val="bg2"/>
              </a:solidFill>
            </a:endParaRPr>
          </a:p>
        </p:txBody>
      </p:sp>
      <p:pic>
        <p:nvPicPr>
          <p:cNvPr id="1229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7214" y="1152525"/>
            <a:ext cx="492442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4374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normAutofit/>
          </a:bodyPr>
          <a:lstStyle/>
          <a:p>
            <a:r>
              <a:rPr lang="en-US" altLang="en-US" dirty="0" smtClean="0"/>
              <a:t>Success Story </a:t>
            </a:r>
            <a:r>
              <a:rPr lang="en-US" altLang="en-US" dirty="0" smtClean="0"/>
              <a:t>–Farm </a:t>
            </a:r>
            <a:r>
              <a:rPr lang="en-US" altLang="en-US" dirty="0" smtClean="0"/>
              <a:t>Center</a:t>
            </a:r>
          </a:p>
        </p:txBody>
      </p:sp>
      <p:sp>
        <p:nvSpPr>
          <p:cNvPr id="12291" name="Content Placeholder 2"/>
          <p:cNvSpPr>
            <a:spLocks noGrp="1"/>
          </p:cNvSpPr>
          <p:nvPr>
            <p:ph idx="1"/>
          </p:nvPr>
        </p:nvSpPr>
        <p:spPr>
          <a:xfrm>
            <a:off x="1751013" y="1050926"/>
            <a:ext cx="3886200" cy="5256213"/>
          </a:xfrm>
        </p:spPr>
        <p:txBody>
          <a:bodyPr>
            <a:normAutofit/>
          </a:bodyPr>
          <a:lstStyle/>
          <a:p>
            <a:r>
              <a:rPr lang="en-US" altLang="en-US" sz="1400" b="1" dirty="0"/>
              <a:t>Type of Customer: </a:t>
            </a:r>
          </a:p>
          <a:p>
            <a:pPr lvl="1"/>
            <a:r>
              <a:rPr lang="en-US" altLang="en-US" sz="1400" dirty="0" smtClean="0"/>
              <a:t>Long-time ACA customer since 1995.</a:t>
            </a:r>
          </a:p>
          <a:p>
            <a:pPr lvl="1"/>
            <a:r>
              <a:rPr lang="en-US" altLang="en-US" sz="1400" dirty="0" smtClean="0"/>
              <a:t>Farm related business primarily involved in the sale and customer application of fertilizer and chemicals.</a:t>
            </a:r>
            <a:endParaRPr lang="en-US" altLang="en-US" sz="1400" dirty="0"/>
          </a:p>
          <a:p>
            <a:r>
              <a:rPr lang="en-US" altLang="en-US" sz="1400" b="1" dirty="0"/>
              <a:t>Structure: </a:t>
            </a:r>
            <a:endParaRPr lang="en-US" altLang="en-US" sz="1400" b="1" dirty="0">
              <a:solidFill>
                <a:srgbClr val="C00000"/>
              </a:solidFill>
            </a:endParaRPr>
          </a:p>
          <a:p>
            <a:pPr lvl="1"/>
            <a:r>
              <a:rPr lang="en-US" altLang="en-US" sz="1400" dirty="0" smtClean="0"/>
              <a:t>$1,500,000 Cotton Bale Warehouse.</a:t>
            </a:r>
            <a:endParaRPr lang="en-US" altLang="en-US" sz="1400" dirty="0"/>
          </a:p>
          <a:p>
            <a:pPr lvl="1"/>
            <a:r>
              <a:rPr lang="en-US" altLang="en-US" sz="1400" dirty="0" smtClean="0"/>
              <a:t>60 </a:t>
            </a:r>
            <a:r>
              <a:rPr lang="en-US" altLang="en-US" sz="1400" dirty="0"/>
              <a:t>Months – </a:t>
            </a:r>
            <a:r>
              <a:rPr lang="en-US" altLang="en-US" sz="1400" dirty="0" smtClean="0"/>
              <a:t>25% residual.</a:t>
            </a:r>
            <a:endParaRPr lang="en-US" altLang="en-US" sz="1400" dirty="0"/>
          </a:p>
          <a:p>
            <a:pPr lvl="1"/>
            <a:r>
              <a:rPr lang="en-US" altLang="en-US" sz="1400" dirty="0" smtClean="0"/>
              <a:t>IFA (Interim Funding Agreement).</a:t>
            </a:r>
            <a:endParaRPr lang="en-US" altLang="en-US" sz="1400" dirty="0"/>
          </a:p>
          <a:p>
            <a:r>
              <a:rPr lang="en-US" altLang="en-US" sz="1400" b="1" dirty="0"/>
              <a:t>Benefits to customer: </a:t>
            </a:r>
          </a:p>
          <a:p>
            <a:pPr lvl="1"/>
            <a:r>
              <a:rPr lang="en-US" altLang="en-US" sz="1400" dirty="0" smtClean="0"/>
              <a:t>Accelerated expense of the 20 </a:t>
            </a:r>
            <a:r>
              <a:rPr lang="en-US" altLang="en-US" sz="1400" dirty="0" err="1" smtClean="0"/>
              <a:t>yr</a:t>
            </a:r>
            <a:r>
              <a:rPr lang="en-US" altLang="en-US" sz="1400" dirty="0" smtClean="0"/>
              <a:t> MACRS building (writing off 75% in 5 years).</a:t>
            </a:r>
            <a:endParaRPr lang="en-US" altLang="en-US" sz="1400" dirty="0"/>
          </a:p>
          <a:p>
            <a:pPr lvl="1"/>
            <a:r>
              <a:rPr lang="en-US" altLang="en-US" sz="1400" dirty="0" smtClean="0"/>
              <a:t>Customer had cash to buy the building, but due to uncertainty in the world he decided to keep his cash and finance.</a:t>
            </a:r>
            <a:endParaRPr lang="en-US" altLang="en-US" sz="1400" dirty="0"/>
          </a:p>
          <a:p>
            <a:pPr lvl="1"/>
            <a:r>
              <a:rPr lang="en-US" altLang="en-US" sz="1400" dirty="0"/>
              <a:t>Customer was able to pay for some soft costs directly; FCL leased primary structure</a:t>
            </a:r>
            <a:r>
              <a:rPr lang="en-US" altLang="en-US" sz="1400" dirty="0" smtClean="0"/>
              <a:t>.</a:t>
            </a:r>
          </a:p>
          <a:p>
            <a:pPr marL="457200" lvl="1" indent="0">
              <a:buNone/>
            </a:pPr>
            <a:endParaRPr lang="en-US" altLang="en-US" sz="1400" dirty="0"/>
          </a:p>
          <a:p>
            <a:endParaRPr lang="en-US" altLang="en-US" dirty="0" smtClean="0"/>
          </a:p>
        </p:txBody>
      </p:sp>
      <p:sp>
        <p:nvSpPr>
          <p:cNvPr id="1229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50D30B3-AD72-495F-9E9B-D669B18A8E51}" type="slidenum">
              <a:rPr lang="en-US" altLang="en-US" smtClean="0">
                <a:solidFill>
                  <a:schemeClr val="bg2"/>
                </a:solidFill>
              </a:rPr>
              <a:pPr/>
              <a:t>22</a:t>
            </a:fld>
            <a:endParaRPr lang="en-US" altLang="en-US" smtClean="0">
              <a:solidFill>
                <a:schemeClr val="bg2"/>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3434" y="1881051"/>
            <a:ext cx="5485746" cy="3866605"/>
          </a:xfrm>
          <a:prstGeom prst="rect">
            <a:avLst/>
          </a:prstGeom>
        </p:spPr>
      </p:pic>
    </p:spTree>
    <p:extLst>
      <p:ext uri="{BB962C8B-B14F-4D97-AF65-F5344CB8AC3E}">
        <p14:creationId xmlns:p14="http://schemas.microsoft.com/office/powerpoint/2010/main" val="3795982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sz="half" idx="1"/>
          </p:nvPr>
        </p:nvSpPr>
        <p:spPr>
          <a:xfrm>
            <a:off x="1822451" y="1177926"/>
            <a:ext cx="3686175" cy="5267325"/>
          </a:xfrm>
        </p:spPr>
        <p:txBody>
          <a:bodyPr/>
          <a:lstStyle/>
          <a:p>
            <a:r>
              <a:rPr lang="en-US" altLang="en-US" sz="1200" dirty="0"/>
              <a:t>Type of Customer</a:t>
            </a:r>
          </a:p>
          <a:p>
            <a:pPr lvl="1"/>
            <a:r>
              <a:rPr lang="en-US" altLang="en-US" sz="1200" dirty="0"/>
              <a:t>Family Owned Vineyard and Winery</a:t>
            </a:r>
          </a:p>
          <a:p>
            <a:pPr lvl="1"/>
            <a:r>
              <a:rPr lang="en-US" altLang="en-US" sz="1200" dirty="0"/>
              <a:t>Wines are produced from local fruits grown on farm as well as from other local farms</a:t>
            </a:r>
          </a:p>
          <a:p>
            <a:r>
              <a:rPr lang="en-US" altLang="en-US" sz="1200" dirty="0"/>
              <a:t>Transaction </a:t>
            </a:r>
          </a:p>
          <a:p>
            <a:pPr lvl="1"/>
            <a:r>
              <a:rPr lang="en-US" altLang="en-US" sz="1200" dirty="0"/>
              <a:t>$425,000</a:t>
            </a:r>
          </a:p>
          <a:p>
            <a:pPr lvl="1"/>
            <a:r>
              <a:rPr lang="en-US" altLang="en-US" sz="1200" dirty="0"/>
              <a:t>Interim Funding Agreement – Started construction of new Wine Processing Facility to be completed in August, 2020</a:t>
            </a:r>
          </a:p>
          <a:p>
            <a:r>
              <a:rPr lang="en-US" altLang="en-US" sz="1200" dirty="0"/>
              <a:t>Structure  </a:t>
            </a:r>
          </a:p>
          <a:p>
            <a:pPr lvl="1"/>
            <a:r>
              <a:rPr lang="en-US" altLang="en-US" sz="1200" dirty="0"/>
              <a:t>120 month term with Monthly Payments</a:t>
            </a:r>
          </a:p>
          <a:p>
            <a:pPr lvl="1"/>
            <a:r>
              <a:rPr lang="en-US" altLang="en-US" sz="1200" dirty="0"/>
              <a:t>15% residual</a:t>
            </a:r>
          </a:p>
          <a:p>
            <a:r>
              <a:rPr lang="en-US" altLang="en-US" sz="1200" dirty="0"/>
              <a:t>Benefits to Customer 	</a:t>
            </a:r>
          </a:p>
          <a:p>
            <a:pPr lvl="1"/>
            <a:r>
              <a:rPr lang="en-US" altLang="en-US" sz="1200" dirty="0"/>
              <a:t>100% Financing</a:t>
            </a:r>
          </a:p>
          <a:p>
            <a:pPr lvl="1"/>
            <a:r>
              <a:rPr lang="en-US" altLang="en-US" sz="1200" dirty="0"/>
              <a:t>Accelerated write-off the building (writing off 85% of the asset in ten years)</a:t>
            </a:r>
          </a:p>
          <a:p>
            <a:pPr lvl="1"/>
            <a:r>
              <a:rPr lang="en-US" altLang="en-US" sz="1200" dirty="0"/>
              <a:t>Conserves working capital during this important growth period for the Company</a:t>
            </a:r>
            <a:r>
              <a:rPr lang="en-US" altLang="en-US" sz="1100" dirty="0"/>
              <a:t>	</a:t>
            </a:r>
            <a:r>
              <a:rPr lang="en-US" altLang="en-US" dirty="0" smtClean="0"/>
              <a:t>	</a:t>
            </a:r>
          </a:p>
          <a:p>
            <a:endParaRPr lang="en-US" altLang="en-US" dirty="0" smtClean="0"/>
          </a:p>
        </p:txBody>
      </p:sp>
      <p:sp>
        <p:nvSpPr>
          <p:cNvPr id="13315" name="Title 1"/>
          <p:cNvSpPr>
            <a:spLocks noGrp="1"/>
          </p:cNvSpPr>
          <p:nvPr>
            <p:ph type="title"/>
          </p:nvPr>
        </p:nvSpPr>
        <p:spPr>
          <a:xfrm>
            <a:off x="400594" y="169863"/>
            <a:ext cx="8629106" cy="868362"/>
          </a:xfrm>
          <a:ln/>
        </p:spPr>
        <p:txBody>
          <a:bodyPr>
            <a:normAutofit/>
          </a:bodyPr>
          <a:lstStyle/>
          <a:p>
            <a:r>
              <a:rPr lang="en-US" altLang="en-US" sz="3200" dirty="0" err="1" smtClean="0"/>
              <a:t>Succes</a:t>
            </a:r>
            <a:r>
              <a:rPr lang="en-US" altLang="en-US" sz="3200" dirty="0" smtClean="0"/>
              <a:t> Story </a:t>
            </a:r>
            <a:r>
              <a:rPr lang="en-US" altLang="en-US" sz="3200" dirty="0" smtClean="0"/>
              <a:t>– Winery and Vineyards</a:t>
            </a:r>
            <a:endParaRPr lang="en-US" altLang="en-US" sz="3200" dirty="0"/>
          </a:p>
        </p:txBody>
      </p:sp>
      <p:sp>
        <p:nvSpPr>
          <p:cNvPr id="13316" name="Slide Number Placeholder 3"/>
          <p:cNvSpPr>
            <a:spLocks noGrp="1"/>
          </p:cNvSpPr>
          <p:nvPr>
            <p:ph type="sldNum" sz="quarter" idx="1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spcAft>
                <a:spcPts val="600"/>
              </a:spcAft>
              <a:buSzPct val="75000"/>
              <a:buFont typeface="Wingdings" panose="05000000000000000000" pitchFamily="2" charset="2"/>
              <a:buChar char="Ø"/>
              <a:defRPr sz="2000">
                <a:solidFill>
                  <a:srgbClr val="005288"/>
                </a:solidFill>
                <a:latin typeface="Arial" panose="020B0604020202020204" pitchFamily="34" charset="0"/>
              </a:defRPr>
            </a:lvl1pPr>
            <a:lvl2pPr marL="742950" indent="-285750">
              <a:spcBef>
                <a:spcPts val="300"/>
              </a:spcBef>
              <a:spcAft>
                <a:spcPts val="300"/>
              </a:spcAft>
              <a:buFont typeface="Wingdings" panose="05000000000000000000" pitchFamily="2" charset="2"/>
              <a:buChar char="§"/>
              <a:defRPr>
                <a:solidFill>
                  <a:srgbClr val="000000"/>
                </a:solidFill>
                <a:latin typeface="Arial" panose="020B0604020202020204" pitchFamily="34" charset="0"/>
              </a:defRPr>
            </a:lvl2pPr>
            <a:lvl3pPr marL="1143000" indent="-228600">
              <a:spcBef>
                <a:spcPts val="300"/>
              </a:spcBef>
              <a:spcAft>
                <a:spcPts val="300"/>
              </a:spcAft>
              <a:buChar char="•"/>
              <a:defRPr sz="1600">
                <a:solidFill>
                  <a:srgbClr val="000000"/>
                </a:solidFill>
                <a:latin typeface="Arial" panose="020B0604020202020204" pitchFamily="34" charset="0"/>
              </a:defRPr>
            </a:lvl3pPr>
            <a:lvl4pPr marL="1600200" indent="-228600">
              <a:spcBef>
                <a:spcPts val="300"/>
              </a:spcBef>
              <a:spcAft>
                <a:spcPts val="300"/>
              </a:spcAft>
              <a:buChar char="–"/>
              <a:defRPr sz="1400">
                <a:solidFill>
                  <a:srgbClr val="000000"/>
                </a:solidFill>
                <a:latin typeface="Arial" panose="020B0604020202020204" pitchFamily="34" charset="0"/>
              </a:defRPr>
            </a:lvl4pPr>
            <a:lvl5pPr marL="2057400" indent="-228600">
              <a:spcBef>
                <a:spcPts val="300"/>
              </a:spcBef>
              <a:spcAft>
                <a:spcPts val="300"/>
              </a:spcAft>
              <a:buChar char="»"/>
              <a:defRPr sz="1200">
                <a:solidFill>
                  <a:srgbClr val="000000"/>
                </a:solidFill>
                <a:latin typeface="Arial" panose="020B0604020202020204" pitchFamily="34" charset="0"/>
              </a:defRPr>
            </a:lvl5pPr>
            <a:lvl6pPr marL="2514600" indent="-228600" eaLnBrk="0" fontAlgn="base" hangingPunct="0">
              <a:spcBef>
                <a:spcPts val="300"/>
              </a:spcBef>
              <a:spcAft>
                <a:spcPts val="300"/>
              </a:spcAft>
              <a:buChar char="»"/>
              <a:defRPr sz="1200">
                <a:solidFill>
                  <a:srgbClr val="000000"/>
                </a:solidFill>
                <a:latin typeface="Arial" panose="020B0604020202020204" pitchFamily="34" charset="0"/>
              </a:defRPr>
            </a:lvl6pPr>
            <a:lvl7pPr marL="2971800" indent="-228600" eaLnBrk="0" fontAlgn="base" hangingPunct="0">
              <a:spcBef>
                <a:spcPts val="300"/>
              </a:spcBef>
              <a:spcAft>
                <a:spcPts val="300"/>
              </a:spcAft>
              <a:buChar char="»"/>
              <a:defRPr sz="1200">
                <a:solidFill>
                  <a:srgbClr val="000000"/>
                </a:solidFill>
                <a:latin typeface="Arial" panose="020B0604020202020204" pitchFamily="34" charset="0"/>
              </a:defRPr>
            </a:lvl7pPr>
            <a:lvl8pPr marL="3429000" indent="-228600" eaLnBrk="0" fontAlgn="base" hangingPunct="0">
              <a:spcBef>
                <a:spcPts val="300"/>
              </a:spcBef>
              <a:spcAft>
                <a:spcPts val="300"/>
              </a:spcAft>
              <a:buChar char="»"/>
              <a:defRPr sz="1200">
                <a:solidFill>
                  <a:srgbClr val="000000"/>
                </a:solidFill>
                <a:latin typeface="Arial" panose="020B0604020202020204" pitchFamily="34" charset="0"/>
              </a:defRPr>
            </a:lvl8pPr>
            <a:lvl9pPr marL="3886200" indent="-228600" eaLnBrk="0" fontAlgn="base" hangingPunct="0">
              <a:spcBef>
                <a:spcPts val="300"/>
              </a:spcBef>
              <a:spcAft>
                <a:spcPts val="300"/>
              </a:spcAft>
              <a:buChar char="»"/>
              <a:defRPr sz="1200">
                <a:solidFill>
                  <a:srgbClr val="000000"/>
                </a:solidFill>
                <a:latin typeface="Arial" panose="020B0604020202020204" pitchFamily="34" charset="0"/>
              </a:defRPr>
            </a:lvl9pPr>
          </a:lstStyle>
          <a:p>
            <a:pPr>
              <a:spcBef>
                <a:spcPct val="0"/>
              </a:spcBef>
              <a:spcAft>
                <a:spcPct val="0"/>
              </a:spcAft>
              <a:buSzTx/>
              <a:buFontTx/>
              <a:buNone/>
            </a:pPr>
            <a:fld id="{7DA7F5E6-31E0-4694-8848-84C10AC404C3}" type="slidenum">
              <a:rPr lang="en-US" altLang="en-US" sz="1200">
                <a:solidFill>
                  <a:schemeClr val="bg2"/>
                </a:solidFill>
              </a:rPr>
              <a:pPr>
                <a:spcBef>
                  <a:spcPct val="0"/>
                </a:spcBef>
                <a:spcAft>
                  <a:spcPct val="0"/>
                </a:spcAft>
                <a:buSzTx/>
                <a:buFontTx/>
                <a:buNone/>
              </a:pPr>
              <a:t>23</a:t>
            </a:fld>
            <a:endParaRPr lang="en-US" altLang="en-US" sz="1200">
              <a:solidFill>
                <a:schemeClr val="bg2"/>
              </a:solidFill>
            </a:endParaRPr>
          </a:p>
        </p:txBody>
      </p:sp>
      <p:sp>
        <p:nvSpPr>
          <p:cNvPr id="7" name="Picture Placeholder 1"/>
          <p:cNvSpPr txBox="1">
            <a:spLocks/>
          </p:cNvSpPr>
          <p:nvPr/>
        </p:nvSpPr>
        <p:spPr bwMode="auto">
          <a:xfrm>
            <a:off x="6172201" y="1271589"/>
            <a:ext cx="4251325" cy="46037"/>
          </a:xfrm>
          <a:prstGeom prst="roundRect">
            <a:avLst>
              <a:gd name="adj" fmla="val 3468"/>
            </a:avLst>
          </a:prstGeom>
          <a:solidFill>
            <a:schemeClr val="tx2"/>
          </a:solidFill>
          <a:ln w="25400" cap="flat" cmpd="sng" algn="ctr">
            <a:solidFill>
              <a:schemeClr val="accent2"/>
            </a:solidFill>
            <a:prstDash val="solid"/>
          </a:ln>
          <a:effectLst>
            <a:outerShdw blurRad="76200" sx="102000" sy="102000" algn="ctr" rotWithShape="0">
              <a:prstClr val="black">
                <a:alpha val="20000"/>
              </a:prstClr>
            </a:outerShdw>
          </a:effectLst>
        </p:spPr>
      </p:sp>
      <p:pic>
        <p:nvPicPr>
          <p:cNvPr id="4" name="Picture Placeholder 3"/>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831" b="2831"/>
          <a:stretch>
            <a:fillRect/>
          </a:stretch>
        </p:blipFill>
        <p:spPr/>
      </p:pic>
    </p:spTree>
    <p:extLst>
      <p:ext uri="{BB962C8B-B14F-4D97-AF65-F5344CB8AC3E}">
        <p14:creationId xmlns:p14="http://schemas.microsoft.com/office/powerpoint/2010/main" val="252309987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sz="half" idx="1"/>
          </p:nvPr>
        </p:nvSpPr>
        <p:spPr>
          <a:xfrm>
            <a:off x="1822451" y="1177926"/>
            <a:ext cx="3686175" cy="5267325"/>
          </a:xfrm>
        </p:spPr>
        <p:txBody>
          <a:bodyPr>
            <a:normAutofit lnSpcReduction="10000"/>
          </a:bodyPr>
          <a:lstStyle/>
          <a:p>
            <a:r>
              <a:rPr lang="en-US" altLang="en-US" sz="1400" dirty="0"/>
              <a:t>Type of Customer</a:t>
            </a:r>
          </a:p>
          <a:p>
            <a:pPr lvl="1"/>
            <a:r>
              <a:rPr lang="en-US" altLang="en-US" dirty="0" smtClean="0"/>
              <a:t>Repeat customer with this being their 9</a:t>
            </a:r>
            <a:r>
              <a:rPr lang="en-US" altLang="en-US" baseline="30000" dirty="0" smtClean="0"/>
              <a:t>th</a:t>
            </a:r>
            <a:r>
              <a:rPr lang="en-US" altLang="en-US" dirty="0" smtClean="0"/>
              <a:t> lease</a:t>
            </a:r>
          </a:p>
          <a:p>
            <a:pPr lvl="1"/>
            <a:r>
              <a:rPr lang="en-US" altLang="en-US" dirty="0" smtClean="0"/>
              <a:t>Christmas </a:t>
            </a:r>
            <a:r>
              <a:rPr lang="en-US" altLang="en-US" dirty="0"/>
              <a:t>Tree Grower</a:t>
            </a:r>
          </a:p>
          <a:p>
            <a:pPr lvl="1"/>
            <a:r>
              <a:rPr lang="en-US" altLang="en-US" dirty="0"/>
              <a:t>Fresh Produce Farm</a:t>
            </a:r>
          </a:p>
          <a:p>
            <a:pPr lvl="1"/>
            <a:r>
              <a:rPr lang="en-US" altLang="en-US" dirty="0"/>
              <a:t>Beef Cattle</a:t>
            </a:r>
          </a:p>
          <a:p>
            <a:r>
              <a:rPr lang="en-US" altLang="en-US" sz="1400" dirty="0"/>
              <a:t>Transaction </a:t>
            </a:r>
          </a:p>
          <a:p>
            <a:pPr lvl="1"/>
            <a:r>
              <a:rPr lang="en-US" altLang="en-US" dirty="0"/>
              <a:t>$1,200,000</a:t>
            </a:r>
          </a:p>
          <a:p>
            <a:pPr lvl="1"/>
            <a:r>
              <a:rPr lang="en-US" altLang="en-US" dirty="0"/>
              <a:t>Interim Funding Agreement - $1.2MM addition to an existing building under lease with FCL</a:t>
            </a:r>
          </a:p>
          <a:p>
            <a:r>
              <a:rPr lang="en-US" altLang="en-US" sz="1400" dirty="0"/>
              <a:t>Structure  </a:t>
            </a:r>
          </a:p>
          <a:p>
            <a:pPr lvl="1"/>
            <a:r>
              <a:rPr lang="en-US" altLang="en-US" dirty="0"/>
              <a:t>57 months – match remaining term of existing lease</a:t>
            </a:r>
          </a:p>
          <a:p>
            <a:pPr lvl="1"/>
            <a:r>
              <a:rPr lang="en-US" altLang="en-US" dirty="0"/>
              <a:t>Monthly Payments</a:t>
            </a:r>
          </a:p>
          <a:p>
            <a:pPr lvl="1"/>
            <a:r>
              <a:rPr lang="en-US" altLang="en-US" dirty="0"/>
              <a:t>15% residual</a:t>
            </a:r>
          </a:p>
          <a:p>
            <a:r>
              <a:rPr lang="en-US" altLang="en-US" sz="1400" dirty="0"/>
              <a:t>Benefits to Customer 	</a:t>
            </a:r>
          </a:p>
          <a:p>
            <a:pPr lvl="1"/>
            <a:r>
              <a:rPr lang="en-US" altLang="en-US" dirty="0"/>
              <a:t>100% Financing</a:t>
            </a:r>
          </a:p>
          <a:p>
            <a:pPr lvl="1"/>
            <a:r>
              <a:rPr lang="en-US" altLang="en-US" dirty="0"/>
              <a:t>Accelerated write-off the building (writing off 85% of the asset in less than five years)</a:t>
            </a:r>
            <a:r>
              <a:rPr lang="en-US" altLang="en-US" sz="1100" dirty="0"/>
              <a:t>	</a:t>
            </a:r>
            <a:r>
              <a:rPr lang="en-US" altLang="en-US" dirty="0" smtClean="0"/>
              <a:t>	</a:t>
            </a:r>
          </a:p>
          <a:p>
            <a:endParaRPr lang="en-US" altLang="en-US" dirty="0" smtClean="0"/>
          </a:p>
        </p:txBody>
      </p:sp>
      <p:sp>
        <p:nvSpPr>
          <p:cNvPr id="13315" name="Title 1"/>
          <p:cNvSpPr>
            <a:spLocks noGrp="1"/>
          </p:cNvSpPr>
          <p:nvPr>
            <p:ph type="title"/>
          </p:nvPr>
        </p:nvSpPr>
        <p:spPr>
          <a:xfrm>
            <a:off x="1822450" y="169863"/>
            <a:ext cx="7207250" cy="868362"/>
          </a:xfrm>
          <a:ln/>
        </p:spPr>
        <p:txBody>
          <a:bodyPr>
            <a:normAutofit/>
          </a:bodyPr>
          <a:lstStyle/>
          <a:p>
            <a:r>
              <a:rPr lang="en-US" altLang="en-US" sz="2400" dirty="0" smtClean="0"/>
              <a:t>Success Story </a:t>
            </a:r>
            <a:r>
              <a:rPr lang="en-US" altLang="en-US" sz="2400" dirty="0" smtClean="0"/>
              <a:t>– Largest X-Mas Tree Grower in US</a:t>
            </a:r>
            <a:endParaRPr lang="en-US" altLang="en-US" sz="2400" dirty="0"/>
          </a:p>
        </p:txBody>
      </p:sp>
      <p:sp>
        <p:nvSpPr>
          <p:cNvPr id="13316" name="Slide Number Placeholder 3"/>
          <p:cNvSpPr>
            <a:spLocks noGrp="1"/>
          </p:cNvSpPr>
          <p:nvPr>
            <p:ph type="sldNum" sz="quarter" idx="1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spcAft>
                <a:spcPts val="600"/>
              </a:spcAft>
              <a:buSzPct val="75000"/>
              <a:buFont typeface="Wingdings" panose="05000000000000000000" pitchFamily="2" charset="2"/>
              <a:buChar char="Ø"/>
              <a:defRPr sz="2000">
                <a:solidFill>
                  <a:srgbClr val="005288"/>
                </a:solidFill>
                <a:latin typeface="Arial" panose="020B0604020202020204" pitchFamily="34" charset="0"/>
              </a:defRPr>
            </a:lvl1pPr>
            <a:lvl2pPr marL="742950" indent="-285750">
              <a:spcBef>
                <a:spcPts val="300"/>
              </a:spcBef>
              <a:spcAft>
                <a:spcPts val="300"/>
              </a:spcAft>
              <a:buFont typeface="Wingdings" panose="05000000000000000000" pitchFamily="2" charset="2"/>
              <a:buChar char="§"/>
              <a:defRPr>
                <a:solidFill>
                  <a:srgbClr val="000000"/>
                </a:solidFill>
                <a:latin typeface="Arial" panose="020B0604020202020204" pitchFamily="34" charset="0"/>
              </a:defRPr>
            </a:lvl2pPr>
            <a:lvl3pPr marL="1143000" indent="-228600">
              <a:spcBef>
                <a:spcPts val="300"/>
              </a:spcBef>
              <a:spcAft>
                <a:spcPts val="300"/>
              </a:spcAft>
              <a:buChar char="•"/>
              <a:defRPr sz="1600">
                <a:solidFill>
                  <a:srgbClr val="000000"/>
                </a:solidFill>
                <a:latin typeface="Arial" panose="020B0604020202020204" pitchFamily="34" charset="0"/>
              </a:defRPr>
            </a:lvl3pPr>
            <a:lvl4pPr marL="1600200" indent="-228600">
              <a:spcBef>
                <a:spcPts val="300"/>
              </a:spcBef>
              <a:spcAft>
                <a:spcPts val="300"/>
              </a:spcAft>
              <a:buChar char="–"/>
              <a:defRPr sz="1400">
                <a:solidFill>
                  <a:srgbClr val="000000"/>
                </a:solidFill>
                <a:latin typeface="Arial" panose="020B0604020202020204" pitchFamily="34" charset="0"/>
              </a:defRPr>
            </a:lvl4pPr>
            <a:lvl5pPr marL="2057400" indent="-228600">
              <a:spcBef>
                <a:spcPts val="300"/>
              </a:spcBef>
              <a:spcAft>
                <a:spcPts val="300"/>
              </a:spcAft>
              <a:buChar char="»"/>
              <a:defRPr sz="1200">
                <a:solidFill>
                  <a:srgbClr val="000000"/>
                </a:solidFill>
                <a:latin typeface="Arial" panose="020B0604020202020204" pitchFamily="34" charset="0"/>
              </a:defRPr>
            </a:lvl5pPr>
            <a:lvl6pPr marL="2514600" indent="-228600" eaLnBrk="0" fontAlgn="base" hangingPunct="0">
              <a:spcBef>
                <a:spcPts val="300"/>
              </a:spcBef>
              <a:spcAft>
                <a:spcPts val="300"/>
              </a:spcAft>
              <a:buChar char="»"/>
              <a:defRPr sz="1200">
                <a:solidFill>
                  <a:srgbClr val="000000"/>
                </a:solidFill>
                <a:latin typeface="Arial" panose="020B0604020202020204" pitchFamily="34" charset="0"/>
              </a:defRPr>
            </a:lvl6pPr>
            <a:lvl7pPr marL="2971800" indent="-228600" eaLnBrk="0" fontAlgn="base" hangingPunct="0">
              <a:spcBef>
                <a:spcPts val="300"/>
              </a:spcBef>
              <a:spcAft>
                <a:spcPts val="300"/>
              </a:spcAft>
              <a:buChar char="»"/>
              <a:defRPr sz="1200">
                <a:solidFill>
                  <a:srgbClr val="000000"/>
                </a:solidFill>
                <a:latin typeface="Arial" panose="020B0604020202020204" pitchFamily="34" charset="0"/>
              </a:defRPr>
            </a:lvl7pPr>
            <a:lvl8pPr marL="3429000" indent="-228600" eaLnBrk="0" fontAlgn="base" hangingPunct="0">
              <a:spcBef>
                <a:spcPts val="300"/>
              </a:spcBef>
              <a:spcAft>
                <a:spcPts val="300"/>
              </a:spcAft>
              <a:buChar char="»"/>
              <a:defRPr sz="1200">
                <a:solidFill>
                  <a:srgbClr val="000000"/>
                </a:solidFill>
                <a:latin typeface="Arial" panose="020B0604020202020204" pitchFamily="34" charset="0"/>
              </a:defRPr>
            </a:lvl8pPr>
            <a:lvl9pPr marL="3886200" indent="-228600" eaLnBrk="0" fontAlgn="base" hangingPunct="0">
              <a:spcBef>
                <a:spcPts val="300"/>
              </a:spcBef>
              <a:spcAft>
                <a:spcPts val="300"/>
              </a:spcAft>
              <a:buChar char="»"/>
              <a:defRPr sz="1200">
                <a:solidFill>
                  <a:srgbClr val="000000"/>
                </a:solidFill>
                <a:latin typeface="Arial" panose="020B0604020202020204" pitchFamily="34" charset="0"/>
              </a:defRPr>
            </a:lvl9pPr>
          </a:lstStyle>
          <a:p>
            <a:pPr>
              <a:spcBef>
                <a:spcPct val="0"/>
              </a:spcBef>
              <a:spcAft>
                <a:spcPct val="0"/>
              </a:spcAft>
              <a:buSzTx/>
              <a:buFontTx/>
              <a:buNone/>
            </a:pPr>
            <a:fld id="{DBEE6710-CA14-4763-A517-332234A0782C}" type="slidenum">
              <a:rPr lang="en-US" altLang="en-US" sz="1200">
                <a:solidFill>
                  <a:schemeClr val="bg2"/>
                </a:solidFill>
              </a:rPr>
              <a:pPr>
                <a:spcBef>
                  <a:spcPct val="0"/>
                </a:spcBef>
                <a:spcAft>
                  <a:spcPct val="0"/>
                </a:spcAft>
                <a:buSzTx/>
                <a:buFontTx/>
                <a:buNone/>
              </a:pPr>
              <a:t>24</a:t>
            </a:fld>
            <a:endParaRPr lang="en-US" altLang="en-US" sz="1200">
              <a:solidFill>
                <a:schemeClr val="bg2"/>
              </a:solidFill>
            </a:endParaRPr>
          </a:p>
        </p:txBody>
      </p:sp>
      <p:sp>
        <p:nvSpPr>
          <p:cNvPr id="7" name="Picture Placeholder 1"/>
          <p:cNvSpPr txBox="1">
            <a:spLocks/>
          </p:cNvSpPr>
          <p:nvPr/>
        </p:nvSpPr>
        <p:spPr bwMode="auto">
          <a:xfrm>
            <a:off x="6172201" y="1271589"/>
            <a:ext cx="4251325" cy="46037"/>
          </a:xfrm>
          <a:prstGeom prst="roundRect">
            <a:avLst>
              <a:gd name="adj" fmla="val 3468"/>
            </a:avLst>
          </a:prstGeom>
          <a:solidFill>
            <a:schemeClr val="tx2"/>
          </a:solidFill>
          <a:ln w="25400" cap="flat" cmpd="sng" algn="ctr">
            <a:solidFill>
              <a:schemeClr val="accent2"/>
            </a:solidFill>
            <a:prstDash val="solid"/>
          </a:ln>
          <a:effectLst>
            <a:outerShdw blurRad="76200" sx="102000" sy="102000" algn="ctr" rotWithShape="0">
              <a:prstClr val="black">
                <a:alpha val="20000"/>
              </a:prstClr>
            </a:outerShdw>
          </a:effectLst>
        </p:spPr>
      </p:sp>
      <p:pic>
        <p:nvPicPr>
          <p:cNvPr id="4" name="Picture Placeholder 3"/>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0807" r="20807"/>
          <a:stretch>
            <a:fillRect/>
          </a:stretch>
        </p:blipFill>
        <p:spPr>
          <a:xfrm>
            <a:off x="6172201" y="1317625"/>
            <a:ext cx="4251959" cy="4846320"/>
          </a:xfrm>
        </p:spPr>
      </p:pic>
    </p:spTree>
    <p:extLst>
      <p:ext uri="{BB962C8B-B14F-4D97-AF65-F5344CB8AC3E}">
        <p14:creationId xmlns:p14="http://schemas.microsoft.com/office/powerpoint/2010/main" val="333309229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sz="half" idx="1"/>
          </p:nvPr>
        </p:nvSpPr>
        <p:spPr>
          <a:xfrm>
            <a:off x="1822451" y="1177926"/>
            <a:ext cx="3686175" cy="5267325"/>
          </a:xfrm>
        </p:spPr>
        <p:txBody>
          <a:bodyPr>
            <a:normAutofit/>
          </a:bodyPr>
          <a:lstStyle/>
          <a:p>
            <a:r>
              <a:rPr lang="en-US" altLang="en-US" sz="1200" dirty="0"/>
              <a:t>Type of Customer</a:t>
            </a:r>
          </a:p>
          <a:p>
            <a:pPr lvl="1"/>
            <a:r>
              <a:rPr lang="en-US" altLang="en-US" sz="1200" dirty="0" smtClean="0"/>
              <a:t>Repeat customer of FCL</a:t>
            </a:r>
          </a:p>
          <a:p>
            <a:pPr lvl="1"/>
            <a:r>
              <a:rPr lang="en-US" altLang="en-US" sz="1200" dirty="0" smtClean="0"/>
              <a:t>Trucking Services Nationwide</a:t>
            </a:r>
            <a:endParaRPr lang="en-US" altLang="en-US" sz="1200" dirty="0"/>
          </a:p>
          <a:p>
            <a:pPr lvl="1"/>
            <a:r>
              <a:rPr lang="en-US" altLang="en-US" sz="1200" dirty="0" smtClean="0"/>
              <a:t>Ships agriculture products all over US</a:t>
            </a:r>
            <a:endParaRPr lang="en-US" altLang="en-US" sz="1200" dirty="0"/>
          </a:p>
          <a:p>
            <a:pPr lvl="1"/>
            <a:r>
              <a:rPr lang="en-US" altLang="en-US" sz="1200" dirty="0" smtClean="0"/>
              <a:t>95% Refrigerated Hauling</a:t>
            </a:r>
            <a:endParaRPr lang="en-US" altLang="en-US" sz="1200" dirty="0"/>
          </a:p>
          <a:p>
            <a:r>
              <a:rPr lang="en-US" altLang="en-US" sz="1200" dirty="0"/>
              <a:t>Transaction </a:t>
            </a:r>
          </a:p>
          <a:p>
            <a:pPr lvl="1"/>
            <a:r>
              <a:rPr lang="en-US" altLang="en-US" sz="1200" dirty="0" smtClean="0"/>
              <a:t>$13,795,000</a:t>
            </a:r>
            <a:endParaRPr lang="en-US" altLang="en-US" sz="1200" dirty="0"/>
          </a:p>
          <a:p>
            <a:pPr lvl="1"/>
            <a:r>
              <a:rPr lang="en-US" altLang="en-US" sz="1200" dirty="0" smtClean="0"/>
              <a:t>$12,000,000 </a:t>
            </a:r>
            <a:r>
              <a:rPr lang="en-US" altLang="en-US" sz="1200" dirty="0" err="1" smtClean="0"/>
              <a:t>leaseline</a:t>
            </a:r>
            <a:r>
              <a:rPr lang="en-US" altLang="en-US" sz="1200" dirty="0" smtClean="0"/>
              <a:t> established</a:t>
            </a:r>
            <a:endParaRPr lang="en-US" altLang="en-US" sz="1200" dirty="0"/>
          </a:p>
          <a:p>
            <a:r>
              <a:rPr lang="en-US" altLang="en-US" sz="1200" dirty="0"/>
              <a:t>Structure  </a:t>
            </a:r>
          </a:p>
          <a:p>
            <a:pPr lvl="1"/>
            <a:r>
              <a:rPr lang="en-US" altLang="en-US" sz="1200" dirty="0" smtClean="0"/>
              <a:t>36 months</a:t>
            </a:r>
            <a:endParaRPr lang="en-US" altLang="en-US" sz="1200" dirty="0"/>
          </a:p>
          <a:p>
            <a:pPr lvl="1"/>
            <a:r>
              <a:rPr lang="en-US" altLang="en-US" sz="1200" dirty="0"/>
              <a:t>Monthly Payments</a:t>
            </a:r>
          </a:p>
          <a:p>
            <a:pPr lvl="1"/>
            <a:r>
              <a:rPr lang="en-US" altLang="en-US" sz="1200" dirty="0" smtClean="0"/>
              <a:t>Match Residual to guaranteed buyback from dealership</a:t>
            </a:r>
            <a:endParaRPr lang="en-US" altLang="en-US" sz="1200" dirty="0"/>
          </a:p>
          <a:p>
            <a:r>
              <a:rPr lang="en-US" altLang="en-US" sz="1200" dirty="0"/>
              <a:t>Benefits to Customer 	</a:t>
            </a:r>
          </a:p>
          <a:p>
            <a:pPr lvl="1"/>
            <a:r>
              <a:rPr lang="en-US" altLang="en-US" sz="1200" dirty="0"/>
              <a:t>100% Financing</a:t>
            </a:r>
          </a:p>
          <a:p>
            <a:pPr lvl="1"/>
            <a:r>
              <a:rPr lang="en-US" altLang="en-US" sz="1200" dirty="0"/>
              <a:t>Accelerated write-off the building (writing off 85% of the asset in less than five </a:t>
            </a:r>
            <a:r>
              <a:rPr lang="en-US" altLang="en-US" sz="1200" dirty="0" smtClean="0"/>
              <a:t>year	</a:t>
            </a:r>
          </a:p>
          <a:p>
            <a:pPr marL="0" indent="0">
              <a:buNone/>
            </a:pPr>
            <a:endParaRPr lang="en-US" altLang="en-US" dirty="0" smtClean="0"/>
          </a:p>
          <a:p>
            <a:endParaRPr lang="en-US" altLang="en-US" dirty="0" smtClean="0"/>
          </a:p>
        </p:txBody>
      </p:sp>
      <p:sp>
        <p:nvSpPr>
          <p:cNvPr id="13315" name="Title 1"/>
          <p:cNvSpPr>
            <a:spLocks noGrp="1"/>
          </p:cNvSpPr>
          <p:nvPr>
            <p:ph type="title"/>
          </p:nvPr>
        </p:nvSpPr>
        <p:spPr>
          <a:xfrm>
            <a:off x="1822450" y="169863"/>
            <a:ext cx="7207250" cy="868362"/>
          </a:xfrm>
          <a:ln/>
        </p:spPr>
        <p:txBody>
          <a:bodyPr>
            <a:normAutofit/>
          </a:bodyPr>
          <a:lstStyle/>
          <a:p>
            <a:r>
              <a:rPr lang="en-US" altLang="en-US" sz="2400" dirty="0" smtClean="0"/>
              <a:t>Success Story </a:t>
            </a:r>
            <a:r>
              <a:rPr lang="en-US" altLang="en-US" sz="2400" dirty="0" smtClean="0"/>
              <a:t>– Large Trucking Operation</a:t>
            </a:r>
            <a:endParaRPr lang="en-US" altLang="en-US" sz="2400" dirty="0"/>
          </a:p>
        </p:txBody>
      </p:sp>
      <p:sp>
        <p:nvSpPr>
          <p:cNvPr id="13316" name="Slide Number Placeholder 3"/>
          <p:cNvSpPr>
            <a:spLocks noGrp="1"/>
          </p:cNvSpPr>
          <p:nvPr>
            <p:ph type="sldNum" sz="quarter" idx="1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spcAft>
                <a:spcPts val="600"/>
              </a:spcAft>
              <a:buSzPct val="75000"/>
              <a:buFont typeface="Wingdings" panose="05000000000000000000" pitchFamily="2" charset="2"/>
              <a:buChar char="Ø"/>
              <a:defRPr sz="2000">
                <a:solidFill>
                  <a:srgbClr val="005288"/>
                </a:solidFill>
                <a:latin typeface="Arial" panose="020B0604020202020204" pitchFamily="34" charset="0"/>
              </a:defRPr>
            </a:lvl1pPr>
            <a:lvl2pPr marL="742950" indent="-285750">
              <a:spcBef>
                <a:spcPts val="300"/>
              </a:spcBef>
              <a:spcAft>
                <a:spcPts val="300"/>
              </a:spcAft>
              <a:buFont typeface="Wingdings" panose="05000000000000000000" pitchFamily="2" charset="2"/>
              <a:buChar char="§"/>
              <a:defRPr>
                <a:solidFill>
                  <a:srgbClr val="000000"/>
                </a:solidFill>
                <a:latin typeface="Arial" panose="020B0604020202020204" pitchFamily="34" charset="0"/>
              </a:defRPr>
            </a:lvl2pPr>
            <a:lvl3pPr marL="1143000" indent="-228600">
              <a:spcBef>
                <a:spcPts val="300"/>
              </a:spcBef>
              <a:spcAft>
                <a:spcPts val="300"/>
              </a:spcAft>
              <a:buChar char="•"/>
              <a:defRPr sz="1600">
                <a:solidFill>
                  <a:srgbClr val="000000"/>
                </a:solidFill>
                <a:latin typeface="Arial" panose="020B0604020202020204" pitchFamily="34" charset="0"/>
              </a:defRPr>
            </a:lvl3pPr>
            <a:lvl4pPr marL="1600200" indent="-228600">
              <a:spcBef>
                <a:spcPts val="300"/>
              </a:spcBef>
              <a:spcAft>
                <a:spcPts val="300"/>
              </a:spcAft>
              <a:buChar char="–"/>
              <a:defRPr sz="1400">
                <a:solidFill>
                  <a:srgbClr val="000000"/>
                </a:solidFill>
                <a:latin typeface="Arial" panose="020B0604020202020204" pitchFamily="34" charset="0"/>
              </a:defRPr>
            </a:lvl4pPr>
            <a:lvl5pPr marL="2057400" indent="-228600">
              <a:spcBef>
                <a:spcPts val="300"/>
              </a:spcBef>
              <a:spcAft>
                <a:spcPts val="300"/>
              </a:spcAft>
              <a:buChar char="»"/>
              <a:defRPr sz="1200">
                <a:solidFill>
                  <a:srgbClr val="000000"/>
                </a:solidFill>
                <a:latin typeface="Arial" panose="020B0604020202020204" pitchFamily="34" charset="0"/>
              </a:defRPr>
            </a:lvl5pPr>
            <a:lvl6pPr marL="2514600" indent="-228600" eaLnBrk="0" fontAlgn="base" hangingPunct="0">
              <a:spcBef>
                <a:spcPts val="300"/>
              </a:spcBef>
              <a:spcAft>
                <a:spcPts val="300"/>
              </a:spcAft>
              <a:buChar char="»"/>
              <a:defRPr sz="1200">
                <a:solidFill>
                  <a:srgbClr val="000000"/>
                </a:solidFill>
                <a:latin typeface="Arial" panose="020B0604020202020204" pitchFamily="34" charset="0"/>
              </a:defRPr>
            </a:lvl6pPr>
            <a:lvl7pPr marL="2971800" indent="-228600" eaLnBrk="0" fontAlgn="base" hangingPunct="0">
              <a:spcBef>
                <a:spcPts val="300"/>
              </a:spcBef>
              <a:spcAft>
                <a:spcPts val="300"/>
              </a:spcAft>
              <a:buChar char="»"/>
              <a:defRPr sz="1200">
                <a:solidFill>
                  <a:srgbClr val="000000"/>
                </a:solidFill>
                <a:latin typeface="Arial" panose="020B0604020202020204" pitchFamily="34" charset="0"/>
              </a:defRPr>
            </a:lvl7pPr>
            <a:lvl8pPr marL="3429000" indent="-228600" eaLnBrk="0" fontAlgn="base" hangingPunct="0">
              <a:spcBef>
                <a:spcPts val="300"/>
              </a:spcBef>
              <a:spcAft>
                <a:spcPts val="300"/>
              </a:spcAft>
              <a:buChar char="»"/>
              <a:defRPr sz="1200">
                <a:solidFill>
                  <a:srgbClr val="000000"/>
                </a:solidFill>
                <a:latin typeface="Arial" panose="020B0604020202020204" pitchFamily="34" charset="0"/>
              </a:defRPr>
            </a:lvl8pPr>
            <a:lvl9pPr marL="3886200" indent="-228600" eaLnBrk="0" fontAlgn="base" hangingPunct="0">
              <a:spcBef>
                <a:spcPts val="300"/>
              </a:spcBef>
              <a:spcAft>
                <a:spcPts val="300"/>
              </a:spcAft>
              <a:buChar char="»"/>
              <a:defRPr sz="1200">
                <a:solidFill>
                  <a:srgbClr val="000000"/>
                </a:solidFill>
                <a:latin typeface="Arial" panose="020B0604020202020204" pitchFamily="34" charset="0"/>
              </a:defRPr>
            </a:lvl9pPr>
          </a:lstStyle>
          <a:p>
            <a:pPr>
              <a:spcBef>
                <a:spcPct val="0"/>
              </a:spcBef>
              <a:spcAft>
                <a:spcPct val="0"/>
              </a:spcAft>
              <a:buSzTx/>
              <a:buFontTx/>
              <a:buNone/>
            </a:pPr>
            <a:fld id="{DBEE6710-CA14-4763-A517-332234A0782C}" type="slidenum">
              <a:rPr lang="en-US" altLang="en-US" sz="1200">
                <a:solidFill>
                  <a:schemeClr val="bg2"/>
                </a:solidFill>
              </a:rPr>
              <a:pPr>
                <a:spcBef>
                  <a:spcPct val="0"/>
                </a:spcBef>
                <a:spcAft>
                  <a:spcPct val="0"/>
                </a:spcAft>
                <a:buSzTx/>
                <a:buFontTx/>
                <a:buNone/>
              </a:pPr>
              <a:t>25</a:t>
            </a:fld>
            <a:endParaRPr lang="en-US" altLang="en-US" sz="1200">
              <a:solidFill>
                <a:schemeClr val="bg2"/>
              </a:solidFill>
            </a:endParaRPr>
          </a:p>
        </p:txBody>
      </p:sp>
      <p:sp>
        <p:nvSpPr>
          <p:cNvPr id="7" name="Picture Placeholder 1"/>
          <p:cNvSpPr txBox="1">
            <a:spLocks/>
          </p:cNvSpPr>
          <p:nvPr/>
        </p:nvSpPr>
        <p:spPr bwMode="auto">
          <a:xfrm>
            <a:off x="6172201" y="1271589"/>
            <a:ext cx="4251325" cy="46037"/>
          </a:xfrm>
          <a:prstGeom prst="roundRect">
            <a:avLst>
              <a:gd name="adj" fmla="val 3468"/>
            </a:avLst>
          </a:prstGeom>
          <a:solidFill>
            <a:schemeClr val="tx2"/>
          </a:solidFill>
          <a:ln w="25400" cap="flat" cmpd="sng" algn="ctr">
            <a:solidFill>
              <a:schemeClr val="accent2"/>
            </a:solidFill>
            <a:prstDash val="solid"/>
          </a:ln>
          <a:effectLst>
            <a:outerShdw blurRad="76200" sx="102000" sy="102000" algn="ctr" rotWithShape="0">
              <a:prstClr val="black">
                <a:alpha val="20000"/>
              </a:prstClr>
            </a:outerShdw>
          </a:effectLst>
        </p:spPr>
      </p:sp>
      <p:pic>
        <p:nvPicPr>
          <p:cNvPr id="3" name="Picture Placeholder 2"/>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7253" b="7253"/>
          <a:stretch>
            <a:fillRect/>
          </a:stretch>
        </p:blipFill>
        <p:spPr/>
      </p:pic>
    </p:spTree>
    <p:extLst>
      <p:ext uri="{BB962C8B-B14F-4D97-AF65-F5344CB8AC3E}">
        <p14:creationId xmlns:p14="http://schemas.microsoft.com/office/powerpoint/2010/main" val="399582603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ltLang="en-US" dirty="0" smtClean="0"/>
          </a:p>
          <a:p>
            <a:endParaRPr lang="en-US" altLang="en-US" dirty="0"/>
          </a:p>
          <a:p>
            <a:r>
              <a:rPr lang="en-US" altLang="en-US" dirty="0" smtClean="0"/>
              <a:t>FleetPartner </a:t>
            </a:r>
            <a:r>
              <a:rPr lang="en-US" altLang="en-US" dirty="0"/>
              <a:t>is Farm Credit Leasing’s Fleet Management Services division</a:t>
            </a:r>
          </a:p>
          <a:p>
            <a:r>
              <a:rPr lang="en-US" altLang="en-US" dirty="0"/>
              <a:t>Major role is providing acquisition services to our members</a:t>
            </a:r>
          </a:p>
          <a:p>
            <a:r>
              <a:rPr lang="en-US" altLang="en-US" dirty="0"/>
              <a:t>Relationships with most auto manufacturers including Ford, Chevy, Ram, and Toyota</a:t>
            </a:r>
          </a:p>
          <a:p>
            <a:r>
              <a:rPr lang="en-US" altLang="en-US" dirty="0"/>
              <a:t>Allows Lessee to leverage FCL’s vehicle purchase volumes for pricing well below MSRP on new passenger vehicles and pickups, through</a:t>
            </a:r>
          </a:p>
          <a:p>
            <a:pPr lvl="1"/>
            <a:r>
              <a:rPr lang="en-US" altLang="en-US" sz="1400" dirty="0" err="1"/>
              <a:t>FleetPartners</a:t>
            </a:r>
            <a:r>
              <a:rPr lang="en-US" altLang="en-US" sz="1400" dirty="0"/>
              <a:t>’ Buying Power,</a:t>
            </a:r>
          </a:p>
          <a:p>
            <a:pPr lvl="1"/>
            <a:r>
              <a:rPr lang="en-US" altLang="en-US" sz="1400" dirty="0"/>
              <a:t>Understanding and utilizing various discount </a:t>
            </a:r>
            <a:r>
              <a:rPr lang="en-US" altLang="en-US" sz="1400" dirty="0" smtClean="0"/>
              <a:t>programs, </a:t>
            </a:r>
            <a:r>
              <a:rPr lang="en-US" altLang="en-US" sz="1400" dirty="0"/>
              <a:t>and</a:t>
            </a:r>
          </a:p>
          <a:p>
            <a:pPr lvl="1"/>
            <a:r>
              <a:rPr lang="en-US" altLang="en-US" sz="1400" dirty="0"/>
              <a:t>Vehicle direct ordering </a:t>
            </a:r>
          </a:p>
          <a:p>
            <a:endParaRPr lang="en-US" dirty="0"/>
          </a:p>
        </p:txBody>
      </p:sp>
      <p:sp>
        <p:nvSpPr>
          <p:cNvPr id="4" name="Date Placeholder 3"/>
          <p:cNvSpPr>
            <a:spLocks noGrp="1"/>
          </p:cNvSpPr>
          <p:nvPr>
            <p:ph type="dt" sz="half" idx="10"/>
          </p:nvPr>
        </p:nvSpPr>
        <p:spPr/>
        <p:txBody>
          <a:bodyPr/>
          <a:lstStyle/>
          <a:p>
            <a:fld id="{6428ED3C-9E8D-4C48-BF2E-4CBE58BDA6B5}" type="datetime1">
              <a:rPr lang="en-US" smtClean="0"/>
              <a:t>12/9/2020</a:t>
            </a:fld>
            <a:endParaRPr lang="en-US"/>
          </a:p>
        </p:txBody>
      </p:sp>
      <p:sp>
        <p:nvSpPr>
          <p:cNvPr id="5" name="Slide Number Placeholder 4"/>
          <p:cNvSpPr>
            <a:spLocks noGrp="1"/>
          </p:cNvSpPr>
          <p:nvPr>
            <p:ph type="sldNum" sz="quarter" idx="12"/>
          </p:nvPr>
        </p:nvSpPr>
        <p:spPr/>
        <p:txBody>
          <a:bodyPr/>
          <a:lstStyle/>
          <a:p>
            <a:fld id="{122E8B1C-178C-6549-83D9-1CDF6640AF76}" type="slidenum">
              <a:rPr lang="en-US" smtClean="0"/>
              <a:t>26</a:t>
            </a:fld>
            <a:endParaRPr lang="en-US"/>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2113" y="892405"/>
            <a:ext cx="3371850" cy="1038225"/>
          </a:xfrm>
          <a:prstGeom prst="rect">
            <a:avLst/>
          </a:prstGeom>
          <a:noFill/>
          <a:ln>
            <a:noFill/>
          </a:ln>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5893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normAutofit/>
          </a:bodyPr>
          <a:lstStyle/>
          <a:p>
            <a:pPr marL="0" indent="0" algn="ctr">
              <a:buNone/>
            </a:pPr>
            <a:endParaRPr lang="en-US" sz="2400" dirty="0" smtClean="0"/>
          </a:p>
          <a:p>
            <a:pPr marL="0" indent="0" algn="ctr">
              <a:buNone/>
            </a:pPr>
            <a:endParaRPr lang="en-US" sz="2400" dirty="0"/>
          </a:p>
          <a:p>
            <a:pPr marL="0" indent="0" algn="ctr">
              <a:buNone/>
            </a:pPr>
            <a:r>
              <a:rPr lang="en-US" sz="2800" dirty="0" smtClean="0"/>
              <a:t>			Mike Anthos</a:t>
            </a:r>
          </a:p>
          <a:p>
            <a:pPr marL="0" indent="0" algn="ctr">
              <a:buNone/>
            </a:pPr>
            <a:r>
              <a:rPr lang="en-US" sz="2800" dirty="0" smtClean="0"/>
              <a:t>			615-337-9201</a:t>
            </a:r>
          </a:p>
          <a:p>
            <a:pPr marL="0" indent="0" algn="ctr">
              <a:buNone/>
            </a:pPr>
            <a:r>
              <a:rPr lang="en-US" sz="2800" dirty="0" smtClean="0"/>
              <a:t>			manthos@cobank.com</a:t>
            </a:r>
          </a:p>
          <a:p>
            <a:pPr marL="0" indent="0">
              <a:buNone/>
            </a:pPr>
            <a:endParaRPr lang="en-US" sz="6000" dirty="0"/>
          </a:p>
        </p:txBody>
      </p:sp>
      <p:sp>
        <p:nvSpPr>
          <p:cNvPr id="4" name="Date Placeholder 3"/>
          <p:cNvSpPr>
            <a:spLocks noGrp="1"/>
          </p:cNvSpPr>
          <p:nvPr>
            <p:ph type="dt" sz="half" idx="10"/>
          </p:nvPr>
        </p:nvSpPr>
        <p:spPr/>
        <p:txBody>
          <a:bodyPr/>
          <a:lstStyle/>
          <a:p>
            <a:fld id="{6428ED3C-9E8D-4C48-BF2E-4CBE58BDA6B5}" type="datetime1">
              <a:rPr lang="en-US" smtClean="0"/>
              <a:t>12/9/2020</a:t>
            </a:fld>
            <a:endParaRPr lang="en-US"/>
          </a:p>
        </p:txBody>
      </p:sp>
      <p:sp>
        <p:nvSpPr>
          <p:cNvPr id="5" name="Slide Number Placeholder 4"/>
          <p:cNvSpPr>
            <a:spLocks noGrp="1"/>
          </p:cNvSpPr>
          <p:nvPr>
            <p:ph type="sldNum" sz="quarter" idx="12"/>
          </p:nvPr>
        </p:nvSpPr>
        <p:spPr/>
        <p:txBody>
          <a:bodyPr/>
          <a:lstStyle/>
          <a:p>
            <a:fld id="{122E8B1C-178C-6549-83D9-1CDF6640AF76}" type="slidenum">
              <a:rPr lang="en-US" smtClean="0"/>
              <a:t>27</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948" y="896983"/>
            <a:ext cx="4937149" cy="4947456"/>
          </a:xfrm>
          <a:prstGeom prst="rect">
            <a:avLst/>
          </a:prstGeom>
        </p:spPr>
      </p:pic>
    </p:spTree>
    <p:extLst>
      <p:ext uri="{BB962C8B-B14F-4D97-AF65-F5344CB8AC3E}">
        <p14:creationId xmlns:p14="http://schemas.microsoft.com/office/powerpoint/2010/main" val="2244591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Benefits Does a Lease Provide?</a:t>
            </a:r>
            <a:endParaRPr lang="en-US" dirty="0"/>
          </a:p>
        </p:txBody>
      </p:sp>
      <p:sp>
        <p:nvSpPr>
          <p:cNvPr id="3" name="Content Placeholder 2"/>
          <p:cNvSpPr>
            <a:spLocks noGrp="1"/>
          </p:cNvSpPr>
          <p:nvPr>
            <p:ph idx="1"/>
          </p:nvPr>
        </p:nvSpPr>
        <p:spPr/>
        <p:txBody>
          <a:bodyPr>
            <a:normAutofit lnSpcReduction="10000"/>
          </a:bodyPr>
          <a:lstStyle/>
          <a:p>
            <a:r>
              <a:rPr lang="en-US" dirty="0" smtClean="0"/>
              <a:t>100% Financing:</a:t>
            </a:r>
          </a:p>
          <a:p>
            <a:pPr lvl="1"/>
            <a:r>
              <a:rPr lang="en-US" dirty="0" smtClean="0"/>
              <a:t>You spent all the cash to buy the land, now what?</a:t>
            </a:r>
          </a:p>
          <a:p>
            <a:r>
              <a:rPr lang="en-US" dirty="0" smtClean="0"/>
              <a:t>Tax Advantages:</a:t>
            </a:r>
          </a:p>
          <a:p>
            <a:pPr lvl="1"/>
            <a:r>
              <a:rPr lang="en-US" dirty="0" smtClean="0"/>
              <a:t>You save money by writing off a higher expense than a traditional loan product over time</a:t>
            </a:r>
          </a:p>
          <a:p>
            <a:r>
              <a:rPr lang="en-US" dirty="0" smtClean="0"/>
              <a:t>Cheap Money:</a:t>
            </a:r>
          </a:p>
          <a:p>
            <a:pPr lvl="1"/>
            <a:r>
              <a:rPr lang="en-US" dirty="0" smtClean="0"/>
              <a:t>Rates can range from 2% up to </a:t>
            </a:r>
            <a:r>
              <a:rPr lang="en-US" dirty="0" smtClean="0"/>
              <a:t>5% </a:t>
            </a:r>
            <a:r>
              <a:rPr lang="en-US" dirty="0" smtClean="0"/>
              <a:t>depending on credit worthiness</a:t>
            </a:r>
          </a:p>
          <a:p>
            <a:pPr lvl="1"/>
            <a:r>
              <a:rPr lang="en-US" dirty="0" smtClean="0"/>
              <a:t>Save your cash now to invest in other capital </a:t>
            </a:r>
            <a:r>
              <a:rPr lang="en-US" dirty="0" smtClean="0"/>
              <a:t>investments</a:t>
            </a:r>
          </a:p>
          <a:p>
            <a:r>
              <a:rPr lang="en-US" dirty="0" smtClean="0"/>
              <a:t>Estate Planning</a:t>
            </a:r>
          </a:p>
          <a:p>
            <a:pPr lvl="1"/>
            <a:r>
              <a:rPr lang="en-US" dirty="0" smtClean="0"/>
              <a:t>Leasing can effectively help transition ownership of a facility to the</a:t>
            </a:r>
          </a:p>
          <a:p>
            <a:pPr marL="457200" lvl="1" indent="0">
              <a:buNone/>
            </a:pPr>
            <a:r>
              <a:rPr lang="en-US" dirty="0"/>
              <a:t>n</a:t>
            </a:r>
            <a:r>
              <a:rPr lang="en-US" dirty="0" smtClean="0"/>
              <a:t>ext generation at the end of the lease</a:t>
            </a:r>
            <a:endParaRPr lang="en-US" dirty="0" smtClean="0"/>
          </a:p>
          <a:p>
            <a:r>
              <a:rPr lang="en-US" dirty="0" smtClean="0"/>
              <a:t>Protection against obsolesce:</a:t>
            </a:r>
          </a:p>
          <a:p>
            <a:pPr lvl="1"/>
            <a:r>
              <a:rPr lang="en-US" dirty="0" smtClean="0"/>
              <a:t>See picture &gt;</a:t>
            </a:r>
            <a:endParaRPr lang="en-US" dirty="0"/>
          </a:p>
        </p:txBody>
      </p:sp>
      <p:sp>
        <p:nvSpPr>
          <p:cNvPr id="4" name="Date Placeholder 3"/>
          <p:cNvSpPr>
            <a:spLocks noGrp="1"/>
          </p:cNvSpPr>
          <p:nvPr>
            <p:ph type="dt" sz="half" idx="10"/>
          </p:nvPr>
        </p:nvSpPr>
        <p:spPr/>
        <p:txBody>
          <a:bodyPr/>
          <a:lstStyle/>
          <a:p>
            <a:fld id="{6428ED3C-9E8D-4C48-BF2E-4CBE58BDA6B5}" type="datetime1">
              <a:rPr lang="en-US" smtClean="0"/>
              <a:t>12/9/2020</a:t>
            </a:fld>
            <a:endParaRPr lang="en-US"/>
          </a:p>
        </p:txBody>
      </p:sp>
      <p:sp>
        <p:nvSpPr>
          <p:cNvPr id="5" name="Slide Number Placeholder 4"/>
          <p:cNvSpPr>
            <a:spLocks noGrp="1"/>
          </p:cNvSpPr>
          <p:nvPr>
            <p:ph type="sldNum" sz="quarter" idx="12"/>
          </p:nvPr>
        </p:nvSpPr>
        <p:spPr/>
        <p:txBody>
          <a:bodyPr/>
          <a:lstStyle/>
          <a:p>
            <a:fld id="{122E8B1C-178C-6549-83D9-1CDF6640AF76}" type="slidenum">
              <a:rPr lang="en-US" smtClean="0"/>
              <a:t>3</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1292" y="3831289"/>
            <a:ext cx="3392397" cy="2025814"/>
          </a:xfrm>
          <a:prstGeom prst="rect">
            <a:avLst/>
          </a:prstGeom>
        </p:spPr>
      </p:pic>
    </p:spTree>
    <p:extLst>
      <p:ext uri="{BB962C8B-B14F-4D97-AF65-F5344CB8AC3E}">
        <p14:creationId xmlns:p14="http://schemas.microsoft.com/office/powerpoint/2010/main" val="2778145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altLang="en-US" smtClean="0"/>
              <a:t>What You Need To Know</a:t>
            </a:r>
          </a:p>
        </p:txBody>
      </p:sp>
      <p:sp>
        <p:nvSpPr>
          <p:cNvPr id="27651" name="Content Placeholder 2"/>
          <p:cNvSpPr>
            <a:spLocks noGrp="1"/>
          </p:cNvSpPr>
          <p:nvPr>
            <p:ph idx="1"/>
          </p:nvPr>
        </p:nvSpPr>
        <p:spPr/>
        <p:txBody>
          <a:bodyPr/>
          <a:lstStyle/>
          <a:p>
            <a:pPr eaLnBrk="1" hangingPunct="1">
              <a:spcAft>
                <a:spcPts val="1000"/>
              </a:spcAft>
            </a:pPr>
            <a:r>
              <a:rPr lang="en-US" altLang="en-US" sz="2000" dirty="0" smtClean="0">
                <a:latin typeface="Arial" panose="020B0604020202020204" pitchFamily="34" charset="0"/>
              </a:rPr>
              <a:t>Very little we cannot lease (floats, flies or farts)</a:t>
            </a:r>
          </a:p>
          <a:p>
            <a:pPr eaLnBrk="1" hangingPunct="1">
              <a:spcAft>
                <a:spcPts val="1000"/>
              </a:spcAft>
            </a:pPr>
            <a:r>
              <a:rPr lang="en-US" altLang="en-US" sz="2000" dirty="0" smtClean="0">
                <a:latin typeface="Arial" panose="020B0604020202020204" pitchFamily="34" charset="0"/>
              </a:rPr>
              <a:t>What is </a:t>
            </a:r>
            <a:r>
              <a:rPr lang="en-US" altLang="en-US" dirty="0" smtClean="0">
                <a:latin typeface="Arial" panose="020B0604020202020204" pitchFamily="34" charset="0"/>
              </a:rPr>
              <a:t>your</a:t>
            </a:r>
            <a:r>
              <a:rPr lang="en-US" altLang="en-US" sz="2000" dirty="0" smtClean="0">
                <a:latin typeface="Arial" panose="020B0604020202020204" pitchFamily="34" charset="0"/>
              </a:rPr>
              <a:t> tax and cash flow position</a:t>
            </a:r>
          </a:p>
          <a:p>
            <a:pPr eaLnBrk="1" hangingPunct="1">
              <a:spcAft>
                <a:spcPts val="1000"/>
              </a:spcAft>
            </a:pPr>
            <a:r>
              <a:rPr lang="en-US" altLang="en-US" sz="2000" dirty="0" smtClean="0">
                <a:latin typeface="Arial" panose="020B0604020202020204" pitchFamily="34" charset="0"/>
              </a:rPr>
              <a:t>What and where is the asset</a:t>
            </a:r>
          </a:p>
          <a:p>
            <a:pPr eaLnBrk="1" hangingPunct="1">
              <a:spcAft>
                <a:spcPts val="1000"/>
              </a:spcAft>
            </a:pPr>
            <a:r>
              <a:rPr lang="en-US" altLang="en-US" sz="2000" dirty="0" smtClean="0">
                <a:latin typeface="Arial" panose="020B0604020202020204" pitchFamily="34" charset="0"/>
              </a:rPr>
              <a:t>We don’t want the asset back</a:t>
            </a:r>
          </a:p>
          <a:p>
            <a:pPr eaLnBrk="1" hangingPunct="1">
              <a:spcAft>
                <a:spcPts val="1000"/>
              </a:spcAft>
            </a:pPr>
            <a:r>
              <a:rPr lang="en-US" altLang="en-US" sz="2000" dirty="0" smtClean="0">
                <a:latin typeface="Arial" panose="020B0604020202020204" pitchFamily="34" charset="0"/>
              </a:rPr>
              <a:t>Getting going on a lease replacement program is easy</a:t>
            </a:r>
          </a:p>
        </p:txBody>
      </p:sp>
    </p:spTree>
    <p:extLst>
      <p:ext uri="{BB962C8B-B14F-4D97-AF65-F5344CB8AC3E}">
        <p14:creationId xmlns:p14="http://schemas.microsoft.com/office/powerpoint/2010/main" val="2763856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 I am not a full-time farmer?</a:t>
            </a:r>
            <a:endParaRPr lang="en-US" dirty="0"/>
          </a:p>
        </p:txBody>
      </p:sp>
      <p:sp>
        <p:nvSpPr>
          <p:cNvPr id="3" name="Content Placeholder 2"/>
          <p:cNvSpPr>
            <a:spLocks noGrp="1"/>
          </p:cNvSpPr>
          <p:nvPr>
            <p:ph idx="1"/>
          </p:nvPr>
        </p:nvSpPr>
        <p:spPr/>
        <p:txBody>
          <a:bodyPr>
            <a:normAutofit/>
          </a:bodyPr>
          <a:lstStyle/>
          <a:p>
            <a:r>
              <a:rPr lang="en-US" i="1" dirty="0"/>
              <a:t>Part-Time Farmer:  A Farmer that does not meet the definition of Full-Time Farmer but generates </a:t>
            </a:r>
            <a:r>
              <a:rPr lang="en-US" b="1" i="1" dirty="0">
                <a:solidFill>
                  <a:srgbClr val="FF0000"/>
                </a:solidFill>
              </a:rPr>
              <a:t>or intends </a:t>
            </a:r>
            <a:r>
              <a:rPr lang="en-US" i="1" dirty="0"/>
              <a:t>to generate annual gross income on a sustained basis of at least </a:t>
            </a:r>
            <a:r>
              <a:rPr lang="en-US" b="1" i="1" dirty="0">
                <a:solidFill>
                  <a:srgbClr val="FF0000"/>
                </a:solidFill>
              </a:rPr>
              <a:t>$500 </a:t>
            </a:r>
            <a:r>
              <a:rPr lang="en-US" i="1" dirty="0"/>
              <a:t>from Farming or </a:t>
            </a:r>
            <a:r>
              <a:rPr lang="en-US" b="1" i="1" dirty="0">
                <a:solidFill>
                  <a:srgbClr val="FF0000"/>
                </a:solidFill>
              </a:rPr>
              <a:t>owns at least five acres of Agricultural Land</a:t>
            </a:r>
            <a:r>
              <a:rPr lang="en-US" i="1" dirty="0"/>
              <a:t>.  There shall be no restriction to providing lease financing to Part-Time Farmers except as set forth in the FCA Regulations.</a:t>
            </a:r>
          </a:p>
          <a:p>
            <a:r>
              <a:rPr lang="en-US" dirty="0"/>
              <a:t>No limit on leasing of ag-related assets for these lessees</a:t>
            </a:r>
          </a:p>
          <a:p>
            <a:r>
              <a:rPr lang="en-US" sz="1800" dirty="0"/>
              <a:t>For full-time farmers, lease financing may generally be provided for any Non-Ag needs (still commercial</a:t>
            </a:r>
            <a:r>
              <a:rPr lang="en-US" sz="1800" dirty="0" smtClean="0"/>
              <a:t>)</a:t>
            </a:r>
            <a:endParaRPr lang="en-US" sz="1600" dirty="0"/>
          </a:p>
          <a:p>
            <a:r>
              <a:rPr lang="en-US" sz="1800" dirty="0"/>
              <a:t>For part-time farmers, certain sub-limits apply depending on the applicant’s Ag Assets: </a:t>
            </a:r>
          </a:p>
          <a:p>
            <a:pPr lvl="1"/>
            <a:r>
              <a:rPr lang="en-US" sz="1400" b="1" dirty="0">
                <a:solidFill>
                  <a:srgbClr val="FF0000"/>
                </a:solidFill>
              </a:rPr>
              <a:t>Ag Assets</a:t>
            </a:r>
            <a:r>
              <a:rPr lang="en-US" sz="1400" dirty="0"/>
              <a:t>:  A Farmer’s family assets and income-generating assets that are devoted primarily to Farming, including a rural homestead. </a:t>
            </a:r>
          </a:p>
          <a:p>
            <a:pPr lvl="1"/>
            <a:r>
              <a:rPr lang="en-US" sz="1400" dirty="0"/>
              <a:t>The outstanding net investment in leased assets for Non-Ag Needs that are used primarily  </a:t>
            </a:r>
          </a:p>
          <a:p>
            <a:pPr lvl="2"/>
            <a:r>
              <a:rPr lang="en-US" sz="1100" dirty="0"/>
              <a:t>In </a:t>
            </a:r>
            <a:r>
              <a:rPr lang="en-US" sz="1100" b="1" dirty="0"/>
              <a:t>Non-Rural</a:t>
            </a:r>
            <a:r>
              <a:rPr lang="en-US" sz="1100" dirty="0"/>
              <a:t> Areas shall not exceed </a:t>
            </a:r>
            <a:r>
              <a:rPr lang="en-US" sz="1100" b="1" dirty="0"/>
              <a:t>the value</a:t>
            </a:r>
            <a:r>
              <a:rPr lang="en-US" sz="1100" dirty="0"/>
              <a:t> of the Part-Time Farmer’s Ag Assets.</a:t>
            </a:r>
          </a:p>
          <a:p>
            <a:pPr lvl="2"/>
            <a:r>
              <a:rPr lang="en-US" sz="1100" dirty="0"/>
              <a:t>In </a:t>
            </a:r>
            <a:r>
              <a:rPr lang="en-US" sz="1100" b="1" dirty="0"/>
              <a:t>Rural Areas </a:t>
            </a:r>
            <a:r>
              <a:rPr lang="en-US" sz="1100" dirty="0"/>
              <a:t>shall not exceed </a:t>
            </a:r>
            <a:r>
              <a:rPr lang="en-US" sz="1100" b="1" dirty="0"/>
              <a:t>twice the value </a:t>
            </a:r>
            <a:r>
              <a:rPr lang="en-US" sz="1100" dirty="0"/>
              <a:t>of the Part-Time Farmer’s Ag Assets </a:t>
            </a:r>
          </a:p>
          <a:p>
            <a:pPr lvl="2"/>
            <a:r>
              <a:rPr lang="en-US" sz="1100" dirty="0"/>
              <a:t>That </a:t>
            </a:r>
            <a:r>
              <a:rPr lang="en-US" sz="1100" b="1" dirty="0"/>
              <a:t>contribute to</a:t>
            </a:r>
            <a:r>
              <a:rPr lang="en-US" sz="1100" dirty="0"/>
              <a:t> the Part-Time Farmer’s ability to remain in Farming or transition more into Farming shall not exceed </a:t>
            </a:r>
            <a:r>
              <a:rPr lang="en-US" sz="1100" b="1" dirty="0"/>
              <a:t>four times the value </a:t>
            </a:r>
            <a:r>
              <a:rPr lang="en-US" sz="1100" dirty="0"/>
              <a:t>of the Part-Time Farmer’s Ag Assets, provided, however, that if the net investment in all leased assets to such Part-Time Farmer is to exceed $5 million, the net investment in leased assets for Non-Ag Needs shall not exceed the value of the Farmer’s Ag Assets.</a:t>
            </a:r>
          </a:p>
          <a:p>
            <a:endParaRPr lang="en-US" dirty="0"/>
          </a:p>
        </p:txBody>
      </p:sp>
      <p:sp>
        <p:nvSpPr>
          <p:cNvPr id="4" name="Date Placeholder 3"/>
          <p:cNvSpPr>
            <a:spLocks noGrp="1"/>
          </p:cNvSpPr>
          <p:nvPr>
            <p:ph type="dt" sz="half" idx="10"/>
          </p:nvPr>
        </p:nvSpPr>
        <p:spPr/>
        <p:txBody>
          <a:bodyPr/>
          <a:lstStyle/>
          <a:p>
            <a:fld id="{6428ED3C-9E8D-4C48-BF2E-4CBE58BDA6B5}" type="datetime1">
              <a:rPr lang="en-US" smtClean="0"/>
              <a:t>12/9/2020</a:t>
            </a:fld>
            <a:endParaRPr lang="en-US"/>
          </a:p>
        </p:txBody>
      </p:sp>
      <p:sp>
        <p:nvSpPr>
          <p:cNvPr id="5" name="Slide Number Placeholder 4"/>
          <p:cNvSpPr>
            <a:spLocks noGrp="1"/>
          </p:cNvSpPr>
          <p:nvPr>
            <p:ph type="sldNum" sz="quarter" idx="12"/>
          </p:nvPr>
        </p:nvSpPr>
        <p:spPr/>
        <p:txBody>
          <a:bodyPr/>
          <a:lstStyle/>
          <a:p>
            <a:fld id="{122E8B1C-178C-6549-83D9-1CDF6640AF76}" type="slidenum">
              <a:rPr lang="en-US" smtClean="0"/>
              <a:t>5</a:t>
            </a:fld>
            <a:endParaRPr lang="en-US"/>
          </a:p>
        </p:txBody>
      </p:sp>
    </p:spTree>
    <p:extLst>
      <p:ext uri="{BB962C8B-B14F-4D97-AF65-F5344CB8AC3E}">
        <p14:creationId xmlns:p14="http://schemas.microsoft.com/office/powerpoint/2010/main" val="2323406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274638"/>
            <a:ext cx="11582400" cy="639762"/>
          </a:xfrm>
        </p:spPr>
        <p:txBody>
          <a:bodyPr/>
          <a:lstStyle/>
          <a:p>
            <a:r>
              <a:rPr lang="en-US" dirty="0" smtClean="0"/>
              <a:t>What We Lease</a:t>
            </a:r>
            <a:endParaRPr lang="en-US" baseline="30000" dirty="0"/>
          </a:p>
        </p:txBody>
      </p:sp>
      <p:sp>
        <p:nvSpPr>
          <p:cNvPr id="36871" name="Text Box 7"/>
          <p:cNvSpPr txBox="1">
            <a:spLocks noChangeArrowheads="1"/>
          </p:cNvSpPr>
          <p:nvPr/>
        </p:nvSpPr>
        <p:spPr bwMode="auto">
          <a:xfrm>
            <a:off x="3732642" y="6009641"/>
            <a:ext cx="3611033" cy="276999"/>
          </a:xfrm>
          <a:prstGeom prst="rect">
            <a:avLst/>
          </a:prstGeom>
          <a:noFill/>
          <a:ln w="9525">
            <a:noFill/>
            <a:miter lim="800000"/>
            <a:headEnd/>
            <a:tailEnd/>
          </a:ln>
          <a:effectLst/>
        </p:spPr>
        <p:txBody>
          <a:bodyPr wrap="square">
            <a:spAutoFit/>
          </a:bodyPr>
          <a:lstStyle/>
          <a:p>
            <a:pPr algn="ctr"/>
            <a:r>
              <a:rPr lang="en-US" sz="1200" dirty="0" smtClean="0">
                <a:solidFill>
                  <a:srgbClr val="0B0F13"/>
                </a:solidFill>
              </a:rPr>
              <a:t>As </a:t>
            </a:r>
            <a:r>
              <a:rPr lang="en-US" sz="1200" dirty="0">
                <a:solidFill>
                  <a:srgbClr val="0B0F13"/>
                </a:solidFill>
              </a:rPr>
              <a:t>of </a:t>
            </a:r>
            <a:r>
              <a:rPr lang="en-US" sz="1200" dirty="0" smtClean="0">
                <a:solidFill>
                  <a:srgbClr val="0B0F13"/>
                </a:solidFill>
              </a:rPr>
              <a:t>March 1, 2020</a:t>
            </a:r>
            <a:endParaRPr lang="en-US" sz="1200" dirty="0">
              <a:solidFill>
                <a:srgbClr val="0B0F13"/>
              </a:solidFill>
            </a:endParaRPr>
          </a:p>
        </p:txBody>
      </p:sp>
      <p:sp>
        <p:nvSpPr>
          <p:cNvPr id="31" name="Rectangle 5"/>
          <p:cNvSpPr>
            <a:spLocks noChangeArrowheads="1"/>
          </p:cNvSpPr>
          <p:nvPr/>
        </p:nvSpPr>
        <p:spPr bwMode="auto">
          <a:xfrm>
            <a:off x="4564353" y="5470526"/>
            <a:ext cx="197061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spcBef>
                <a:spcPts val="1800"/>
              </a:spcBef>
              <a:spcAft>
                <a:spcPts val="600"/>
              </a:spcAft>
              <a:buClr>
                <a:srgbClr val="005288"/>
              </a:buClr>
              <a:buSzPct val="75000"/>
              <a:buFont typeface="Wingdings" pitchFamily="2" charset="2"/>
              <a:buChar char="Ø"/>
              <a:defRPr>
                <a:solidFill>
                  <a:srgbClr val="005288"/>
                </a:solidFill>
                <a:latin typeface="Arial" pitchFamily="34" charset="0"/>
              </a:defRPr>
            </a:lvl1pPr>
            <a:lvl2pPr marL="742950" indent="-285750" eaLnBrk="0" hangingPunct="0">
              <a:spcBef>
                <a:spcPts val="300"/>
              </a:spcBef>
              <a:spcAft>
                <a:spcPts val="300"/>
              </a:spcAft>
              <a:buClr>
                <a:srgbClr val="000000"/>
              </a:buClr>
              <a:buSzPct val="100000"/>
              <a:buFont typeface="Wingdings" pitchFamily="2" charset="2"/>
              <a:buChar char="§"/>
              <a:defRPr sz="1600">
                <a:solidFill>
                  <a:srgbClr val="000000"/>
                </a:solidFill>
                <a:latin typeface="Arial" pitchFamily="34" charset="0"/>
              </a:defRPr>
            </a:lvl2pPr>
            <a:lvl3pPr marL="1143000" indent="-228600" eaLnBrk="0" hangingPunct="0">
              <a:spcBef>
                <a:spcPts val="300"/>
              </a:spcBef>
              <a:spcAft>
                <a:spcPts val="300"/>
              </a:spcAft>
              <a:buClr>
                <a:srgbClr val="000000"/>
              </a:buClr>
              <a:buSzPct val="100000"/>
              <a:buChar char="•"/>
              <a:defRPr sz="1400">
                <a:solidFill>
                  <a:srgbClr val="000000"/>
                </a:solidFill>
                <a:latin typeface="Arial" pitchFamily="34" charset="0"/>
              </a:defRPr>
            </a:lvl3pPr>
            <a:lvl4pPr marL="1600200" indent="-228600" eaLnBrk="0" hangingPunct="0">
              <a:spcBef>
                <a:spcPts val="300"/>
              </a:spcBef>
              <a:spcAft>
                <a:spcPts val="300"/>
              </a:spcAft>
              <a:buClr>
                <a:srgbClr val="000000"/>
              </a:buClr>
              <a:buSzPct val="100000"/>
              <a:buChar char="–"/>
              <a:defRPr sz="1200">
                <a:solidFill>
                  <a:srgbClr val="000000"/>
                </a:solidFill>
                <a:latin typeface="Arial" pitchFamily="34" charset="0"/>
              </a:defRPr>
            </a:lvl4pPr>
            <a:lvl5pPr marL="2057400" indent="-228600" eaLnBrk="0" hangingPunct="0">
              <a:spcBef>
                <a:spcPts val="300"/>
              </a:spcBef>
              <a:spcAft>
                <a:spcPts val="300"/>
              </a:spcAft>
              <a:buClr>
                <a:srgbClr val="000000"/>
              </a:buClr>
              <a:buSzPct val="100000"/>
              <a:buChar char="»"/>
              <a:defRPr sz="1100">
                <a:solidFill>
                  <a:srgbClr val="000000"/>
                </a:solidFill>
                <a:latin typeface="Arial" pitchFamily="34" charset="0"/>
              </a:defRPr>
            </a:lvl5pPr>
            <a:lvl6pPr marL="2514600" indent="-228600" eaLnBrk="0" fontAlgn="base" hangingPunct="0">
              <a:spcBef>
                <a:spcPts val="300"/>
              </a:spcBef>
              <a:spcAft>
                <a:spcPts val="300"/>
              </a:spcAft>
              <a:buClr>
                <a:srgbClr val="000000"/>
              </a:buClr>
              <a:buSzPct val="100000"/>
              <a:buChar char="»"/>
              <a:defRPr sz="1100">
                <a:solidFill>
                  <a:srgbClr val="000000"/>
                </a:solidFill>
                <a:latin typeface="Arial" pitchFamily="34" charset="0"/>
              </a:defRPr>
            </a:lvl6pPr>
            <a:lvl7pPr marL="2971800" indent="-228600" eaLnBrk="0" fontAlgn="base" hangingPunct="0">
              <a:spcBef>
                <a:spcPts val="300"/>
              </a:spcBef>
              <a:spcAft>
                <a:spcPts val="300"/>
              </a:spcAft>
              <a:buClr>
                <a:srgbClr val="000000"/>
              </a:buClr>
              <a:buSzPct val="100000"/>
              <a:buChar char="»"/>
              <a:defRPr sz="1100">
                <a:solidFill>
                  <a:srgbClr val="000000"/>
                </a:solidFill>
                <a:latin typeface="Arial" pitchFamily="34" charset="0"/>
              </a:defRPr>
            </a:lvl7pPr>
            <a:lvl8pPr marL="3429000" indent="-228600" eaLnBrk="0" fontAlgn="base" hangingPunct="0">
              <a:spcBef>
                <a:spcPts val="300"/>
              </a:spcBef>
              <a:spcAft>
                <a:spcPts val="300"/>
              </a:spcAft>
              <a:buClr>
                <a:srgbClr val="000000"/>
              </a:buClr>
              <a:buSzPct val="100000"/>
              <a:buChar char="»"/>
              <a:defRPr sz="1100">
                <a:solidFill>
                  <a:srgbClr val="000000"/>
                </a:solidFill>
                <a:latin typeface="Arial" pitchFamily="34" charset="0"/>
              </a:defRPr>
            </a:lvl8pPr>
            <a:lvl9pPr marL="3886200" indent="-228600" eaLnBrk="0" fontAlgn="base" hangingPunct="0">
              <a:spcBef>
                <a:spcPts val="300"/>
              </a:spcBef>
              <a:spcAft>
                <a:spcPts val="300"/>
              </a:spcAft>
              <a:buClr>
                <a:srgbClr val="000000"/>
              </a:buClr>
              <a:buSzPct val="100000"/>
              <a:buChar char="»"/>
              <a:defRPr sz="1100">
                <a:solidFill>
                  <a:srgbClr val="000000"/>
                </a:solidFill>
                <a:latin typeface="Arial" pitchFamily="34" charset="0"/>
              </a:defRPr>
            </a:lvl9pPr>
          </a:lstStyle>
          <a:p>
            <a:pPr algn="ctr" eaLnBrk="1" hangingPunct="1">
              <a:lnSpc>
                <a:spcPct val="80000"/>
              </a:lnSpc>
              <a:spcBef>
                <a:spcPct val="0"/>
              </a:spcBef>
              <a:spcAft>
                <a:spcPct val="0"/>
              </a:spcAft>
              <a:buClrTx/>
              <a:buSzTx/>
              <a:buFontTx/>
              <a:buNone/>
            </a:pPr>
            <a:r>
              <a:rPr lang="en-US" altLang="en-US" sz="1600" dirty="0">
                <a:solidFill>
                  <a:srgbClr val="0B0F13"/>
                </a:solidFill>
              </a:rPr>
              <a:t>Total </a:t>
            </a:r>
            <a:br>
              <a:rPr lang="en-US" altLang="en-US" sz="1600" dirty="0">
                <a:solidFill>
                  <a:srgbClr val="0B0F13"/>
                </a:solidFill>
              </a:rPr>
            </a:br>
            <a:r>
              <a:rPr lang="en-US" altLang="en-US" sz="1600" dirty="0" smtClean="0">
                <a:solidFill>
                  <a:srgbClr val="0B0F13"/>
                </a:solidFill>
              </a:rPr>
              <a:t>$5.1 </a:t>
            </a:r>
            <a:r>
              <a:rPr lang="en-US" altLang="en-US" sz="1600" dirty="0">
                <a:solidFill>
                  <a:srgbClr val="0B0F13"/>
                </a:solidFill>
              </a:rPr>
              <a:t>billion</a:t>
            </a:r>
          </a:p>
        </p:txBody>
      </p:sp>
      <p:sp>
        <p:nvSpPr>
          <p:cNvPr id="32" name="Line 10"/>
          <p:cNvSpPr>
            <a:spLocks noChangeShapeType="1"/>
          </p:cNvSpPr>
          <p:nvPr/>
        </p:nvSpPr>
        <p:spPr bwMode="auto">
          <a:xfrm>
            <a:off x="3749021" y="1363663"/>
            <a:ext cx="1741312" cy="0"/>
          </a:xfrm>
          <a:prstGeom prst="line">
            <a:avLst/>
          </a:prstGeom>
          <a:noFill/>
          <a:ln w="9525">
            <a:solidFill>
              <a:srgbClr val="000000"/>
            </a:solidFill>
            <a:miter lim="800000"/>
            <a:headEnd type="oval" w="sm" len="sm"/>
            <a:tailEnd/>
          </a:ln>
          <a:extLst>
            <a:ext uri="{909E8E84-426E-40DD-AFC4-6F175D3DCCD1}">
              <a14:hiddenFill xmlns:a14="http://schemas.microsoft.com/office/drawing/2010/main">
                <a:noFill/>
              </a14:hiddenFill>
            </a:ext>
          </a:extLst>
        </p:spPr>
        <p:txBody>
          <a:bodyPr wrap="none"/>
          <a:lstStyle/>
          <a:p>
            <a:endParaRPr lang="en-US"/>
          </a:p>
        </p:txBody>
      </p:sp>
      <p:sp>
        <p:nvSpPr>
          <p:cNvPr id="33" name="Line 11"/>
          <p:cNvSpPr>
            <a:spLocks noChangeShapeType="1"/>
          </p:cNvSpPr>
          <p:nvPr/>
        </p:nvSpPr>
        <p:spPr bwMode="auto">
          <a:xfrm>
            <a:off x="5501530" y="1363664"/>
            <a:ext cx="1" cy="466725"/>
          </a:xfrm>
          <a:prstGeom prst="line">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35" name="Text Box 23"/>
          <p:cNvSpPr txBox="1">
            <a:spLocks noChangeArrowheads="1"/>
          </p:cNvSpPr>
          <p:nvPr/>
        </p:nvSpPr>
        <p:spPr bwMode="auto">
          <a:xfrm>
            <a:off x="1807484" y="1225163"/>
            <a:ext cx="19046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1800"/>
              </a:spcBef>
              <a:spcAft>
                <a:spcPts val="600"/>
              </a:spcAft>
              <a:buClr>
                <a:srgbClr val="005288"/>
              </a:buClr>
              <a:buSzPct val="75000"/>
              <a:buFont typeface="Wingdings" pitchFamily="2" charset="2"/>
              <a:buChar char="Ø"/>
              <a:defRPr>
                <a:solidFill>
                  <a:srgbClr val="005288"/>
                </a:solidFill>
                <a:latin typeface="Arial" pitchFamily="34" charset="0"/>
              </a:defRPr>
            </a:lvl1pPr>
            <a:lvl2pPr marL="742950" indent="-285750" eaLnBrk="0" hangingPunct="0">
              <a:spcBef>
                <a:spcPts val="300"/>
              </a:spcBef>
              <a:spcAft>
                <a:spcPts val="300"/>
              </a:spcAft>
              <a:buClr>
                <a:srgbClr val="000000"/>
              </a:buClr>
              <a:buSzPct val="100000"/>
              <a:buFont typeface="Wingdings" pitchFamily="2" charset="2"/>
              <a:buChar char="§"/>
              <a:defRPr sz="1600">
                <a:solidFill>
                  <a:srgbClr val="000000"/>
                </a:solidFill>
                <a:latin typeface="Arial" pitchFamily="34" charset="0"/>
              </a:defRPr>
            </a:lvl2pPr>
            <a:lvl3pPr marL="1143000" indent="-228600" eaLnBrk="0" hangingPunct="0">
              <a:spcBef>
                <a:spcPts val="300"/>
              </a:spcBef>
              <a:spcAft>
                <a:spcPts val="300"/>
              </a:spcAft>
              <a:buClr>
                <a:srgbClr val="000000"/>
              </a:buClr>
              <a:buSzPct val="100000"/>
              <a:buChar char="•"/>
              <a:defRPr sz="1400">
                <a:solidFill>
                  <a:srgbClr val="000000"/>
                </a:solidFill>
                <a:latin typeface="Arial" pitchFamily="34" charset="0"/>
              </a:defRPr>
            </a:lvl3pPr>
            <a:lvl4pPr marL="1600200" indent="-228600" eaLnBrk="0" hangingPunct="0">
              <a:spcBef>
                <a:spcPts val="300"/>
              </a:spcBef>
              <a:spcAft>
                <a:spcPts val="300"/>
              </a:spcAft>
              <a:buClr>
                <a:srgbClr val="000000"/>
              </a:buClr>
              <a:buSzPct val="100000"/>
              <a:buChar char="–"/>
              <a:defRPr sz="1200">
                <a:solidFill>
                  <a:srgbClr val="000000"/>
                </a:solidFill>
                <a:latin typeface="Arial" pitchFamily="34" charset="0"/>
              </a:defRPr>
            </a:lvl4pPr>
            <a:lvl5pPr marL="2057400" indent="-228600" eaLnBrk="0" hangingPunct="0">
              <a:spcBef>
                <a:spcPts val="300"/>
              </a:spcBef>
              <a:spcAft>
                <a:spcPts val="300"/>
              </a:spcAft>
              <a:buClr>
                <a:srgbClr val="000000"/>
              </a:buClr>
              <a:buSzPct val="100000"/>
              <a:buChar char="»"/>
              <a:defRPr sz="1100">
                <a:solidFill>
                  <a:srgbClr val="000000"/>
                </a:solidFill>
                <a:latin typeface="Arial" pitchFamily="34" charset="0"/>
              </a:defRPr>
            </a:lvl5pPr>
            <a:lvl6pPr marL="2514600" indent="-228600" eaLnBrk="0" fontAlgn="base" hangingPunct="0">
              <a:spcBef>
                <a:spcPts val="300"/>
              </a:spcBef>
              <a:spcAft>
                <a:spcPts val="300"/>
              </a:spcAft>
              <a:buClr>
                <a:srgbClr val="000000"/>
              </a:buClr>
              <a:buSzPct val="100000"/>
              <a:buChar char="»"/>
              <a:defRPr sz="1100">
                <a:solidFill>
                  <a:srgbClr val="000000"/>
                </a:solidFill>
                <a:latin typeface="Arial" pitchFamily="34" charset="0"/>
              </a:defRPr>
            </a:lvl6pPr>
            <a:lvl7pPr marL="2971800" indent="-228600" eaLnBrk="0" fontAlgn="base" hangingPunct="0">
              <a:spcBef>
                <a:spcPts val="300"/>
              </a:spcBef>
              <a:spcAft>
                <a:spcPts val="300"/>
              </a:spcAft>
              <a:buClr>
                <a:srgbClr val="000000"/>
              </a:buClr>
              <a:buSzPct val="100000"/>
              <a:buChar char="»"/>
              <a:defRPr sz="1100">
                <a:solidFill>
                  <a:srgbClr val="000000"/>
                </a:solidFill>
                <a:latin typeface="Arial" pitchFamily="34" charset="0"/>
              </a:defRPr>
            </a:lvl7pPr>
            <a:lvl8pPr marL="3429000" indent="-228600" eaLnBrk="0" fontAlgn="base" hangingPunct="0">
              <a:spcBef>
                <a:spcPts val="300"/>
              </a:spcBef>
              <a:spcAft>
                <a:spcPts val="300"/>
              </a:spcAft>
              <a:buClr>
                <a:srgbClr val="000000"/>
              </a:buClr>
              <a:buSzPct val="100000"/>
              <a:buChar char="»"/>
              <a:defRPr sz="1100">
                <a:solidFill>
                  <a:srgbClr val="000000"/>
                </a:solidFill>
                <a:latin typeface="Arial" pitchFamily="34" charset="0"/>
              </a:defRPr>
            </a:lvl8pPr>
            <a:lvl9pPr marL="3886200" indent="-228600" eaLnBrk="0" fontAlgn="base" hangingPunct="0">
              <a:spcBef>
                <a:spcPts val="300"/>
              </a:spcBef>
              <a:spcAft>
                <a:spcPts val="300"/>
              </a:spcAft>
              <a:buClr>
                <a:srgbClr val="000000"/>
              </a:buClr>
              <a:buSzPct val="100000"/>
              <a:buChar char="»"/>
              <a:defRPr sz="1100">
                <a:solidFill>
                  <a:srgbClr val="000000"/>
                </a:solidFill>
                <a:latin typeface="Arial" pitchFamily="34" charset="0"/>
              </a:defRPr>
            </a:lvl9pPr>
          </a:lstStyle>
          <a:p>
            <a:pPr eaLnBrk="1" hangingPunct="1">
              <a:spcBef>
                <a:spcPct val="0"/>
              </a:spcBef>
              <a:spcAft>
                <a:spcPct val="0"/>
              </a:spcAft>
              <a:buClrTx/>
              <a:buSzTx/>
              <a:buFontTx/>
              <a:buNone/>
            </a:pPr>
            <a:r>
              <a:rPr lang="en-US" altLang="en-US" sz="1200" dirty="0">
                <a:solidFill>
                  <a:srgbClr val="0B0F13"/>
                </a:solidFill>
              </a:rPr>
              <a:t>Irrigation Equipment | </a:t>
            </a:r>
            <a:r>
              <a:rPr lang="en-US" altLang="en-US" sz="1200" dirty="0" smtClean="0">
                <a:solidFill>
                  <a:srgbClr val="0B0F13"/>
                </a:solidFill>
              </a:rPr>
              <a:t>2%</a:t>
            </a:r>
            <a:endParaRPr lang="en-US" altLang="en-US" sz="1200" dirty="0">
              <a:solidFill>
                <a:srgbClr val="0B0F13"/>
              </a:solidFill>
            </a:endParaRPr>
          </a:p>
        </p:txBody>
      </p:sp>
      <p:grpSp>
        <p:nvGrpSpPr>
          <p:cNvPr id="36" name="Group 33"/>
          <p:cNvGrpSpPr>
            <a:grpSpLocks/>
          </p:cNvGrpSpPr>
          <p:nvPr/>
        </p:nvGrpSpPr>
        <p:grpSpPr bwMode="auto">
          <a:xfrm>
            <a:off x="7482041" y="3219452"/>
            <a:ext cx="2803615" cy="457200"/>
            <a:chOff x="6309359" y="3200400"/>
            <a:chExt cx="2102453" cy="457200"/>
          </a:xfrm>
        </p:grpSpPr>
        <p:sp>
          <p:nvSpPr>
            <p:cNvPr id="38" name="Text Box 12"/>
            <p:cNvSpPr txBox="1">
              <a:spLocks noChangeArrowheads="1"/>
            </p:cNvSpPr>
            <p:nvPr/>
          </p:nvSpPr>
          <p:spPr bwMode="auto">
            <a:xfrm>
              <a:off x="6954857" y="3200400"/>
              <a:ext cx="145695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1800"/>
                </a:spcBef>
                <a:spcAft>
                  <a:spcPts val="600"/>
                </a:spcAft>
                <a:buClr>
                  <a:srgbClr val="005288"/>
                </a:buClr>
                <a:buSzPct val="75000"/>
                <a:buFont typeface="Wingdings" pitchFamily="2" charset="2"/>
                <a:buChar char="Ø"/>
                <a:defRPr>
                  <a:solidFill>
                    <a:srgbClr val="005288"/>
                  </a:solidFill>
                  <a:latin typeface="Arial" pitchFamily="34" charset="0"/>
                </a:defRPr>
              </a:lvl1pPr>
              <a:lvl2pPr marL="742950" indent="-285750" eaLnBrk="0" hangingPunct="0">
                <a:spcBef>
                  <a:spcPts val="300"/>
                </a:spcBef>
                <a:spcAft>
                  <a:spcPts val="300"/>
                </a:spcAft>
                <a:buClr>
                  <a:srgbClr val="000000"/>
                </a:buClr>
                <a:buSzPct val="100000"/>
                <a:buFont typeface="Wingdings" pitchFamily="2" charset="2"/>
                <a:buChar char="§"/>
                <a:defRPr sz="1600">
                  <a:solidFill>
                    <a:srgbClr val="000000"/>
                  </a:solidFill>
                  <a:latin typeface="Arial" pitchFamily="34" charset="0"/>
                </a:defRPr>
              </a:lvl2pPr>
              <a:lvl3pPr marL="1143000" indent="-228600" eaLnBrk="0" hangingPunct="0">
                <a:spcBef>
                  <a:spcPts val="300"/>
                </a:spcBef>
                <a:spcAft>
                  <a:spcPts val="300"/>
                </a:spcAft>
                <a:buClr>
                  <a:srgbClr val="000000"/>
                </a:buClr>
                <a:buSzPct val="100000"/>
                <a:buChar char="•"/>
                <a:defRPr sz="1400">
                  <a:solidFill>
                    <a:srgbClr val="000000"/>
                  </a:solidFill>
                  <a:latin typeface="Arial" pitchFamily="34" charset="0"/>
                </a:defRPr>
              </a:lvl3pPr>
              <a:lvl4pPr marL="1600200" indent="-228600" eaLnBrk="0" hangingPunct="0">
                <a:spcBef>
                  <a:spcPts val="300"/>
                </a:spcBef>
                <a:spcAft>
                  <a:spcPts val="300"/>
                </a:spcAft>
                <a:buClr>
                  <a:srgbClr val="000000"/>
                </a:buClr>
                <a:buSzPct val="100000"/>
                <a:buChar char="–"/>
                <a:defRPr sz="1200">
                  <a:solidFill>
                    <a:srgbClr val="000000"/>
                  </a:solidFill>
                  <a:latin typeface="Arial" pitchFamily="34" charset="0"/>
                </a:defRPr>
              </a:lvl4pPr>
              <a:lvl5pPr marL="2057400" indent="-228600" eaLnBrk="0" hangingPunct="0">
                <a:spcBef>
                  <a:spcPts val="300"/>
                </a:spcBef>
                <a:spcAft>
                  <a:spcPts val="300"/>
                </a:spcAft>
                <a:buClr>
                  <a:srgbClr val="000000"/>
                </a:buClr>
                <a:buSzPct val="100000"/>
                <a:buChar char="»"/>
                <a:defRPr sz="1100">
                  <a:solidFill>
                    <a:srgbClr val="000000"/>
                  </a:solidFill>
                  <a:latin typeface="Arial" pitchFamily="34" charset="0"/>
                </a:defRPr>
              </a:lvl5pPr>
              <a:lvl6pPr marL="2514600" indent="-228600" eaLnBrk="0" fontAlgn="base" hangingPunct="0">
                <a:spcBef>
                  <a:spcPts val="300"/>
                </a:spcBef>
                <a:spcAft>
                  <a:spcPts val="300"/>
                </a:spcAft>
                <a:buClr>
                  <a:srgbClr val="000000"/>
                </a:buClr>
                <a:buSzPct val="100000"/>
                <a:buChar char="»"/>
                <a:defRPr sz="1100">
                  <a:solidFill>
                    <a:srgbClr val="000000"/>
                  </a:solidFill>
                  <a:latin typeface="Arial" pitchFamily="34" charset="0"/>
                </a:defRPr>
              </a:lvl6pPr>
              <a:lvl7pPr marL="2971800" indent="-228600" eaLnBrk="0" fontAlgn="base" hangingPunct="0">
                <a:spcBef>
                  <a:spcPts val="300"/>
                </a:spcBef>
                <a:spcAft>
                  <a:spcPts val="300"/>
                </a:spcAft>
                <a:buClr>
                  <a:srgbClr val="000000"/>
                </a:buClr>
                <a:buSzPct val="100000"/>
                <a:buChar char="»"/>
                <a:defRPr sz="1100">
                  <a:solidFill>
                    <a:srgbClr val="000000"/>
                  </a:solidFill>
                  <a:latin typeface="Arial" pitchFamily="34" charset="0"/>
                </a:defRPr>
              </a:lvl7pPr>
              <a:lvl8pPr marL="3429000" indent="-228600" eaLnBrk="0" fontAlgn="base" hangingPunct="0">
                <a:spcBef>
                  <a:spcPts val="300"/>
                </a:spcBef>
                <a:spcAft>
                  <a:spcPts val="300"/>
                </a:spcAft>
                <a:buClr>
                  <a:srgbClr val="000000"/>
                </a:buClr>
                <a:buSzPct val="100000"/>
                <a:buChar char="»"/>
                <a:defRPr sz="1100">
                  <a:solidFill>
                    <a:srgbClr val="000000"/>
                  </a:solidFill>
                  <a:latin typeface="Arial" pitchFamily="34" charset="0"/>
                </a:defRPr>
              </a:lvl8pPr>
              <a:lvl9pPr marL="3886200" indent="-228600" eaLnBrk="0" fontAlgn="base" hangingPunct="0">
                <a:spcBef>
                  <a:spcPts val="300"/>
                </a:spcBef>
                <a:spcAft>
                  <a:spcPts val="300"/>
                </a:spcAft>
                <a:buClr>
                  <a:srgbClr val="000000"/>
                </a:buClr>
                <a:buSzPct val="100000"/>
                <a:buChar char="»"/>
                <a:defRPr sz="1100">
                  <a:solidFill>
                    <a:srgbClr val="000000"/>
                  </a:solidFill>
                  <a:latin typeface="Arial" pitchFamily="34" charset="0"/>
                </a:defRPr>
              </a:lvl9pPr>
            </a:lstStyle>
            <a:p>
              <a:pPr algn="r" eaLnBrk="1" hangingPunct="1">
                <a:spcBef>
                  <a:spcPct val="0"/>
                </a:spcBef>
                <a:spcAft>
                  <a:spcPct val="0"/>
                </a:spcAft>
                <a:buClrTx/>
                <a:buSzTx/>
                <a:buFontTx/>
                <a:buNone/>
              </a:pPr>
              <a:r>
                <a:rPr lang="en-US" altLang="en-US" sz="1200" dirty="0">
                  <a:solidFill>
                    <a:srgbClr val="0B0F13"/>
                  </a:solidFill>
                </a:rPr>
                <a:t>Agricultural Equipment &amp; Structures | </a:t>
              </a:r>
              <a:r>
                <a:rPr lang="en-US" altLang="en-US" sz="1200" dirty="0" smtClean="0">
                  <a:solidFill>
                    <a:srgbClr val="0B0F13"/>
                  </a:solidFill>
                </a:rPr>
                <a:t>63%</a:t>
              </a:r>
              <a:endParaRPr lang="en-US" altLang="en-US" sz="1200" dirty="0">
                <a:solidFill>
                  <a:srgbClr val="0B0F13"/>
                </a:solidFill>
              </a:endParaRPr>
            </a:p>
          </p:txBody>
        </p:sp>
        <p:sp>
          <p:nvSpPr>
            <p:cNvPr id="39" name="Line 31"/>
            <p:cNvSpPr>
              <a:spLocks noChangeShapeType="1"/>
            </p:cNvSpPr>
            <p:nvPr/>
          </p:nvSpPr>
          <p:spPr bwMode="auto">
            <a:xfrm flipH="1">
              <a:off x="6309359" y="3474720"/>
              <a:ext cx="822960" cy="0"/>
            </a:xfrm>
            <a:prstGeom prst="line">
              <a:avLst/>
            </a:prstGeom>
            <a:noFill/>
            <a:ln w="9525">
              <a:solidFill>
                <a:srgbClr val="000000"/>
              </a:solidFill>
              <a:miter lim="800000"/>
              <a:headEnd type="oval" w="sm" len="sm"/>
              <a:tailEnd/>
            </a:ln>
            <a:extLst>
              <a:ext uri="{909E8E84-426E-40DD-AFC4-6F175D3DCCD1}">
                <a14:hiddenFill xmlns:a14="http://schemas.microsoft.com/office/drawing/2010/main">
                  <a:noFill/>
                </a14:hiddenFill>
              </a:ext>
            </a:extLst>
          </p:spPr>
          <p:txBody>
            <a:bodyPr wrap="none"/>
            <a:lstStyle/>
            <a:p>
              <a:endParaRPr lang="en-US"/>
            </a:p>
          </p:txBody>
        </p:sp>
      </p:grpSp>
      <p:grpSp>
        <p:nvGrpSpPr>
          <p:cNvPr id="41" name="Group 36"/>
          <p:cNvGrpSpPr>
            <a:grpSpLocks/>
          </p:cNvGrpSpPr>
          <p:nvPr/>
        </p:nvGrpSpPr>
        <p:grpSpPr bwMode="auto">
          <a:xfrm>
            <a:off x="1742632" y="1650752"/>
            <a:ext cx="3075451" cy="461962"/>
            <a:chOff x="1285538" y="2056429"/>
            <a:chExt cx="2307362" cy="461855"/>
          </a:xfrm>
        </p:grpSpPr>
        <p:sp>
          <p:nvSpPr>
            <p:cNvPr id="42" name="Text Box 20"/>
            <p:cNvSpPr txBox="1">
              <a:spLocks noChangeArrowheads="1"/>
            </p:cNvSpPr>
            <p:nvPr/>
          </p:nvSpPr>
          <p:spPr bwMode="auto">
            <a:xfrm>
              <a:off x="1285538" y="2056429"/>
              <a:ext cx="2200275" cy="46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800"/>
                </a:spcBef>
                <a:spcAft>
                  <a:spcPts val="600"/>
                </a:spcAft>
                <a:buClr>
                  <a:srgbClr val="005288"/>
                </a:buClr>
                <a:buSzPct val="75000"/>
                <a:buFont typeface="Wingdings" pitchFamily="2" charset="2"/>
                <a:buChar char="Ø"/>
                <a:defRPr>
                  <a:solidFill>
                    <a:srgbClr val="005288"/>
                  </a:solidFill>
                  <a:latin typeface="Arial" pitchFamily="34" charset="0"/>
                </a:defRPr>
              </a:lvl1pPr>
              <a:lvl2pPr marL="742950" indent="-285750" eaLnBrk="0" hangingPunct="0">
                <a:spcBef>
                  <a:spcPts val="300"/>
                </a:spcBef>
                <a:spcAft>
                  <a:spcPts val="300"/>
                </a:spcAft>
                <a:buClr>
                  <a:srgbClr val="000000"/>
                </a:buClr>
                <a:buSzPct val="100000"/>
                <a:buFont typeface="Wingdings" pitchFamily="2" charset="2"/>
                <a:buChar char="§"/>
                <a:defRPr sz="1600">
                  <a:solidFill>
                    <a:srgbClr val="000000"/>
                  </a:solidFill>
                  <a:latin typeface="Arial" pitchFamily="34" charset="0"/>
                </a:defRPr>
              </a:lvl2pPr>
              <a:lvl3pPr marL="1143000" indent="-228600" eaLnBrk="0" hangingPunct="0">
                <a:spcBef>
                  <a:spcPts val="300"/>
                </a:spcBef>
                <a:spcAft>
                  <a:spcPts val="300"/>
                </a:spcAft>
                <a:buClr>
                  <a:srgbClr val="000000"/>
                </a:buClr>
                <a:buSzPct val="100000"/>
                <a:buChar char="•"/>
                <a:defRPr sz="1400">
                  <a:solidFill>
                    <a:srgbClr val="000000"/>
                  </a:solidFill>
                  <a:latin typeface="Arial" pitchFamily="34" charset="0"/>
                </a:defRPr>
              </a:lvl3pPr>
              <a:lvl4pPr marL="1600200" indent="-228600" eaLnBrk="0" hangingPunct="0">
                <a:spcBef>
                  <a:spcPts val="300"/>
                </a:spcBef>
                <a:spcAft>
                  <a:spcPts val="300"/>
                </a:spcAft>
                <a:buClr>
                  <a:srgbClr val="000000"/>
                </a:buClr>
                <a:buSzPct val="100000"/>
                <a:buChar char="–"/>
                <a:defRPr sz="1200">
                  <a:solidFill>
                    <a:srgbClr val="000000"/>
                  </a:solidFill>
                  <a:latin typeface="Arial" pitchFamily="34" charset="0"/>
                </a:defRPr>
              </a:lvl4pPr>
              <a:lvl5pPr marL="2057400" indent="-228600" eaLnBrk="0" hangingPunct="0">
                <a:spcBef>
                  <a:spcPts val="300"/>
                </a:spcBef>
                <a:spcAft>
                  <a:spcPts val="300"/>
                </a:spcAft>
                <a:buClr>
                  <a:srgbClr val="000000"/>
                </a:buClr>
                <a:buSzPct val="100000"/>
                <a:buChar char="»"/>
                <a:defRPr sz="1100">
                  <a:solidFill>
                    <a:srgbClr val="000000"/>
                  </a:solidFill>
                  <a:latin typeface="Arial" pitchFamily="34" charset="0"/>
                </a:defRPr>
              </a:lvl5pPr>
              <a:lvl6pPr marL="2514600" indent="-228600" eaLnBrk="0" fontAlgn="base" hangingPunct="0">
                <a:spcBef>
                  <a:spcPts val="300"/>
                </a:spcBef>
                <a:spcAft>
                  <a:spcPts val="300"/>
                </a:spcAft>
                <a:buClr>
                  <a:srgbClr val="000000"/>
                </a:buClr>
                <a:buSzPct val="100000"/>
                <a:buChar char="»"/>
                <a:defRPr sz="1100">
                  <a:solidFill>
                    <a:srgbClr val="000000"/>
                  </a:solidFill>
                  <a:latin typeface="Arial" pitchFamily="34" charset="0"/>
                </a:defRPr>
              </a:lvl6pPr>
              <a:lvl7pPr marL="2971800" indent="-228600" eaLnBrk="0" fontAlgn="base" hangingPunct="0">
                <a:spcBef>
                  <a:spcPts val="300"/>
                </a:spcBef>
                <a:spcAft>
                  <a:spcPts val="300"/>
                </a:spcAft>
                <a:buClr>
                  <a:srgbClr val="000000"/>
                </a:buClr>
                <a:buSzPct val="100000"/>
                <a:buChar char="»"/>
                <a:defRPr sz="1100">
                  <a:solidFill>
                    <a:srgbClr val="000000"/>
                  </a:solidFill>
                  <a:latin typeface="Arial" pitchFamily="34" charset="0"/>
                </a:defRPr>
              </a:lvl7pPr>
              <a:lvl8pPr marL="3429000" indent="-228600" eaLnBrk="0" fontAlgn="base" hangingPunct="0">
                <a:spcBef>
                  <a:spcPts val="300"/>
                </a:spcBef>
                <a:spcAft>
                  <a:spcPts val="300"/>
                </a:spcAft>
                <a:buClr>
                  <a:srgbClr val="000000"/>
                </a:buClr>
                <a:buSzPct val="100000"/>
                <a:buChar char="»"/>
                <a:defRPr sz="1100">
                  <a:solidFill>
                    <a:srgbClr val="000000"/>
                  </a:solidFill>
                  <a:latin typeface="Arial" pitchFamily="34" charset="0"/>
                </a:defRPr>
              </a:lvl8pPr>
              <a:lvl9pPr marL="3886200" indent="-228600" eaLnBrk="0" fontAlgn="base" hangingPunct="0">
                <a:spcBef>
                  <a:spcPts val="300"/>
                </a:spcBef>
                <a:spcAft>
                  <a:spcPts val="300"/>
                </a:spcAft>
                <a:buClr>
                  <a:srgbClr val="000000"/>
                </a:buClr>
                <a:buSzPct val="100000"/>
                <a:buChar char="»"/>
                <a:defRPr sz="1100">
                  <a:solidFill>
                    <a:srgbClr val="000000"/>
                  </a:solidFill>
                  <a:latin typeface="Arial" pitchFamily="34" charset="0"/>
                </a:defRPr>
              </a:lvl9pPr>
            </a:lstStyle>
            <a:p>
              <a:pPr eaLnBrk="1" hangingPunct="1">
                <a:spcBef>
                  <a:spcPct val="0"/>
                </a:spcBef>
                <a:spcAft>
                  <a:spcPct val="0"/>
                </a:spcAft>
                <a:buClrTx/>
                <a:buSzTx/>
                <a:buFontTx/>
                <a:buNone/>
              </a:pPr>
              <a:r>
                <a:rPr lang="en-US" altLang="en-US" sz="1200" dirty="0">
                  <a:solidFill>
                    <a:srgbClr val="0B0F13"/>
                  </a:solidFill>
                </a:rPr>
                <a:t>Communications, Technology </a:t>
              </a:r>
              <a:endParaRPr lang="en-US" altLang="en-US" sz="1200" dirty="0" smtClean="0">
                <a:solidFill>
                  <a:srgbClr val="0B0F13"/>
                </a:solidFill>
              </a:endParaRPr>
            </a:p>
            <a:p>
              <a:pPr eaLnBrk="1" hangingPunct="1">
                <a:spcBef>
                  <a:spcPct val="0"/>
                </a:spcBef>
                <a:spcAft>
                  <a:spcPct val="0"/>
                </a:spcAft>
                <a:buClrTx/>
                <a:buSzTx/>
                <a:buFontTx/>
                <a:buNone/>
              </a:pPr>
              <a:r>
                <a:rPr lang="en-US" altLang="en-US" sz="1200" dirty="0" smtClean="0">
                  <a:solidFill>
                    <a:srgbClr val="0B0F13"/>
                  </a:solidFill>
                </a:rPr>
                <a:t>&amp; </a:t>
              </a:r>
              <a:r>
                <a:rPr lang="en-US" altLang="en-US" sz="1200" dirty="0">
                  <a:solidFill>
                    <a:srgbClr val="0B0F13"/>
                  </a:solidFill>
                </a:rPr>
                <a:t>Other Equipment | </a:t>
              </a:r>
              <a:r>
                <a:rPr lang="en-US" altLang="en-US" sz="1200" dirty="0" smtClean="0">
                  <a:solidFill>
                    <a:srgbClr val="0B0F13"/>
                  </a:solidFill>
                </a:rPr>
                <a:t>6%</a:t>
              </a:r>
              <a:endParaRPr lang="en-US" altLang="en-US" sz="1200" dirty="0">
                <a:solidFill>
                  <a:srgbClr val="0B0F13"/>
                </a:solidFill>
              </a:endParaRPr>
            </a:p>
          </p:txBody>
        </p:sp>
        <p:sp>
          <p:nvSpPr>
            <p:cNvPr id="44" name="Line 10"/>
            <p:cNvSpPr>
              <a:spLocks noChangeShapeType="1"/>
            </p:cNvSpPr>
            <p:nvPr/>
          </p:nvSpPr>
          <p:spPr bwMode="auto">
            <a:xfrm>
              <a:off x="2748915" y="2354580"/>
              <a:ext cx="843985" cy="0"/>
            </a:xfrm>
            <a:prstGeom prst="line">
              <a:avLst/>
            </a:prstGeom>
            <a:noFill/>
            <a:ln w="9525">
              <a:solidFill>
                <a:srgbClr val="000000"/>
              </a:solidFill>
              <a:miter lim="800000"/>
              <a:headEnd type="oval" w="sm" len="sm"/>
              <a:tailEnd/>
            </a:ln>
            <a:extLst>
              <a:ext uri="{909E8E84-426E-40DD-AFC4-6F175D3DCCD1}">
                <a14:hiddenFill xmlns:a14="http://schemas.microsoft.com/office/drawing/2010/main">
                  <a:noFill/>
                </a14:hiddenFill>
              </a:ext>
            </a:extLst>
          </p:spPr>
          <p:txBody>
            <a:bodyPr wrap="none"/>
            <a:lstStyle/>
            <a:p>
              <a:endParaRPr lang="en-US"/>
            </a:p>
          </p:txBody>
        </p:sp>
      </p:grpSp>
      <p:grpSp>
        <p:nvGrpSpPr>
          <p:cNvPr id="45" name="Group 39"/>
          <p:cNvGrpSpPr>
            <a:grpSpLocks/>
          </p:cNvGrpSpPr>
          <p:nvPr/>
        </p:nvGrpSpPr>
        <p:grpSpPr bwMode="auto">
          <a:xfrm>
            <a:off x="1679012" y="2546262"/>
            <a:ext cx="2270150" cy="461665"/>
            <a:chOff x="1291870" y="2888231"/>
            <a:chExt cx="1703274" cy="461367"/>
          </a:xfrm>
        </p:grpSpPr>
        <p:sp>
          <p:nvSpPr>
            <p:cNvPr id="54" name="Text Box 17"/>
            <p:cNvSpPr txBox="1">
              <a:spLocks noChangeArrowheads="1"/>
            </p:cNvSpPr>
            <p:nvPr/>
          </p:nvSpPr>
          <p:spPr bwMode="auto">
            <a:xfrm flipH="1">
              <a:off x="1291870" y="2888231"/>
              <a:ext cx="1208637" cy="46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1800"/>
                </a:spcBef>
                <a:spcAft>
                  <a:spcPts val="600"/>
                </a:spcAft>
                <a:buClr>
                  <a:srgbClr val="005288"/>
                </a:buClr>
                <a:buSzPct val="75000"/>
                <a:buFont typeface="Wingdings" pitchFamily="2" charset="2"/>
                <a:buChar char="Ø"/>
                <a:defRPr>
                  <a:solidFill>
                    <a:srgbClr val="005288"/>
                  </a:solidFill>
                  <a:latin typeface="Arial" pitchFamily="34" charset="0"/>
                </a:defRPr>
              </a:lvl1pPr>
              <a:lvl2pPr marL="742950" indent="-285750" eaLnBrk="0" hangingPunct="0">
                <a:spcBef>
                  <a:spcPts val="300"/>
                </a:spcBef>
                <a:spcAft>
                  <a:spcPts val="300"/>
                </a:spcAft>
                <a:buClr>
                  <a:srgbClr val="000000"/>
                </a:buClr>
                <a:buSzPct val="100000"/>
                <a:buFont typeface="Wingdings" pitchFamily="2" charset="2"/>
                <a:buChar char="§"/>
                <a:defRPr sz="1600">
                  <a:solidFill>
                    <a:srgbClr val="000000"/>
                  </a:solidFill>
                  <a:latin typeface="Arial" pitchFamily="34" charset="0"/>
                </a:defRPr>
              </a:lvl2pPr>
              <a:lvl3pPr marL="1143000" indent="-228600" eaLnBrk="0" hangingPunct="0">
                <a:spcBef>
                  <a:spcPts val="300"/>
                </a:spcBef>
                <a:spcAft>
                  <a:spcPts val="300"/>
                </a:spcAft>
                <a:buClr>
                  <a:srgbClr val="000000"/>
                </a:buClr>
                <a:buSzPct val="100000"/>
                <a:buChar char="•"/>
                <a:defRPr sz="1400">
                  <a:solidFill>
                    <a:srgbClr val="000000"/>
                  </a:solidFill>
                  <a:latin typeface="Arial" pitchFamily="34" charset="0"/>
                </a:defRPr>
              </a:lvl3pPr>
              <a:lvl4pPr marL="1600200" indent="-228600" eaLnBrk="0" hangingPunct="0">
                <a:spcBef>
                  <a:spcPts val="300"/>
                </a:spcBef>
                <a:spcAft>
                  <a:spcPts val="300"/>
                </a:spcAft>
                <a:buClr>
                  <a:srgbClr val="000000"/>
                </a:buClr>
                <a:buSzPct val="100000"/>
                <a:buChar char="–"/>
                <a:defRPr sz="1200">
                  <a:solidFill>
                    <a:srgbClr val="000000"/>
                  </a:solidFill>
                  <a:latin typeface="Arial" pitchFamily="34" charset="0"/>
                </a:defRPr>
              </a:lvl4pPr>
              <a:lvl5pPr marL="2057400" indent="-228600" eaLnBrk="0" hangingPunct="0">
                <a:spcBef>
                  <a:spcPts val="300"/>
                </a:spcBef>
                <a:spcAft>
                  <a:spcPts val="300"/>
                </a:spcAft>
                <a:buClr>
                  <a:srgbClr val="000000"/>
                </a:buClr>
                <a:buSzPct val="100000"/>
                <a:buChar char="»"/>
                <a:defRPr sz="1100">
                  <a:solidFill>
                    <a:srgbClr val="000000"/>
                  </a:solidFill>
                  <a:latin typeface="Arial" pitchFamily="34" charset="0"/>
                </a:defRPr>
              </a:lvl5pPr>
              <a:lvl6pPr marL="2514600" indent="-228600" eaLnBrk="0" fontAlgn="base" hangingPunct="0">
                <a:spcBef>
                  <a:spcPts val="300"/>
                </a:spcBef>
                <a:spcAft>
                  <a:spcPts val="300"/>
                </a:spcAft>
                <a:buClr>
                  <a:srgbClr val="000000"/>
                </a:buClr>
                <a:buSzPct val="100000"/>
                <a:buChar char="»"/>
                <a:defRPr sz="1100">
                  <a:solidFill>
                    <a:srgbClr val="000000"/>
                  </a:solidFill>
                  <a:latin typeface="Arial" pitchFamily="34" charset="0"/>
                </a:defRPr>
              </a:lvl6pPr>
              <a:lvl7pPr marL="2971800" indent="-228600" eaLnBrk="0" fontAlgn="base" hangingPunct="0">
                <a:spcBef>
                  <a:spcPts val="300"/>
                </a:spcBef>
                <a:spcAft>
                  <a:spcPts val="300"/>
                </a:spcAft>
                <a:buClr>
                  <a:srgbClr val="000000"/>
                </a:buClr>
                <a:buSzPct val="100000"/>
                <a:buChar char="»"/>
                <a:defRPr sz="1100">
                  <a:solidFill>
                    <a:srgbClr val="000000"/>
                  </a:solidFill>
                  <a:latin typeface="Arial" pitchFamily="34" charset="0"/>
                </a:defRPr>
              </a:lvl7pPr>
              <a:lvl8pPr marL="3429000" indent="-228600" eaLnBrk="0" fontAlgn="base" hangingPunct="0">
                <a:spcBef>
                  <a:spcPts val="300"/>
                </a:spcBef>
                <a:spcAft>
                  <a:spcPts val="300"/>
                </a:spcAft>
                <a:buClr>
                  <a:srgbClr val="000000"/>
                </a:buClr>
                <a:buSzPct val="100000"/>
                <a:buChar char="»"/>
                <a:defRPr sz="1100">
                  <a:solidFill>
                    <a:srgbClr val="000000"/>
                  </a:solidFill>
                  <a:latin typeface="Arial" pitchFamily="34" charset="0"/>
                </a:defRPr>
              </a:lvl8pPr>
              <a:lvl9pPr marL="3886200" indent="-228600" eaLnBrk="0" fontAlgn="base" hangingPunct="0">
                <a:spcBef>
                  <a:spcPts val="300"/>
                </a:spcBef>
                <a:spcAft>
                  <a:spcPts val="300"/>
                </a:spcAft>
                <a:buClr>
                  <a:srgbClr val="000000"/>
                </a:buClr>
                <a:buSzPct val="100000"/>
                <a:buChar char="»"/>
                <a:defRPr sz="1100">
                  <a:solidFill>
                    <a:srgbClr val="000000"/>
                  </a:solidFill>
                  <a:latin typeface="Arial" pitchFamily="34" charset="0"/>
                </a:defRPr>
              </a:lvl9pPr>
            </a:lstStyle>
            <a:p>
              <a:pPr eaLnBrk="1" hangingPunct="1">
                <a:spcBef>
                  <a:spcPct val="0"/>
                </a:spcBef>
                <a:spcAft>
                  <a:spcPct val="0"/>
                </a:spcAft>
                <a:buClrTx/>
                <a:buSzTx/>
                <a:buFontTx/>
                <a:buNone/>
              </a:pPr>
              <a:r>
                <a:rPr lang="en-US" altLang="en-US" sz="1200" dirty="0">
                  <a:solidFill>
                    <a:srgbClr val="0B0F13"/>
                  </a:solidFill>
                </a:rPr>
                <a:t>Automobiles, Trucks </a:t>
              </a:r>
            </a:p>
            <a:p>
              <a:pPr eaLnBrk="1" hangingPunct="1">
                <a:spcBef>
                  <a:spcPct val="0"/>
                </a:spcBef>
                <a:spcAft>
                  <a:spcPct val="0"/>
                </a:spcAft>
                <a:buClrTx/>
                <a:buSzTx/>
                <a:buFontTx/>
                <a:buNone/>
              </a:pPr>
              <a:r>
                <a:rPr lang="en-US" altLang="en-US" sz="1200" dirty="0">
                  <a:solidFill>
                    <a:srgbClr val="0B0F13"/>
                  </a:solidFill>
                </a:rPr>
                <a:t>&amp; Trailers | </a:t>
              </a:r>
              <a:r>
                <a:rPr lang="en-US" altLang="en-US" sz="1200" dirty="0" smtClean="0">
                  <a:solidFill>
                    <a:srgbClr val="0B0F13"/>
                  </a:solidFill>
                </a:rPr>
                <a:t>15%</a:t>
              </a:r>
              <a:endParaRPr lang="en-US" altLang="en-US" sz="1200" dirty="0">
                <a:solidFill>
                  <a:srgbClr val="0B0F13"/>
                </a:solidFill>
              </a:endParaRPr>
            </a:p>
          </p:txBody>
        </p:sp>
        <p:sp>
          <p:nvSpPr>
            <p:cNvPr id="55" name="Line 10"/>
            <p:cNvSpPr>
              <a:spLocks noChangeShapeType="1"/>
            </p:cNvSpPr>
            <p:nvPr/>
          </p:nvSpPr>
          <p:spPr bwMode="auto">
            <a:xfrm>
              <a:off x="2398525" y="3171968"/>
              <a:ext cx="596619" cy="18872"/>
            </a:xfrm>
            <a:prstGeom prst="line">
              <a:avLst/>
            </a:prstGeom>
            <a:noFill/>
            <a:ln w="9525">
              <a:solidFill>
                <a:srgbClr val="000000"/>
              </a:solidFill>
              <a:miter lim="800000"/>
              <a:headEnd type="oval" w="sm" len="sm"/>
              <a:tailEnd/>
            </a:ln>
            <a:extLst>
              <a:ext uri="{909E8E84-426E-40DD-AFC4-6F175D3DCCD1}">
                <a14:hiddenFill xmlns:a14="http://schemas.microsoft.com/office/drawing/2010/main">
                  <a:noFill/>
                </a14:hiddenFill>
              </a:ext>
            </a:extLst>
          </p:spPr>
          <p:txBody>
            <a:bodyPr wrap="none"/>
            <a:lstStyle/>
            <a:p>
              <a:endParaRPr lang="en-US"/>
            </a:p>
          </p:txBody>
        </p:sp>
      </p:grpSp>
      <p:grpSp>
        <p:nvGrpSpPr>
          <p:cNvPr id="56" name="Group 42"/>
          <p:cNvGrpSpPr>
            <a:grpSpLocks/>
          </p:cNvGrpSpPr>
          <p:nvPr/>
        </p:nvGrpSpPr>
        <p:grpSpPr bwMode="auto">
          <a:xfrm>
            <a:off x="230178" y="3876538"/>
            <a:ext cx="3718984" cy="457200"/>
            <a:chOff x="228624" y="4545330"/>
            <a:chExt cx="2788920" cy="457200"/>
          </a:xfrm>
        </p:grpSpPr>
        <p:sp>
          <p:nvSpPr>
            <p:cNvPr id="57" name="Text Box 13"/>
            <p:cNvSpPr txBox="1">
              <a:spLocks noChangeArrowheads="1"/>
            </p:cNvSpPr>
            <p:nvPr/>
          </p:nvSpPr>
          <p:spPr bwMode="auto">
            <a:xfrm>
              <a:off x="228624" y="4545330"/>
              <a:ext cx="2020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800"/>
                </a:spcBef>
                <a:spcAft>
                  <a:spcPts val="600"/>
                </a:spcAft>
                <a:buClr>
                  <a:srgbClr val="005288"/>
                </a:buClr>
                <a:buSzPct val="75000"/>
                <a:buFont typeface="Wingdings" pitchFamily="2" charset="2"/>
                <a:buChar char="Ø"/>
                <a:defRPr>
                  <a:solidFill>
                    <a:srgbClr val="005288"/>
                  </a:solidFill>
                  <a:latin typeface="Arial" pitchFamily="34" charset="0"/>
                </a:defRPr>
              </a:lvl1pPr>
              <a:lvl2pPr marL="742950" indent="-285750" eaLnBrk="0" hangingPunct="0">
                <a:spcBef>
                  <a:spcPts val="300"/>
                </a:spcBef>
                <a:spcAft>
                  <a:spcPts val="300"/>
                </a:spcAft>
                <a:buClr>
                  <a:srgbClr val="000000"/>
                </a:buClr>
                <a:buSzPct val="100000"/>
                <a:buFont typeface="Wingdings" pitchFamily="2" charset="2"/>
                <a:buChar char="§"/>
                <a:defRPr sz="1600">
                  <a:solidFill>
                    <a:srgbClr val="000000"/>
                  </a:solidFill>
                  <a:latin typeface="Arial" pitchFamily="34" charset="0"/>
                </a:defRPr>
              </a:lvl2pPr>
              <a:lvl3pPr marL="1143000" indent="-228600" eaLnBrk="0" hangingPunct="0">
                <a:spcBef>
                  <a:spcPts val="300"/>
                </a:spcBef>
                <a:spcAft>
                  <a:spcPts val="300"/>
                </a:spcAft>
                <a:buClr>
                  <a:srgbClr val="000000"/>
                </a:buClr>
                <a:buSzPct val="100000"/>
                <a:buChar char="•"/>
                <a:defRPr sz="1400">
                  <a:solidFill>
                    <a:srgbClr val="000000"/>
                  </a:solidFill>
                  <a:latin typeface="Arial" pitchFamily="34" charset="0"/>
                </a:defRPr>
              </a:lvl3pPr>
              <a:lvl4pPr marL="1600200" indent="-228600" eaLnBrk="0" hangingPunct="0">
                <a:spcBef>
                  <a:spcPts val="300"/>
                </a:spcBef>
                <a:spcAft>
                  <a:spcPts val="300"/>
                </a:spcAft>
                <a:buClr>
                  <a:srgbClr val="000000"/>
                </a:buClr>
                <a:buSzPct val="100000"/>
                <a:buChar char="–"/>
                <a:defRPr sz="1200">
                  <a:solidFill>
                    <a:srgbClr val="000000"/>
                  </a:solidFill>
                  <a:latin typeface="Arial" pitchFamily="34" charset="0"/>
                </a:defRPr>
              </a:lvl4pPr>
              <a:lvl5pPr marL="2057400" indent="-228600" eaLnBrk="0" hangingPunct="0">
                <a:spcBef>
                  <a:spcPts val="300"/>
                </a:spcBef>
                <a:spcAft>
                  <a:spcPts val="300"/>
                </a:spcAft>
                <a:buClr>
                  <a:srgbClr val="000000"/>
                </a:buClr>
                <a:buSzPct val="100000"/>
                <a:buChar char="»"/>
                <a:defRPr sz="1100">
                  <a:solidFill>
                    <a:srgbClr val="000000"/>
                  </a:solidFill>
                  <a:latin typeface="Arial" pitchFamily="34" charset="0"/>
                </a:defRPr>
              </a:lvl5pPr>
              <a:lvl6pPr marL="2514600" indent="-228600" eaLnBrk="0" fontAlgn="base" hangingPunct="0">
                <a:spcBef>
                  <a:spcPts val="300"/>
                </a:spcBef>
                <a:spcAft>
                  <a:spcPts val="300"/>
                </a:spcAft>
                <a:buClr>
                  <a:srgbClr val="000000"/>
                </a:buClr>
                <a:buSzPct val="100000"/>
                <a:buChar char="»"/>
                <a:defRPr sz="1100">
                  <a:solidFill>
                    <a:srgbClr val="000000"/>
                  </a:solidFill>
                  <a:latin typeface="Arial" pitchFamily="34" charset="0"/>
                </a:defRPr>
              </a:lvl6pPr>
              <a:lvl7pPr marL="2971800" indent="-228600" eaLnBrk="0" fontAlgn="base" hangingPunct="0">
                <a:spcBef>
                  <a:spcPts val="300"/>
                </a:spcBef>
                <a:spcAft>
                  <a:spcPts val="300"/>
                </a:spcAft>
                <a:buClr>
                  <a:srgbClr val="000000"/>
                </a:buClr>
                <a:buSzPct val="100000"/>
                <a:buChar char="»"/>
                <a:defRPr sz="1100">
                  <a:solidFill>
                    <a:srgbClr val="000000"/>
                  </a:solidFill>
                  <a:latin typeface="Arial" pitchFamily="34" charset="0"/>
                </a:defRPr>
              </a:lvl7pPr>
              <a:lvl8pPr marL="3429000" indent="-228600" eaLnBrk="0" fontAlgn="base" hangingPunct="0">
                <a:spcBef>
                  <a:spcPts val="300"/>
                </a:spcBef>
                <a:spcAft>
                  <a:spcPts val="300"/>
                </a:spcAft>
                <a:buClr>
                  <a:srgbClr val="000000"/>
                </a:buClr>
                <a:buSzPct val="100000"/>
                <a:buChar char="»"/>
                <a:defRPr sz="1100">
                  <a:solidFill>
                    <a:srgbClr val="000000"/>
                  </a:solidFill>
                  <a:latin typeface="Arial" pitchFamily="34" charset="0"/>
                </a:defRPr>
              </a:lvl8pPr>
              <a:lvl9pPr marL="3886200" indent="-228600" eaLnBrk="0" fontAlgn="base" hangingPunct="0">
                <a:spcBef>
                  <a:spcPts val="300"/>
                </a:spcBef>
                <a:spcAft>
                  <a:spcPts val="300"/>
                </a:spcAft>
                <a:buClr>
                  <a:srgbClr val="000000"/>
                </a:buClr>
                <a:buSzPct val="100000"/>
                <a:buChar char="»"/>
                <a:defRPr sz="1100">
                  <a:solidFill>
                    <a:srgbClr val="000000"/>
                  </a:solidFill>
                  <a:latin typeface="Arial" pitchFamily="34" charset="0"/>
                </a:defRPr>
              </a:lvl9pPr>
            </a:lstStyle>
            <a:p>
              <a:pPr algn="r" eaLnBrk="1" hangingPunct="1">
                <a:spcBef>
                  <a:spcPct val="0"/>
                </a:spcBef>
                <a:spcAft>
                  <a:spcPct val="0"/>
                </a:spcAft>
                <a:buClrTx/>
                <a:buSzTx/>
                <a:buFontTx/>
                <a:buNone/>
              </a:pPr>
              <a:r>
                <a:rPr lang="en-US" altLang="en-US" sz="1200" dirty="0">
                  <a:solidFill>
                    <a:srgbClr val="0B0F13"/>
                  </a:solidFill>
                </a:rPr>
                <a:t>Manufacturing &amp; Materials Handling | 14%</a:t>
              </a:r>
            </a:p>
          </p:txBody>
        </p:sp>
        <p:sp>
          <p:nvSpPr>
            <p:cNvPr id="58" name="Line 10"/>
            <p:cNvSpPr>
              <a:spLocks noChangeShapeType="1"/>
            </p:cNvSpPr>
            <p:nvPr/>
          </p:nvSpPr>
          <p:spPr bwMode="auto">
            <a:xfrm>
              <a:off x="2286024" y="4819650"/>
              <a:ext cx="731520" cy="0"/>
            </a:xfrm>
            <a:prstGeom prst="line">
              <a:avLst/>
            </a:prstGeom>
            <a:noFill/>
            <a:ln w="9525">
              <a:solidFill>
                <a:srgbClr val="000000"/>
              </a:solidFill>
              <a:miter lim="800000"/>
              <a:headEnd type="oval" w="sm" len="sm"/>
              <a:tailEnd/>
            </a:ln>
            <a:extLst>
              <a:ext uri="{909E8E84-426E-40DD-AFC4-6F175D3DCCD1}">
                <a14:hiddenFill xmlns:a14="http://schemas.microsoft.com/office/drawing/2010/main">
                  <a:noFill/>
                </a14:hiddenFill>
              </a:ext>
            </a:extLst>
          </p:spPr>
          <p:txBody>
            <a:bodyPr wrap="none"/>
            <a:lstStyle/>
            <a:p>
              <a:endParaRPr lang="en-US"/>
            </a:p>
          </p:txBody>
        </p:sp>
      </p:grpSp>
      <p:graphicFrame>
        <p:nvGraphicFramePr>
          <p:cNvPr id="2" name="Object 1"/>
          <p:cNvGraphicFramePr>
            <a:graphicFrameLocks noChangeAspect="1"/>
          </p:cNvGraphicFramePr>
          <p:nvPr>
            <p:extLst>
              <p:ext uri="{D42A27DB-BD31-4B8C-83A1-F6EECF244321}">
                <p14:modId xmlns:p14="http://schemas.microsoft.com/office/powerpoint/2010/main" val="2395056787"/>
              </p:ext>
            </p:extLst>
          </p:nvPr>
        </p:nvGraphicFramePr>
        <p:xfrm>
          <a:off x="3456450" y="1687513"/>
          <a:ext cx="4292600" cy="3813175"/>
        </p:xfrm>
        <a:graphic>
          <a:graphicData uri="http://schemas.openxmlformats.org/presentationml/2006/ole">
            <mc:AlternateContent xmlns:mc="http://schemas.openxmlformats.org/markup-compatibility/2006">
              <mc:Choice xmlns:v="urn:schemas-microsoft-com:vml" Requires="v">
                <p:oleObj spid="_x0000_s1073" name="Worksheet" r:id="rId4" imgW="4295609" imgH="3809737" progId="Excel.Sheet.8">
                  <p:embed/>
                </p:oleObj>
              </mc:Choice>
              <mc:Fallback>
                <p:oleObj name="Worksheet" r:id="rId4" imgW="4295609" imgH="3809737" progId="Excel.Sheet.8">
                  <p:embed/>
                  <p:pic>
                    <p:nvPicPr>
                      <p:cNvPr id="0" name="Object 3"/>
                      <p:cNvPicPr>
                        <a:picLocks noChangeAspect="1" noChangeArrowheads="1"/>
                      </p:cNvPicPr>
                      <p:nvPr/>
                    </p:nvPicPr>
                    <p:blipFill>
                      <a:blip r:embed="rId5"/>
                      <a:srcRect/>
                      <a:stretch>
                        <a:fillRect/>
                      </a:stretch>
                    </p:blipFill>
                    <p:spPr bwMode="auto">
                      <a:xfrm>
                        <a:off x="3456450" y="1687513"/>
                        <a:ext cx="4292600"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5" name="Picture 11"/>
          <p:cNvPicPr>
            <a:picLocks noChangeAspect="1" noChangeArrowheads="1"/>
          </p:cNvPicPr>
          <p:nvPr/>
        </p:nvPicPr>
        <p:blipFill>
          <a:blip r:embed="rId6" cstate="print"/>
          <a:srcRect/>
          <a:stretch>
            <a:fillRect/>
          </a:stretch>
        </p:blipFill>
        <p:spPr bwMode="auto">
          <a:xfrm>
            <a:off x="8257587" y="1244532"/>
            <a:ext cx="2582205" cy="1670243"/>
          </a:xfrm>
          <a:prstGeom prst="rect">
            <a:avLst/>
          </a:prstGeom>
          <a:noFill/>
          <a:ln w="28575">
            <a:solidFill>
              <a:schemeClr val="accent1"/>
            </a:solidFill>
            <a:miter lim="800000"/>
            <a:headEnd/>
            <a:tailEnd/>
          </a:ln>
          <a:effectLst/>
        </p:spPr>
      </p:pic>
      <p:pic>
        <p:nvPicPr>
          <p:cNvPr id="26" name="Picture 8" descr="19005"/>
          <p:cNvPicPr>
            <a:picLocks noChangeAspect="1" noChangeArrowheads="1"/>
          </p:cNvPicPr>
          <p:nvPr/>
        </p:nvPicPr>
        <p:blipFill>
          <a:blip r:embed="rId7" cstate="print"/>
          <a:srcRect/>
          <a:stretch>
            <a:fillRect/>
          </a:stretch>
        </p:blipFill>
        <p:spPr bwMode="auto">
          <a:xfrm>
            <a:off x="8236790" y="4148598"/>
            <a:ext cx="2630058" cy="1811818"/>
          </a:xfrm>
          <a:prstGeom prst="rect">
            <a:avLst/>
          </a:prstGeom>
          <a:noFill/>
          <a:ln w="28575">
            <a:solidFill>
              <a:schemeClr val="hlink"/>
            </a:solidFill>
            <a:miter lim="800000"/>
            <a:headEnd/>
            <a:tailEnd/>
          </a:ln>
        </p:spPr>
      </p:pic>
    </p:spTree>
    <p:extLst>
      <p:ext uri="{BB962C8B-B14F-4D97-AF65-F5344CB8AC3E}">
        <p14:creationId xmlns:p14="http://schemas.microsoft.com/office/powerpoint/2010/main" val="374860603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274638"/>
            <a:ext cx="11582400" cy="639762"/>
          </a:xfrm>
        </p:spPr>
        <p:txBody>
          <a:bodyPr rtlCol="0">
            <a:normAutofit fontScale="90000"/>
          </a:bodyPr>
          <a:lstStyle/>
          <a:p>
            <a:pPr eaLnBrk="1" fontAlgn="auto" hangingPunct="1">
              <a:spcAft>
                <a:spcPts val="0"/>
              </a:spcAft>
              <a:defRPr/>
            </a:pPr>
            <a:r>
              <a:rPr lang="en-US" sz="4400" dirty="0" smtClean="0"/>
              <a:t>What is a lease?</a:t>
            </a:r>
          </a:p>
        </p:txBody>
      </p:sp>
      <p:sp>
        <p:nvSpPr>
          <p:cNvPr id="11267" name="Rectangle 3"/>
          <p:cNvSpPr>
            <a:spLocks noGrp="1" noChangeArrowheads="1"/>
          </p:cNvSpPr>
          <p:nvPr>
            <p:ph idx="1"/>
          </p:nvPr>
        </p:nvSpPr>
        <p:spPr/>
        <p:txBody>
          <a:bodyPr/>
          <a:lstStyle/>
          <a:p>
            <a:pPr eaLnBrk="1" hangingPunct="1">
              <a:buFont typeface="Wingdings" pitchFamily="2" charset="2"/>
              <a:buNone/>
            </a:pPr>
            <a:r>
              <a:rPr lang="en-US" sz="2800" smtClean="0"/>
              <a:t/>
            </a:r>
            <a:br>
              <a:rPr lang="en-US" sz="2800" smtClean="0"/>
            </a:br>
            <a:endParaRPr lang="en-US" sz="1000" smtClean="0"/>
          </a:p>
          <a:p>
            <a:pPr eaLnBrk="1" hangingPunct="1">
              <a:buFont typeface="Arial" charset="0"/>
              <a:buNone/>
            </a:pPr>
            <a:r>
              <a:rPr lang="en-US" sz="2800" smtClean="0"/>
              <a:t>	</a:t>
            </a:r>
            <a:r>
              <a:rPr lang="en-US" smtClean="0"/>
              <a:t>A lease is simply an agreement between an </a:t>
            </a:r>
            <a:r>
              <a:rPr lang="en-US" b="1" i="1" smtClean="0"/>
              <a:t>owner</a:t>
            </a:r>
            <a:r>
              <a:rPr lang="en-US" smtClean="0"/>
              <a:t> (lessor) and a </a:t>
            </a:r>
            <a:r>
              <a:rPr lang="en-US" b="1" i="1" smtClean="0"/>
              <a:t>customer </a:t>
            </a:r>
            <a:r>
              <a:rPr lang="en-US" smtClean="0"/>
              <a:t>(lessee) to pay for use of the equipment in the form of rental payments for a specific amount of time with an option to return the equipment at the end. The customer is responsible for insurance, maintenance, and all other costs of ownership.</a:t>
            </a:r>
            <a:br>
              <a:rPr lang="en-US" smtClean="0"/>
            </a:br>
            <a:r>
              <a:rPr lang="en-US" sz="2800" smtClean="0"/>
              <a:t/>
            </a:r>
            <a:br>
              <a:rPr lang="en-US" sz="2800" smtClean="0"/>
            </a:br>
            <a:endParaRPr lang="en-US" sz="2800" smtClean="0"/>
          </a:p>
        </p:txBody>
      </p:sp>
      <p:sp>
        <p:nvSpPr>
          <p:cNvPr id="4" name="Slide Number Placeholder 3"/>
          <p:cNvSpPr>
            <a:spLocks noGrp="1"/>
          </p:cNvSpPr>
          <p:nvPr>
            <p:ph type="sldNum" sz="quarter" idx="12"/>
          </p:nvPr>
        </p:nvSpPr>
        <p:spPr/>
        <p:txBody>
          <a:bodyPr/>
          <a:lstStyle/>
          <a:p>
            <a:pPr>
              <a:defRPr/>
            </a:pPr>
            <a:fld id="{4EAAFCD3-DD13-4735-B340-672CE83D575F}" type="slidenum">
              <a:rPr lang="en-US" smtClean="0"/>
              <a:pPr>
                <a:defRPr/>
              </a:pPr>
              <a:t>7</a:t>
            </a:fld>
            <a:endParaRPr lang="en-US" dirty="0"/>
          </a:p>
        </p:txBody>
      </p:sp>
    </p:spTree>
    <p:extLst>
      <p:ext uri="{BB962C8B-B14F-4D97-AF65-F5344CB8AC3E}">
        <p14:creationId xmlns:p14="http://schemas.microsoft.com/office/powerpoint/2010/main" val="62216701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275167"/>
            <a:ext cx="11582136" cy="638969"/>
          </a:xfrm>
        </p:spPr>
        <p:txBody>
          <a:bodyPr/>
          <a:lstStyle/>
          <a:p>
            <a:pPr>
              <a:defRPr/>
            </a:pPr>
            <a:r>
              <a:rPr lang="en-US" dirty="0" smtClean="0"/>
              <a:t>Lease Types and End of Lease Options</a:t>
            </a:r>
            <a:endParaRPr lang="en-US" dirty="0"/>
          </a:p>
        </p:txBody>
      </p:sp>
      <p:graphicFrame>
        <p:nvGraphicFramePr>
          <p:cNvPr id="4" name="Content Placeholder 3"/>
          <p:cNvGraphicFramePr>
            <a:graphicFrameLocks noGrp="1"/>
          </p:cNvGraphicFramePr>
          <p:nvPr>
            <p:ph idx="1"/>
          </p:nvPr>
        </p:nvGraphicFramePr>
        <p:xfrm>
          <a:off x="304800" y="1188722"/>
          <a:ext cx="11643360" cy="4937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2840690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FCL Part Time Farmer Eligibility Changes</a:t>
            </a:r>
            <a:endParaRPr lang="en-US" dirty="0"/>
          </a:p>
        </p:txBody>
      </p:sp>
      <p:sp>
        <p:nvSpPr>
          <p:cNvPr id="6" name="Content Placeholder 5"/>
          <p:cNvSpPr>
            <a:spLocks noGrp="1"/>
          </p:cNvSpPr>
          <p:nvPr>
            <p:ph idx="1"/>
          </p:nvPr>
        </p:nvSpPr>
        <p:spPr>
          <a:xfrm>
            <a:off x="1851259" y="962025"/>
            <a:ext cx="8364354" cy="5524500"/>
          </a:xfrm>
        </p:spPr>
        <p:txBody>
          <a:bodyPr>
            <a:normAutofit fontScale="85000" lnSpcReduction="20000"/>
          </a:bodyPr>
          <a:lstStyle/>
          <a:p>
            <a:r>
              <a:rPr lang="en-US" dirty="0" smtClean="0"/>
              <a:t>FCL’s Part Time Farmer Definition Revised</a:t>
            </a:r>
          </a:p>
          <a:p>
            <a:pPr lvl="1"/>
            <a:r>
              <a:rPr lang="en-US" dirty="0" smtClean="0"/>
              <a:t>Allows for intention to generate income</a:t>
            </a:r>
          </a:p>
          <a:p>
            <a:pPr lvl="1"/>
            <a:r>
              <a:rPr lang="en-US" dirty="0" smtClean="0"/>
              <a:t>Reduces the minimum income level from $1000 to $500</a:t>
            </a:r>
          </a:p>
          <a:p>
            <a:pPr lvl="1"/>
            <a:r>
              <a:rPr lang="en-US" dirty="0" smtClean="0"/>
              <a:t>Allows option for acreage in lieu of income</a:t>
            </a:r>
          </a:p>
          <a:p>
            <a:pPr lvl="1"/>
            <a:r>
              <a:rPr lang="en-US" dirty="0" smtClean="0"/>
              <a:t>Aligns with PT Farmer definition of many ACAs (each develops own)</a:t>
            </a:r>
          </a:p>
          <a:p>
            <a:pPr marL="457200" lvl="1" indent="0">
              <a:buNone/>
            </a:pPr>
            <a:endParaRPr lang="en-US" dirty="0"/>
          </a:p>
          <a:p>
            <a:pPr marL="457200" lvl="1" indent="0">
              <a:buNone/>
            </a:pPr>
            <a:r>
              <a:rPr lang="en-US" i="1" dirty="0" smtClean="0"/>
              <a:t>Part-Time </a:t>
            </a:r>
            <a:r>
              <a:rPr lang="en-US" i="1" dirty="0"/>
              <a:t>Farmer:  A Farmer that does not meet the definition of Full-Time Farmer but generates </a:t>
            </a:r>
            <a:r>
              <a:rPr lang="en-US" b="1" i="1" dirty="0">
                <a:solidFill>
                  <a:srgbClr val="FF0000"/>
                </a:solidFill>
              </a:rPr>
              <a:t>or intends </a:t>
            </a:r>
            <a:r>
              <a:rPr lang="en-US" i="1" dirty="0"/>
              <a:t>to generate annual gross income on a sustained basis of at least </a:t>
            </a:r>
            <a:r>
              <a:rPr lang="en-US" b="1" i="1" dirty="0">
                <a:solidFill>
                  <a:srgbClr val="FF0000"/>
                </a:solidFill>
              </a:rPr>
              <a:t>$500 </a:t>
            </a:r>
            <a:r>
              <a:rPr lang="en-US" i="1" dirty="0"/>
              <a:t>from Farming or </a:t>
            </a:r>
            <a:r>
              <a:rPr lang="en-US" b="1" i="1" dirty="0">
                <a:solidFill>
                  <a:srgbClr val="FF0000"/>
                </a:solidFill>
              </a:rPr>
              <a:t>owns at </a:t>
            </a:r>
            <a:r>
              <a:rPr lang="en-US" b="1" i="1" dirty="0" smtClean="0">
                <a:solidFill>
                  <a:srgbClr val="FF0000"/>
                </a:solidFill>
              </a:rPr>
              <a:t>least </a:t>
            </a:r>
            <a:r>
              <a:rPr lang="en-US" b="1" i="1" dirty="0">
                <a:solidFill>
                  <a:srgbClr val="FF0000"/>
                </a:solidFill>
              </a:rPr>
              <a:t>five acres of Agricultural Land</a:t>
            </a:r>
            <a:r>
              <a:rPr lang="en-US" i="1" dirty="0"/>
              <a:t>.  There shall be no restriction to providing lease financing to Part-Time Farmers except as set forth in the FCA </a:t>
            </a:r>
            <a:r>
              <a:rPr lang="en-US" i="1" dirty="0" smtClean="0"/>
              <a:t>Regulations.</a:t>
            </a:r>
          </a:p>
          <a:p>
            <a:pPr marL="457200" lvl="1" indent="0">
              <a:buNone/>
            </a:pPr>
            <a:endParaRPr lang="en-US" dirty="0" smtClean="0"/>
          </a:p>
          <a:p>
            <a:r>
              <a:rPr lang="en-US" dirty="0" smtClean="0"/>
              <a:t>No limit on leasing of ag-related assets for these lessees</a:t>
            </a:r>
          </a:p>
          <a:p>
            <a:endParaRPr lang="en-US" dirty="0" smtClean="0"/>
          </a:p>
          <a:p>
            <a:r>
              <a:rPr lang="en-US" dirty="0" smtClean="0"/>
              <a:t>May require Part Time Farmer Application Addendum</a:t>
            </a:r>
          </a:p>
          <a:p>
            <a:pPr lvl="1"/>
            <a:r>
              <a:rPr lang="en-US" dirty="0" smtClean="0"/>
              <a:t>Attests to</a:t>
            </a:r>
          </a:p>
          <a:p>
            <a:pPr lvl="2"/>
            <a:r>
              <a:rPr lang="en-US" dirty="0"/>
              <a:t>I</a:t>
            </a:r>
            <a:r>
              <a:rPr lang="en-US" dirty="0" smtClean="0"/>
              <a:t>ntended income when </a:t>
            </a:r>
            <a:r>
              <a:rPr lang="en-US" dirty="0"/>
              <a:t>schedule F is not </a:t>
            </a:r>
            <a:r>
              <a:rPr lang="en-US" dirty="0" smtClean="0"/>
              <a:t>available</a:t>
            </a:r>
            <a:endParaRPr lang="en-US" dirty="0"/>
          </a:p>
          <a:p>
            <a:pPr marL="914400" lvl="2" indent="0">
              <a:buNone/>
            </a:pPr>
            <a:r>
              <a:rPr lang="en-US" dirty="0"/>
              <a:t>and/or </a:t>
            </a:r>
            <a:endParaRPr lang="en-US" dirty="0" smtClean="0"/>
          </a:p>
          <a:p>
            <a:pPr lvl="2"/>
            <a:r>
              <a:rPr lang="en-US" dirty="0" smtClean="0"/>
              <a:t>Minimum agricultural </a:t>
            </a:r>
            <a:r>
              <a:rPr lang="en-US" dirty="0"/>
              <a:t>land acreage </a:t>
            </a:r>
            <a:r>
              <a:rPr lang="en-US" dirty="0" smtClean="0"/>
              <a:t>(5 acre rural lot not acceptable)</a:t>
            </a:r>
            <a:endParaRPr lang="en-US" dirty="0"/>
          </a:p>
          <a:p>
            <a:pPr lvl="1"/>
            <a:r>
              <a:rPr lang="en-US" dirty="0" smtClean="0"/>
              <a:t>Attests that assets leased will be for commercial use</a:t>
            </a:r>
          </a:p>
          <a:p>
            <a:pPr lvl="1"/>
            <a:r>
              <a:rPr lang="en-US" dirty="0" smtClean="0"/>
              <a:t>Credit will identify when needed (expect extra review for all PT Farmer apps)</a:t>
            </a:r>
            <a:endParaRPr lang="en-US" dirty="0"/>
          </a:p>
        </p:txBody>
      </p:sp>
      <p:sp>
        <p:nvSpPr>
          <p:cNvPr id="5" name="Slide Number Placeholder 4"/>
          <p:cNvSpPr>
            <a:spLocks noGrp="1"/>
          </p:cNvSpPr>
          <p:nvPr>
            <p:ph type="sldNum" sz="quarter" idx="4294967295"/>
          </p:nvPr>
        </p:nvSpPr>
        <p:spPr>
          <a:xfrm>
            <a:off x="9577439" y="6361114"/>
            <a:ext cx="638175" cy="365125"/>
          </a:xfrm>
        </p:spPr>
        <p:txBody>
          <a:bodyPr/>
          <a:lstStyle/>
          <a:p>
            <a:fld id="{B6B8E9B7-0035-3445-843F-FFFD4F2B0A31}" type="slidenum">
              <a:rPr lang="en-US" smtClean="0"/>
              <a:pPr/>
              <a:t>9</a:t>
            </a:fld>
            <a:endParaRPr lang="en-US" dirty="0"/>
          </a:p>
        </p:txBody>
      </p:sp>
      <p:sp>
        <p:nvSpPr>
          <p:cNvPr id="4" name="Footer Placeholder 3"/>
          <p:cNvSpPr>
            <a:spLocks noGrp="1"/>
          </p:cNvSpPr>
          <p:nvPr>
            <p:ph type="ftr" sz="quarter" idx="4294967295"/>
          </p:nvPr>
        </p:nvSpPr>
        <p:spPr/>
        <p:txBody>
          <a:bodyPr/>
          <a:lstStyle/>
          <a:p>
            <a:endParaRPr lang="en-US" dirty="0" smtClean="0"/>
          </a:p>
        </p:txBody>
      </p:sp>
    </p:spTree>
    <p:extLst>
      <p:ext uri="{BB962C8B-B14F-4D97-AF65-F5344CB8AC3E}">
        <p14:creationId xmlns:p14="http://schemas.microsoft.com/office/powerpoint/2010/main" val="2185989320"/>
      </p:ext>
    </p:extLst>
  </p:cSld>
  <p:clrMapOvr>
    <a:masterClrMapping/>
  </p:clrMapOvr>
</p:sld>
</file>

<file path=ppt/theme/theme1.xml><?xml version="1.0" encoding="utf-8"?>
<a:theme xmlns:a="http://schemas.openxmlformats.org/drawingml/2006/main" name="16x9-FC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7CAF799-1A93-4648-A6C1-5A7E2FB33B1D}" vid="{0D19EF1E-AB5B-B548-B886-51F0DB26F1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2798</TotalTime>
  <Words>2565</Words>
  <Application>Microsoft Office PowerPoint</Application>
  <PresentationFormat>Widescreen</PresentationFormat>
  <Paragraphs>300</Paragraphs>
  <Slides>27</Slides>
  <Notes>12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3" baseType="lpstr">
      <vt:lpstr>Arial</vt:lpstr>
      <vt:lpstr>Arial Black</vt:lpstr>
      <vt:lpstr>Calibri</vt:lpstr>
      <vt:lpstr>Wingdings</vt:lpstr>
      <vt:lpstr>16x9-FCL</vt:lpstr>
      <vt:lpstr>Worksheet</vt:lpstr>
      <vt:lpstr>  </vt:lpstr>
      <vt:lpstr>Farm Credit Leasing Overview</vt:lpstr>
      <vt:lpstr>What Benefits Does a Lease Provide?</vt:lpstr>
      <vt:lpstr>What You Need To Know</vt:lpstr>
      <vt:lpstr>What if I am not a full-time farmer?</vt:lpstr>
      <vt:lpstr>What We Lease</vt:lpstr>
      <vt:lpstr>What is a lease?</vt:lpstr>
      <vt:lpstr>Lease Types and End of Lease Options</vt:lpstr>
      <vt:lpstr>FCL Part Time Farmer Eligibility Changes</vt:lpstr>
      <vt:lpstr>Success Story – Mr. White – PT Farmer</vt:lpstr>
      <vt:lpstr>Success Story – Large Berry Farmer in Florida</vt:lpstr>
      <vt:lpstr>Success Story – Forest Product Hauler</vt:lpstr>
      <vt:lpstr>Commercial Facility Lease Program</vt:lpstr>
      <vt:lpstr>Building / Facility Program</vt:lpstr>
      <vt:lpstr>Buildings / Facilities – What types of Buildings can you lease?</vt:lpstr>
      <vt:lpstr>My Dream Farm in the Country, LLC</vt:lpstr>
      <vt:lpstr>Facility Leases – Tax Advantages</vt:lpstr>
      <vt:lpstr>Facility Leases – Tax Advantages</vt:lpstr>
      <vt:lpstr>Facility Lease – Tax Advantages Continued</vt:lpstr>
      <vt:lpstr>Success Story - Self Storage Facility</vt:lpstr>
      <vt:lpstr>Success Story -Fruit Farm Customer</vt:lpstr>
      <vt:lpstr>Success Story –Farm Center</vt:lpstr>
      <vt:lpstr>Succes Story – Winery and Vineyards</vt:lpstr>
      <vt:lpstr>Success Story – Largest X-Mas Tree Grower in US</vt:lpstr>
      <vt:lpstr>Success Story – Large Trucking Operation</vt:lpstr>
      <vt:lpstr>PowerPoint Presentation</vt:lpstr>
      <vt:lpstr>Thank You!!</vt:lpstr>
    </vt:vector>
  </TitlesOfParts>
  <Company>CoBank ACB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Stephanie</dc:creator>
  <cp:lastModifiedBy>Anthos, Michael</cp:lastModifiedBy>
  <cp:revision>65</cp:revision>
  <cp:lastPrinted>2019-07-30T15:43:55Z</cp:lastPrinted>
  <dcterms:created xsi:type="dcterms:W3CDTF">2017-07-10T15:15:30Z</dcterms:created>
  <dcterms:modified xsi:type="dcterms:W3CDTF">2020-12-09T20:11:59Z</dcterms:modified>
</cp:coreProperties>
</file>