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 id="2147483709" r:id="rId2"/>
    <p:sldMasterId id="2147483722" r:id="rId3"/>
  </p:sldMasterIdLst>
  <p:notesMasterIdLst>
    <p:notesMasterId r:id="rId48"/>
  </p:notesMasterIdLst>
  <p:sldIdLst>
    <p:sldId id="423" r:id="rId4"/>
    <p:sldId id="431" r:id="rId5"/>
    <p:sldId id="356" r:id="rId6"/>
    <p:sldId id="392" r:id="rId7"/>
    <p:sldId id="405" r:id="rId8"/>
    <p:sldId id="462" r:id="rId9"/>
    <p:sldId id="319" r:id="rId10"/>
    <p:sldId id="351" r:id="rId11"/>
    <p:sldId id="406" r:id="rId12"/>
    <p:sldId id="349" r:id="rId13"/>
    <p:sldId id="348" r:id="rId14"/>
    <p:sldId id="333" r:id="rId15"/>
    <p:sldId id="327" r:id="rId16"/>
    <p:sldId id="334" r:id="rId17"/>
    <p:sldId id="359" r:id="rId18"/>
    <p:sldId id="335" r:id="rId19"/>
    <p:sldId id="441" r:id="rId20"/>
    <p:sldId id="444" r:id="rId21"/>
    <p:sldId id="442" r:id="rId22"/>
    <p:sldId id="446" r:id="rId23"/>
    <p:sldId id="449" r:id="rId24"/>
    <p:sldId id="450" r:id="rId25"/>
    <p:sldId id="451" r:id="rId26"/>
    <p:sldId id="452" r:id="rId27"/>
    <p:sldId id="453" r:id="rId28"/>
    <p:sldId id="443" r:id="rId29"/>
    <p:sldId id="461" r:id="rId30"/>
    <p:sldId id="454" r:id="rId31"/>
    <p:sldId id="455" r:id="rId32"/>
    <p:sldId id="456" r:id="rId33"/>
    <p:sldId id="457" r:id="rId34"/>
    <p:sldId id="458" r:id="rId35"/>
    <p:sldId id="459" r:id="rId36"/>
    <p:sldId id="336" r:id="rId37"/>
    <p:sldId id="361" r:id="rId38"/>
    <p:sldId id="337" r:id="rId39"/>
    <p:sldId id="362" r:id="rId40"/>
    <p:sldId id="371" r:id="rId41"/>
    <p:sldId id="437" r:id="rId42"/>
    <p:sldId id="440" r:id="rId43"/>
    <p:sldId id="350" r:id="rId44"/>
    <p:sldId id="318" r:id="rId45"/>
    <p:sldId id="427" r:id="rId46"/>
    <p:sldId id="432" r:id="rId47"/>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94C90CC-88B0-4A09-944F-03863AF8E190}">
          <p14:sldIdLst>
            <p14:sldId id="423"/>
            <p14:sldId id="431"/>
            <p14:sldId id="356"/>
            <p14:sldId id="392"/>
            <p14:sldId id="405"/>
            <p14:sldId id="462"/>
            <p14:sldId id="319"/>
            <p14:sldId id="351"/>
            <p14:sldId id="406"/>
            <p14:sldId id="349"/>
            <p14:sldId id="348"/>
            <p14:sldId id="333"/>
            <p14:sldId id="327"/>
            <p14:sldId id="334"/>
            <p14:sldId id="359"/>
            <p14:sldId id="335"/>
            <p14:sldId id="441"/>
            <p14:sldId id="444"/>
            <p14:sldId id="442"/>
            <p14:sldId id="446"/>
            <p14:sldId id="449"/>
            <p14:sldId id="450"/>
            <p14:sldId id="451"/>
            <p14:sldId id="452"/>
            <p14:sldId id="453"/>
            <p14:sldId id="443"/>
            <p14:sldId id="461"/>
            <p14:sldId id="454"/>
            <p14:sldId id="455"/>
            <p14:sldId id="456"/>
            <p14:sldId id="457"/>
            <p14:sldId id="458"/>
            <p14:sldId id="459"/>
            <p14:sldId id="336"/>
            <p14:sldId id="361"/>
            <p14:sldId id="337"/>
            <p14:sldId id="362"/>
            <p14:sldId id="371"/>
            <p14:sldId id="437"/>
            <p14:sldId id="440"/>
            <p14:sldId id="350"/>
            <p14:sldId id="318"/>
            <p14:sldId id="427"/>
            <p14:sldId id="432"/>
          </p14:sldIdLst>
        </p14:section>
        <p14:section name="Untitled Section" id="{D42B559E-61E2-4BB4-AC19-7EE4BB67EF2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66" autoAdjust="0"/>
    <p:restoredTop sz="60612" autoAdjust="0"/>
  </p:normalViewPr>
  <p:slideViewPr>
    <p:cSldViewPr snapToGrid="0">
      <p:cViewPr varScale="1">
        <p:scale>
          <a:sx n="77" d="100"/>
          <a:sy n="77" d="100"/>
        </p:scale>
        <p:origin x="1686" y="78"/>
      </p:cViewPr>
      <p:guideLst/>
    </p:cSldViewPr>
  </p:slideViewPr>
  <p:outlineViewPr>
    <p:cViewPr>
      <p:scale>
        <a:sx n="33" d="100"/>
        <a:sy n="33" d="100"/>
      </p:scale>
      <p:origin x="0" y="-8898"/>
    </p:cViewPr>
  </p:outlineViewPr>
  <p:notesTextViewPr>
    <p:cViewPr>
      <p:scale>
        <a:sx n="125" d="100"/>
        <a:sy n="125" d="100"/>
      </p:scale>
      <p:origin x="0" y="0"/>
    </p:cViewPr>
  </p:notesTextViewPr>
  <p:sorterViewPr>
    <p:cViewPr varScale="1">
      <p:scale>
        <a:sx n="100" d="100"/>
        <a:sy n="100" d="100"/>
      </p:scale>
      <p:origin x="0" y="0"/>
    </p:cViewPr>
  </p:sorterViewPr>
  <p:notesViewPr>
    <p:cSldViewPr snapToGrid="0">
      <p:cViewPr varScale="1">
        <p:scale>
          <a:sx n="54" d="100"/>
          <a:sy n="54" d="100"/>
        </p:scale>
        <p:origin x="282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BFCC6A96-4453-4542-B29B-70D826E49C52}" type="datetimeFigureOut">
              <a:rPr lang="en-US" smtClean="0"/>
              <a:t>12/8/2020</a:t>
            </a:fld>
            <a:endParaRPr lang="en-US" dirty="0"/>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B1E37108-88AE-45A3-8771-8579A3F47D5B}" type="slidenum">
              <a:rPr lang="en-US" smtClean="0"/>
              <a:t>‹#›</a:t>
            </a:fld>
            <a:endParaRPr lang="en-US" dirty="0"/>
          </a:p>
        </p:txBody>
      </p:sp>
    </p:spTree>
    <p:extLst>
      <p:ext uri="{BB962C8B-B14F-4D97-AF65-F5344CB8AC3E}">
        <p14:creationId xmlns:p14="http://schemas.microsoft.com/office/powerpoint/2010/main" val="333233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qp0HIF3SfI4"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thebalancesmb.com/company-vision-statement-and-business-planning-393552" TargetMode="External"/><Relationship Id="rId7" Type="http://schemas.openxmlformats.org/officeDocument/2006/relationships/hyperlink" Target="https://www.thebalancesmb.com/thinking-of-starting-a-small-business-2947258"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thebalancecareers.com/gross-revenue-description-and-key-issues-2275075" TargetMode="External"/><Relationship Id="rId5" Type="http://schemas.openxmlformats.org/officeDocument/2006/relationships/hyperlink" Target="https://www.thebalancesmb.com/how-to-make-your-small-business-more-successful-4060804" TargetMode="External"/><Relationship Id="rId4" Type="http://schemas.openxmlformats.org/officeDocument/2006/relationships/hyperlink" Target="https://www.thebalancecareers.com/build-a-strategic-framework-through-strategic-planning-1916834"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thebalancesmb.com/business-planning-definition-2947994"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www.thebalancesmb.com/business-leadership-for-small-business-2948499" TargetMode="External"/><Relationship Id="rId4" Type="http://schemas.openxmlformats.org/officeDocument/2006/relationships/hyperlink" Target="https://www.thebalancesmb.com/why-do-small-businesses-fail-2948582"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thebalancesmb.com/business-planning-definition-2947994"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www.thebalancesmb.com/how-to-write-a-vision-statement-2947992" TargetMode="External"/><Relationship Id="rId4" Type="http://schemas.openxmlformats.org/officeDocument/2006/relationships/hyperlink" Target="https://www.thebalancesmb.com/vision-statement-2947999"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thebalancesmb.com/mission-statement-2947996"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thebalancesmb.com/quick-start-business-planning-for-small-businesses-2947989"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ted.com/about/our-organization"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oberlo.com/blog/facebook-ad-design-ecommerce-store"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blog.familyfarmsgroup.com/agrisolutions/author/becky-wedekind"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Session Title</a:t>
            </a:r>
            <a:r>
              <a:rPr lang="en-US" dirty="0"/>
              <a:t>:  Building a Sustainable Business: A Guide to Develop a Business Plan for Farms and Rural Businesses</a:t>
            </a:r>
          </a:p>
          <a:p>
            <a:endParaRPr lang="en-US" dirty="0"/>
          </a:p>
          <a:p>
            <a:r>
              <a:rPr lang="en-US" b="1" dirty="0"/>
              <a:t>Before the Session: </a:t>
            </a:r>
          </a:p>
          <a:p>
            <a:r>
              <a:rPr lang="en-US" b="1" dirty="0"/>
              <a:t>  </a:t>
            </a:r>
          </a:p>
          <a:p>
            <a:pPr>
              <a:spcBef>
                <a:spcPct val="0"/>
              </a:spcBef>
            </a:pPr>
            <a:r>
              <a:rPr lang="en-US" altLang="en-US" i="1" dirty="0"/>
              <a:t>Have this slide up when participants arrive.</a:t>
            </a:r>
          </a:p>
          <a:p>
            <a:pPr>
              <a:spcBef>
                <a:spcPct val="0"/>
              </a:spcBef>
            </a:pPr>
            <a:endParaRPr lang="en-US" altLang="en-US" dirty="0"/>
          </a:p>
          <a:p>
            <a:pPr>
              <a:spcBef>
                <a:spcPct val="0"/>
              </a:spcBef>
            </a:pPr>
            <a:r>
              <a:rPr lang="en-US" altLang="en-US" b="1" dirty="0"/>
              <a:t>Goal:  Begin the process of building rapport among the group members.</a:t>
            </a:r>
          </a:p>
          <a:p>
            <a:pPr>
              <a:spcBef>
                <a:spcPct val="0"/>
              </a:spcBef>
            </a:pPr>
            <a:endParaRPr lang="en-US" altLang="en-US" dirty="0"/>
          </a:p>
          <a:p>
            <a:pPr>
              <a:spcBef>
                <a:spcPct val="0"/>
              </a:spcBef>
            </a:pPr>
            <a:r>
              <a:rPr lang="en-US" altLang="en-US" i="1" dirty="0"/>
              <a:t>The introductions can take too long if</a:t>
            </a:r>
            <a:r>
              <a:rPr lang="en-US" altLang="en-US" i="1" baseline="0" dirty="0"/>
              <a:t> the group is large</a:t>
            </a:r>
            <a:r>
              <a:rPr lang="en-US" altLang="en-US" baseline="0" dirty="0"/>
              <a:t>, but t</a:t>
            </a:r>
            <a:r>
              <a:rPr lang="en-US" altLang="en-US" dirty="0"/>
              <a:t>he participants may not know each other so taking time to facilitate introductions will be important.  Feel free to use whatever process you prefer.   Here are some suggested approaches to consider:</a:t>
            </a:r>
          </a:p>
          <a:p>
            <a:pPr>
              <a:spcBef>
                <a:spcPct val="0"/>
              </a:spcBef>
            </a:pPr>
            <a:endParaRPr lang="en-US" altLang="en-US" dirty="0"/>
          </a:p>
          <a:p>
            <a:pPr marL="171450" indent="-171450">
              <a:spcBef>
                <a:spcPct val="0"/>
              </a:spcBef>
              <a:buFont typeface="Arial" panose="020B0604020202020204" pitchFamily="34" charset="0"/>
              <a:buChar char="•"/>
            </a:pPr>
            <a:r>
              <a:rPr lang="en-US" altLang="en-US" dirty="0"/>
              <a:t>Ask individuals to introduce themselves to people around them in small groups, then have a spokesperson introduce everyone in the group simply providing name and organization.  </a:t>
            </a:r>
          </a:p>
          <a:p>
            <a:pPr marL="171450" indent="-171450">
              <a:spcBef>
                <a:spcPct val="0"/>
              </a:spcBef>
              <a:buFont typeface="Arial" panose="020B0604020202020204" pitchFamily="34" charset="0"/>
              <a:buChar char="•"/>
            </a:pPr>
            <a:endParaRPr lang="en-US" altLang="en-US" dirty="0"/>
          </a:p>
          <a:p>
            <a:pPr marL="171450" indent="-171450">
              <a:spcBef>
                <a:spcPct val="0"/>
              </a:spcBef>
              <a:buFont typeface="Arial" panose="020B0604020202020204" pitchFamily="34" charset="0"/>
              <a:buChar char="•"/>
            </a:pPr>
            <a:r>
              <a:rPr lang="en-US" altLang="en-US" dirty="0"/>
              <a:t>Allow time for everyone to introduce him/herself to the full group (name &amp; county).</a:t>
            </a:r>
          </a:p>
          <a:p>
            <a:pPr marL="171450" indent="-171450">
              <a:spcBef>
                <a:spcPct val="0"/>
              </a:spcBef>
              <a:buFont typeface="Arial" panose="020B0604020202020204" pitchFamily="34" charset="0"/>
              <a:buChar char="•"/>
            </a:pPr>
            <a:endParaRPr lang="en-US" altLang="en-US" dirty="0"/>
          </a:p>
          <a:p>
            <a:pPr marL="171450" indent="-171450">
              <a:spcBef>
                <a:spcPct val="0"/>
              </a:spcBef>
              <a:buFont typeface="Arial" panose="020B0604020202020204" pitchFamily="34" charset="0"/>
              <a:buChar char="•"/>
            </a:pPr>
            <a:r>
              <a:rPr lang="en-US" altLang="en-US" dirty="0"/>
              <a:t>Use smaller breakout rooms to allow the participants to network, introduce themselves to each other. (Break out session should last no more than 15 – 20 minutes.</a:t>
            </a:r>
          </a:p>
          <a:p>
            <a:pPr>
              <a:spcBef>
                <a:spcPct val="0"/>
              </a:spcBef>
            </a:pPr>
            <a:endParaRPr lang="en-US" altLang="en-US" dirty="0"/>
          </a:p>
          <a:p>
            <a:pPr marL="0" marR="0" indent="0" algn="l" defTabSz="914400" rtl="0" eaLnBrk="1" fontAlgn="base" latinLnBrk="0" hangingPunct="1">
              <a:lnSpc>
                <a:spcPct val="100000"/>
              </a:lnSpc>
              <a:spcBef>
                <a:spcPct val="0"/>
              </a:spcBef>
              <a:spcAft>
                <a:spcPct val="0"/>
              </a:spcAft>
              <a:buClrTx/>
              <a:buSzTx/>
              <a:buFontTx/>
              <a:buNone/>
              <a:tabLst/>
              <a:defRPr/>
            </a:pPr>
            <a:r>
              <a:rPr lang="en-US" sz="1200" b="1" kern="1200" dirty="0">
                <a:solidFill>
                  <a:schemeClr val="tx1"/>
                </a:solidFill>
                <a:effectLst/>
                <a:latin typeface="+mn-lt"/>
                <a:ea typeface="+mn-ea"/>
                <a:cs typeface="+mn-cs"/>
              </a:rPr>
              <a:t>Important note:</a:t>
            </a:r>
            <a:r>
              <a:rPr lang="en-US" sz="1200" kern="1200" dirty="0">
                <a:solidFill>
                  <a:schemeClr val="tx1"/>
                </a:solidFill>
                <a:effectLst/>
                <a:latin typeface="+mn-lt"/>
                <a:ea typeface="+mn-ea"/>
                <a:cs typeface="+mn-cs"/>
              </a:rPr>
              <a:t>  If the group is very large, introductions need to be managed well to avoid too much time loss.  Consider using a model like:  Give your name, organization and one word that describes what you hope to gain in this training session.  [Model the behavior so people will see that you want it short.]</a:t>
            </a:r>
          </a:p>
          <a:p>
            <a:pPr>
              <a:spcBef>
                <a:spcPct val="0"/>
              </a:spcBef>
            </a:pPr>
            <a:endParaRPr lang="en-US" altLang="en-US" dirty="0"/>
          </a:p>
          <a:p>
            <a:pPr>
              <a:spcBef>
                <a:spcPct val="0"/>
              </a:spcBef>
            </a:pPr>
            <a:r>
              <a:rPr lang="en-US" altLang="en-US" b="1" dirty="0"/>
              <a:t>Time</a:t>
            </a:r>
            <a:r>
              <a:rPr lang="en-US" altLang="en-US" dirty="0"/>
              <a:t>: 10 Minutes </a:t>
            </a:r>
          </a:p>
          <a:p>
            <a:endParaRPr lang="en-US" b="1" dirty="0"/>
          </a:p>
        </p:txBody>
      </p:sp>
      <p:sp>
        <p:nvSpPr>
          <p:cNvPr id="4" name="Slide Number Placeholder 3"/>
          <p:cNvSpPr>
            <a:spLocks noGrp="1"/>
          </p:cNvSpPr>
          <p:nvPr>
            <p:ph type="sldNum" sz="quarter" idx="5"/>
          </p:nvPr>
        </p:nvSpPr>
        <p:spPr/>
        <p:txBody>
          <a:bodyPr/>
          <a:lstStyle/>
          <a:p>
            <a:fld id="{B1E37108-88AE-45A3-8771-8579A3F47D5B}" type="slidenum">
              <a:rPr lang="en-US" smtClean="0"/>
              <a:t>1</a:t>
            </a:fld>
            <a:endParaRPr lang="en-US" dirty="0"/>
          </a:p>
        </p:txBody>
      </p:sp>
    </p:spTree>
    <p:extLst>
      <p:ext uri="{BB962C8B-B14F-4D97-AF65-F5344CB8AC3E}">
        <p14:creationId xmlns:p14="http://schemas.microsoft.com/office/powerpoint/2010/main" val="606048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Here the trainer will introduce the 4 Planning Areas:</a:t>
            </a:r>
          </a:p>
          <a:p>
            <a:endParaRPr lang="en-US" b="1" dirty="0"/>
          </a:p>
          <a:p>
            <a:r>
              <a:rPr lang="en-US" b="1" dirty="0"/>
              <a:t>1.  Marketing</a:t>
            </a:r>
          </a:p>
          <a:p>
            <a:r>
              <a:rPr lang="en-US" b="1" dirty="0"/>
              <a:t>2.  Operations</a:t>
            </a:r>
          </a:p>
          <a:p>
            <a:r>
              <a:rPr lang="en-US" b="1" dirty="0"/>
              <a:t>3.  Human Resources</a:t>
            </a:r>
          </a:p>
          <a:p>
            <a:r>
              <a:rPr lang="en-US" b="1" dirty="0"/>
              <a:t>4.  Finance</a:t>
            </a:r>
          </a:p>
        </p:txBody>
      </p:sp>
      <p:sp>
        <p:nvSpPr>
          <p:cNvPr id="4" name="Slide Number Placeholder 3"/>
          <p:cNvSpPr>
            <a:spLocks noGrp="1"/>
          </p:cNvSpPr>
          <p:nvPr>
            <p:ph type="sldNum" sz="quarter" idx="5"/>
          </p:nvPr>
        </p:nvSpPr>
        <p:spPr/>
        <p:txBody>
          <a:bodyPr/>
          <a:lstStyle/>
          <a:p>
            <a:fld id="{B1E37108-88AE-45A3-8771-8579A3F47D5B}" type="slidenum">
              <a:rPr lang="en-US" smtClean="0"/>
              <a:t>11</a:t>
            </a:fld>
            <a:endParaRPr lang="en-US" dirty="0"/>
          </a:p>
        </p:txBody>
      </p:sp>
    </p:spTree>
    <p:extLst>
      <p:ext uri="{BB962C8B-B14F-4D97-AF65-F5344CB8AC3E}">
        <p14:creationId xmlns:p14="http://schemas.microsoft.com/office/powerpoint/2010/main" val="3328206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Trainer will read slide to participants and cover the following talking points:</a:t>
            </a:r>
          </a:p>
          <a:p>
            <a:endParaRPr lang="en-US" b="1" dirty="0"/>
          </a:p>
          <a:p>
            <a:pPr marL="228600" indent="-228600">
              <a:buAutoNum type="arabicPeriod"/>
            </a:pPr>
            <a:r>
              <a:rPr lang="en-US" b="1" dirty="0"/>
              <a:t>What are values? (those things that you are most passionate about, thing that provide you with the greatest joy and satisfaction)</a:t>
            </a:r>
          </a:p>
          <a:p>
            <a:pPr marL="228600" indent="-228600">
              <a:buAutoNum type="arabicPeriod"/>
            </a:pPr>
            <a:r>
              <a:rPr lang="en-US" b="1" dirty="0"/>
              <a:t>What values best identify your personal belief (Family, Faith, Finance, Status…Etc.) </a:t>
            </a:r>
          </a:p>
          <a:p>
            <a:pPr marL="228600" indent="-228600">
              <a:buAutoNum type="arabicPeriod"/>
            </a:pPr>
            <a:r>
              <a:rPr lang="en-US" b="1" dirty="0"/>
              <a:t>Provide example of business model shape by personal values – Dan Cathy (Chairman and CEO) and the Cathy Family who owns Chic-Fil-A (Closed on Sunday)</a:t>
            </a:r>
          </a:p>
          <a:p>
            <a:pPr marL="228600" indent="-228600">
              <a:buAutoNum type="arabicPeriod"/>
            </a:pPr>
            <a:r>
              <a:rPr lang="en-US" b="1" dirty="0"/>
              <a:t>Success at the expense of compromising your values is no success at all. </a:t>
            </a:r>
            <a:endParaRPr lang="en-US" dirty="0"/>
          </a:p>
        </p:txBody>
      </p:sp>
      <p:sp>
        <p:nvSpPr>
          <p:cNvPr id="4" name="Slide Number Placeholder 3"/>
          <p:cNvSpPr>
            <a:spLocks noGrp="1"/>
          </p:cNvSpPr>
          <p:nvPr>
            <p:ph type="sldNum" sz="quarter" idx="5"/>
          </p:nvPr>
        </p:nvSpPr>
        <p:spPr/>
        <p:txBody>
          <a:bodyPr/>
          <a:lstStyle/>
          <a:p>
            <a:fld id="{B1E37108-88AE-45A3-8771-8579A3F47D5B}" type="slidenum">
              <a:rPr lang="en-US" smtClean="0"/>
              <a:t>12</a:t>
            </a:fld>
            <a:endParaRPr lang="en-US" dirty="0"/>
          </a:p>
        </p:txBody>
      </p:sp>
    </p:spTree>
    <p:extLst>
      <p:ext uri="{BB962C8B-B14F-4D97-AF65-F5344CB8AC3E}">
        <p14:creationId xmlns:p14="http://schemas.microsoft.com/office/powerpoint/2010/main" val="2106676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Trainer will read slide to participants and cover the following talking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a:t>Discuss Values: What are they and how do they affect business planning and management decisions?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a:t>Identify your own values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(Attempt to get audience participation)</a:t>
            </a:r>
          </a:p>
          <a:p>
            <a:endParaRPr lang="en-US" dirty="0"/>
          </a:p>
        </p:txBody>
      </p:sp>
      <p:sp>
        <p:nvSpPr>
          <p:cNvPr id="4" name="Slide Number Placeholder 3"/>
          <p:cNvSpPr>
            <a:spLocks noGrp="1"/>
          </p:cNvSpPr>
          <p:nvPr>
            <p:ph type="sldNum" sz="quarter" idx="5"/>
          </p:nvPr>
        </p:nvSpPr>
        <p:spPr/>
        <p:txBody>
          <a:bodyPr/>
          <a:lstStyle/>
          <a:p>
            <a:fld id="{B1E37108-88AE-45A3-8771-8579A3F47D5B}" type="slidenum">
              <a:rPr lang="en-US" smtClean="0"/>
              <a:t>13</a:t>
            </a:fld>
            <a:endParaRPr lang="en-US" dirty="0"/>
          </a:p>
        </p:txBody>
      </p:sp>
    </p:spTree>
    <p:extLst>
      <p:ext uri="{BB962C8B-B14F-4D97-AF65-F5344CB8AC3E}">
        <p14:creationId xmlns:p14="http://schemas.microsoft.com/office/powerpoint/2010/main" val="796115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Trainer will read slide to participants and cover the following talking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a:t>Know your farm history (Family). (Heritage, Legacy, Tradition)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a:t>Know your farm history (Business) – 3 years of production history, 3 years of Financial history, 3 years of Tax Returns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a:t>Know your current situation – financial ratios (income/expense, debt to asset, owner's equity) Current Balance Sheet, Current Income Statement, YEA, Farm Inventory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a:t>Current Projections (Crop loans approved, land leases signed, all farm equipment accounted for and field ready. Adequate feed and grazing for livestock)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b="1" dirty="0"/>
          </a:p>
          <a:p>
            <a:endParaRPr lang="en-US" dirty="0"/>
          </a:p>
        </p:txBody>
      </p:sp>
      <p:sp>
        <p:nvSpPr>
          <p:cNvPr id="4" name="Slide Number Placeholder 3"/>
          <p:cNvSpPr>
            <a:spLocks noGrp="1"/>
          </p:cNvSpPr>
          <p:nvPr>
            <p:ph type="sldNum" sz="quarter" idx="5"/>
          </p:nvPr>
        </p:nvSpPr>
        <p:spPr/>
        <p:txBody>
          <a:bodyPr/>
          <a:lstStyle/>
          <a:p>
            <a:fld id="{B1E37108-88AE-45A3-8771-8579A3F47D5B}" type="slidenum">
              <a:rPr lang="en-US" smtClean="0"/>
              <a:t>14</a:t>
            </a:fld>
            <a:endParaRPr lang="en-US" dirty="0"/>
          </a:p>
        </p:txBody>
      </p:sp>
    </p:spTree>
    <p:extLst>
      <p:ext uri="{BB962C8B-B14F-4D97-AF65-F5344CB8AC3E}">
        <p14:creationId xmlns:p14="http://schemas.microsoft.com/office/powerpoint/2010/main" val="2147123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Trainer will read slide to participants and cover the following talking points:</a:t>
            </a:r>
          </a:p>
          <a:p>
            <a:endParaRPr lang="en-US" dirty="0"/>
          </a:p>
          <a:p>
            <a:r>
              <a:rPr lang="en-US" b="1" dirty="0"/>
              <a:t>1.  Get a note pad and start by jotting down basic information at first.</a:t>
            </a:r>
          </a:p>
          <a:p>
            <a:r>
              <a:rPr lang="en-US" b="1" dirty="0"/>
              <a:t>2.  Add additional details later.</a:t>
            </a:r>
          </a:p>
          <a:p>
            <a:r>
              <a:rPr lang="en-US" b="1" dirty="0"/>
              <a:t>3.  Attempt to address each of the planning areas</a:t>
            </a:r>
          </a:p>
          <a:p>
            <a:r>
              <a:rPr lang="en-US" b="1" dirty="0"/>
              <a:t>4.  Not important to complete all in one session. </a:t>
            </a:r>
          </a:p>
        </p:txBody>
      </p:sp>
      <p:sp>
        <p:nvSpPr>
          <p:cNvPr id="4" name="Slide Number Placeholder 3"/>
          <p:cNvSpPr>
            <a:spLocks noGrp="1"/>
          </p:cNvSpPr>
          <p:nvPr>
            <p:ph type="sldNum" sz="quarter" idx="5"/>
          </p:nvPr>
        </p:nvSpPr>
        <p:spPr/>
        <p:txBody>
          <a:bodyPr/>
          <a:lstStyle/>
          <a:p>
            <a:fld id="{B1E37108-88AE-45A3-8771-8579A3F47D5B}" type="slidenum">
              <a:rPr lang="en-US" smtClean="0"/>
              <a:t>15</a:t>
            </a:fld>
            <a:endParaRPr lang="en-US" dirty="0"/>
          </a:p>
        </p:txBody>
      </p:sp>
    </p:spTree>
    <p:extLst>
      <p:ext uri="{BB962C8B-B14F-4D97-AF65-F5344CB8AC3E}">
        <p14:creationId xmlns:p14="http://schemas.microsoft.com/office/powerpoint/2010/main" val="1780960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Trainer will read slide to participants and cover the following talking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algn="l"/>
            <a:r>
              <a:rPr lang="en-US" b="0" i="0" dirty="0">
                <a:solidFill>
                  <a:srgbClr val="03002F"/>
                </a:solidFill>
                <a:effectLst/>
                <a:latin typeface="FKGrotesk"/>
              </a:rPr>
              <a:t>Economist Thomas J. Law wrote; </a:t>
            </a:r>
            <a:r>
              <a:rPr lang="en-US" b="1" i="0" dirty="0">
                <a:solidFill>
                  <a:srgbClr val="03002F"/>
                </a:solidFill>
                <a:effectLst/>
                <a:latin typeface="FKGrotesk"/>
              </a:rPr>
              <a:t>Money</a:t>
            </a:r>
            <a:r>
              <a:rPr lang="en-US" b="0" i="0" dirty="0">
                <a:solidFill>
                  <a:srgbClr val="03002F"/>
                </a:solidFill>
                <a:effectLst/>
                <a:latin typeface="FKGrotesk"/>
              </a:rPr>
              <a:t> is a by-product of </a:t>
            </a:r>
            <a:r>
              <a:rPr lang="en-US" b="1" i="1" dirty="0">
                <a:solidFill>
                  <a:srgbClr val="03002F"/>
                </a:solidFill>
                <a:effectLst/>
                <a:latin typeface="FKGrotesk"/>
              </a:rPr>
              <a:t>value</a:t>
            </a:r>
            <a:r>
              <a:rPr lang="en-US" b="1" i="0" dirty="0">
                <a:solidFill>
                  <a:srgbClr val="03002F"/>
                </a:solidFill>
                <a:effectLst/>
                <a:latin typeface="FKGrotesk"/>
              </a:rPr>
              <a:t>.</a:t>
            </a:r>
          </a:p>
          <a:p>
            <a:pPr algn="l"/>
            <a:endParaRPr lang="en-US" b="1" i="0" dirty="0">
              <a:solidFill>
                <a:srgbClr val="03002F"/>
              </a:solidFill>
              <a:effectLst/>
              <a:latin typeface="FKGrotesk"/>
            </a:endParaRPr>
          </a:p>
          <a:p>
            <a:pPr algn="l"/>
            <a:r>
              <a:rPr lang="en-US" b="0" i="0" dirty="0">
                <a:solidFill>
                  <a:srgbClr val="03002F"/>
                </a:solidFill>
                <a:effectLst/>
                <a:latin typeface="FKGrotesk"/>
              </a:rPr>
              <a:t>So, to thrive in the long run, businesses must remain focused on producing value.</a:t>
            </a:r>
          </a:p>
          <a:p>
            <a:pPr algn="l"/>
            <a:endParaRPr lang="en-US" b="0" i="0" dirty="0">
              <a:solidFill>
                <a:srgbClr val="03002F"/>
              </a:solidFill>
              <a:effectLst/>
              <a:latin typeface="FKGrotesk"/>
            </a:endParaRPr>
          </a:p>
          <a:p>
            <a:pPr algn="l"/>
            <a:r>
              <a:rPr lang="en-US" b="0" i="0" dirty="0">
                <a:solidFill>
                  <a:srgbClr val="03002F"/>
                </a:solidFill>
                <a:effectLst/>
                <a:latin typeface="FKGrotesk"/>
              </a:rPr>
              <a:t>However, it’s easy to lose sight of value creation and get sidetracked by other things like profit margins, income and expense, risk and rewards, or competitors.</a:t>
            </a:r>
          </a:p>
          <a:p>
            <a:pPr algn="l"/>
            <a:endParaRPr lang="en-US" b="0" i="0" dirty="0">
              <a:solidFill>
                <a:srgbClr val="03002F"/>
              </a:solidFill>
              <a:effectLst/>
              <a:latin typeface="FKGrotesk"/>
            </a:endParaRPr>
          </a:p>
          <a:p>
            <a:pPr algn="l"/>
            <a:r>
              <a:rPr lang="en-US" b="0" i="0" dirty="0">
                <a:solidFill>
                  <a:srgbClr val="03002F"/>
                </a:solidFill>
                <a:effectLst/>
                <a:latin typeface="FKGrotesk"/>
              </a:rPr>
              <a:t>To become a runaway success, businesses must have a purpose that unites and inspires people – “make more money” won’t do the trick. </a:t>
            </a:r>
          </a:p>
          <a:p>
            <a:pPr algn="l"/>
            <a:endParaRPr lang="en-US" b="0" i="0" dirty="0">
              <a:solidFill>
                <a:srgbClr val="03002F"/>
              </a:solidFill>
              <a:effectLst/>
              <a:latin typeface="FKGrotesk"/>
            </a:endParaRPr>
          </a:p>
          <a:p>
            <a:pPr algn="l"/>
            <a:r>
              <a:rPr lang="en-US" b="0" i="0" dirty="0">
                <a:solidFill>
                  <a:srgbClr val="03002F"/>
                </a:solidFill>
                <a:effectLst/>
                <a:latin typeface="FKGrotesk"/>
              </a:rPr>
              <a:t>As the author </a:t>
            </a:r>
            <a:r>
              <a:rPr lang="en-US" b="0" i="0" dirty="0">
                <a:solidFill>
                  <a:srgbClr val="03002F"/>
                </a:solidFill>
                <a:effectLst/>
                <a:latin typeface="FKGrotesk"/>
                <a:hlinkClick r:id="rId3"/>
              </a:rPr>
              <a:t>Simon Sinek said</a:t>
            </a:r>
            <a:r>
              <a:rPr lang="en-US" b="0" i="0" dirty="0">
                <a:solidFill>
                  <a:srgbClr val="03002F"/>
                </a:solidFill>
                <a:effectLst/>
                <a:latin typeface="FKGrotesk"/>
              </a:rPr>
              <a:t>, “People don’t buy </a:t>
            </a:r>
            <a:r>
              <a:rPr lang="en-US" b="1" i="0" dirty="0">
                <a:solidFill>
                  <a:srgbClr val="03002F"/>
                </a:solidFill>
                <a:effectLst/>
                <a:latin typeface="FKGrotesk"/>
              </a:rPr>
              <a:t>what</a:t>
            </a:r>
            <a:r>
              <a:rPr lang="en-US" b="0" i="0" dirty="0">
                <a:solidFill>
                  <a:srgbClr val="03002F"/>
                </a:solidFill>
                <a:effectLst/>
                <a:latin typeface="FKGrotesk"/>
              </a:rPr>
              <a:t> you do, they buy </a:t>
            </a:r>
            <a:r>
              <a:rPr lang="en-US" b="1" i="1" dirty="0">
                <a:solidFill>
                  <a:srgbClr val="03002F"/>
                </a:solidFill>
                <a:effectLst/>
                <a:latin typeface="FKGrotesk"/>
              </a:rPr>
              <a:t>why</a:t>
            </a:r>
            <a:r>
              <a:rPr lang="en-US" b="0" i="0" dirty="0">
                <a:solidFill>
                  <a:srgbClr val="03002F"/>
                </a:solidFill>
                <a:effectLst/>
                <a:latin typeface="FKGrotesk"/>
              </a:rPr>
              <a:t> you do it.” And so, this is why businesses and organizations create mission and vision statements.</a:t>
            </a:r>
          </a:p>
          <a:p>
            <a:pPr algn="l"/>
            <a:endParaRPr lang="en-US" b="0" i="0" dirty="0">
              <a:solidFill>
                <a:srgbClr val="03002F"/>
              </a:solidFill>
              <a:effectLst/>
              <a:latin typeface="FKGrotesk"/>
            </a:endParaRPr>
          </a:p>
          <a:p>
            <a:pPr algn="l"/>
            <a:r>
              <a:rPr lang="en-US" b="0" i="0" dirty="0">
                <a:solidFill>
                  <a:srgbClr val="03002F"/>
                </a:solidFill>
                <a:effectLst/>
                <a:latin typeface="FKGrotesk"/>
              </a:rPr>
              <a:t>What comes first, Mission or Vision?</a:t>
            </a:r>
            <a:endParaRPr lang="en-US" b="1" i="0" dirty="0">
              <a:solidFill>
                <a:srgbClr val="202124"/>
              </a:solidFill>
              <a:effectLst/>
              <a:latin typeface="Roboto"/>
            </a:endParaRPr>
          </a:p>
          <a:p>
            <a:pPr algn="l"/>
            <a:endParaRPr lang="en-US" b="0" i="0" dirty="0">
              <a:solidFill>
                <a:srgbClr val="202124"/>
              </a:solidFill>
              <a:effectLst/>
              <a:latin typeface="Roboto"/>
            </a:endParaRPr>
          </a:p>
          <a:p>
            <a:pPr algn="l"/>
            <a:r>
              <a:rPr lang="en-US" b="0" i="0" dirty="0">
                <a:solidFill>
                  <a:srgbClr val="202124"/>
                </a:solidFill>
                <a:effectLst/>
                <a:latin typeface="Roboto"/>
              </a:rPr>
              <a:t>The </a:t>
            </a:r>
            <a:r>
              <a:rPr lang="en-US" b="1" i="0" dirty="0">
                <a:solidFill>
                  <a:srgbClr val="202124"/>
                </a:solidFill>
                <a:effectLst/>
                <a:latin typeface="Roboto"/>
              </a:rPr>
              <a:t>first</a:t>
            </a:r>
            <a:r>
              <a:rPr lang="en-US" b="0" i="0" dirty="0">
                <a:solidFill>
                  <a:srgbClr val="202124"/>
                </a:solidFill>
                <a:effectLst/>
                <a:latin typeface="Roboto"/>
              </a:rPr>
              <a:t> is a statement of </a:t>
            </a:r>
            <a:r>
              <a:rPr lang="en-US" b="1" i="0" dirty="0">
                <a:solidFill>
                  <a:srgbClr val="202124"/>
                </a:solidFill>
                <a:effectLst/>
                <a:latin typeface="Roboto"/>
              </a:rPr>
              <a:t>vision</a:t>
            </a:r>
            <a:r>
              <a:rPr lang="en-US" b="0" i="0" dirty="0">
                <a:solidFill>
                  <a:srgbClr val="202124"/>
                </a:solidFill>
                <a:effectLst/>
                <a:latin typeface="Roboto"/>
              </a:rPr>
              <a:t>. It provides a destination for the Farming operation. Next is a statement of </a:t>
            </a:r>
            <a:r>
              <a:rPr lang="en-US" b="1" i="0" dirty="0">
                <a:solidFill>
                  <a:srgbClr val="202124"/>
                </a:solidFill>
                <a:effectLst/>
                <a:latin typeface="Roboto"/>
              </a:rPr>
              <a:t>mission</a:t>
            </a:r>
            <a:endParaRPr lang="en-US" b="0" i="0" dirty="0">
              <a:solidFill>
                <a:srgbClr val="202124"/>
              </a:solidFill>
              <a:effectLst/>
              <a:latin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fld id="{B1E37108-88AE-45A3-8771-8579A3F47D5B}" type="slidenum">
              <a:rPr lang="en-US" smtClean="0"/>
              <a:t>16</a:t>
            </a:fld>
            <a:endParaRPr lang="en-US" dirty="0"/>
          </a:p>
        </p:txBody>
      </p:sp>
    </p:spTree>
    <p:extLst>
      <p:ext uri="{BB962C8B-B14F-4D97-AF65-F5344CB8AC3E}">
        <p14:creationId xmlns:p14="http://schemas.microsoft.com/office/powerpoint/2010/main" val="548671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Trainer will read slide to participants and cover the following talking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algn="l"/>
            <a:r>
              <a:rPr lang="en-US" b="1" i="0" dirty="0">
                <a:solidFill>
                  <a:srgbClr val="222222"/>
                </a:solidFill>
                <a:effectLst/>
                <a:latin typeface="Publico"/>
              </a:rPr>
              <a:t>1.  What Is a Vision Statement?</a:t>
            </a:r>
          </a:p>
          <a:p>
            <a:pPr algn="l"/>
            <a:endParaRPr lang="en-US" b="0" i="0" dirty="0">
              <a:solidFill>
                <a:srgbClr val="222222"/>
              </a:solidFill>
              <a:effectLst/>
              <a:latin typeface="Publico"/>
            </a:endParaRPr>
          </a:p>
          <a:p>
            <a:pPr algn="l"/>
            <a:r>
              <a:rPr lang="en-US" b="0" i="0" dirty="0">
                <a:solidFill>
                  <a:srgbClr val="222222"/>
                </a:solidFill>
                <a:effectLst/>
                <a:latin typeface="Rubik"/>
              </a:rPr>
              <a:t>A vision statement is sometimes thought of as a picture of your farming operation in the future, but it’s much more than that. When </a:t>
            </a:r>
            <a:r>
              <a:rPr lang="en-US" b="0" i="0" u="none" strike="noStrike" dirty="0">
                <a:solidFill>
                  <a:srgbClr val="246FC8"/>
                </a:solidFill>
                <a:effectLst/>
                <a:latin typeface="Rubik"/>
                <a:hlinkClick r:id="rId3"/>
              </a:rPr>
              <a:t>creating a vision statement</a:t>
            </a:r>
            <a:r>
              <a:rPr lang="en-US" b="0" i="0" dirty="0">
                <a:solidFill>
                  <a:srgbClr val="222222"/>
                </a:solidFill>
                <a:effectLst/>
                <a:latin typeface="Rubik"/>
              </a:rPr>
              <a:t>, you're articulating your hopes and dreams for your Farm. Your vision statement is your inspiration, and it will serve as the framework for all your </a:t>
            </a:r>
            <a:r>
              <a:rPr lang="en-US" b="0" i="0" u="none" strike="noStrike" dirty="0">
                <a:solidFill>
                  <a:srgbClr val="246FC8"/>
                </a:solidFill>
                <a:effectLst/>
                <a:latin typeface="Rubik"/>
                <a:hlinkClick r:id="rId4"/>
              </a:rPr>
              <a:t>strategic planning</a:t>
            </a:r>
            <a:r>
              <a:rPr lang="en-US" b="0" i="0" dirty="0">
                <a:solidFill>
                  <a:srgbClr val="222222"/>
                </a:solidFill>
                <a:effectLst/>
                <a:latin typeface="Rubik"/>
              </a:rPr>
              <a:t>.</a:t>
            </a:r>
          </a:p>
          <a:p>
            <a:pPr algn="l"/>
            <a:endParaRPr lang="en-US" b="0" i="0" dirty="0">
              <a:solidFill>
                <a:srgbClr val="222222"/>
              </a:solidFill>
              <a:effectLst/>
              <a:latin typeface="Rubik"/>
            </a:endParaRPr>
          </a:p>
          <a:p>
            <a:pPr algn="l"/>
            <a:r>
              <a:rPr lang="en-US" b="1" i="0" dirty="0">
                <a:solidFill>
                  <a:srgbClr val="222222"/>
                </a:solidFill>
                <a:effectLst/>
                <a:latin typeface="Rubik"/>
              </a:rPr>
              <a:t>What a Vision Statement Isn't</a:t>
            </a:r>
          </a:p>
          <a:p>
            <a:pPr algn="l"/>
            <a:r>
              <a:rPr lang="en-US" b="0" i="0" dirty="0">
                <a:solidFill>
                  <a:srgbClr val="222222"/>
                </a:solidFill>
                <a:effectLst/>
                <a:latin typeface="Rubik"/>
              </a:rPr>
              <a:t>Don’t confuse a vision statement with a business plan for your future </a:t>
            </a:r>
            <a:r>
              <a:rPr lang="en-US" b="0" i="0" u="none" strike="noStrike" dirty="0">
                <a:solidFill>
                  <a:srgbClr val="246FC8"/>
                </a:solidFill>
                <a:effectLst/>
                <a:latin typeface="Rubik"/>
                <a:hlinkClick r:id="rId5"/>
              </a:rPr>
              <a:t>success</a:t>
            </a:r>
            <a:r>
              <a:rPr lang="en-US" b="0" i="0" dirty="0">
                <a:solidFill>
                  <a:srgbClr val="222222"/>
                </a:solidFill>
                <a:effectLst/>
                <a:latin typeface="Rubik"/>
              </a:rPr>
              <a:t>. You can think of a vision statement as a rough road map, but a vision statement won't include specific milestones, </a:t>
            </a:r>
            <a:r>
              <a:rPr lang="en-US" b="0" i="0" u="none" strike="noStrike" dirty="0">
                <a:solidFill>
                  <a:srgbClr val="246FC8"/>
                </a:solidFill>
                <a:effectLst/>
                <a:latin typeface="Rubik"/>
                <a:hlinkClick r:id="rId6"/>
              </a:rPr>
              <a:t>revenue</a:t>
            </a:r>
            <a:r>
              <a:rPr lang="en-US" b="0" i="0" dirty="0">
                <a:solidFill>
                  <a:srgbClr val="222222"/>
                </a:solidFill>
                <a:effectLst/>
                <a:latin typeface="Rubik"/>
              </a:rPr>
              <a:t> goals, or strategies for achieving those goals.</a:t>
            </a:r>
          </a:p>
          <a:p>
            <a:pPr algn="l"/>
            <a:endParaRPr lang="en-US" b="0" i="0" dirty="0">
              <a:solidFill>
                <a:srgbClr val="222222"/>
              </a:solidFill>
              <a:effectLst/>
              <a:latin typeface="Rubik"/>
            </a:endParaRPr>
          </a:p>
          <a:p>
            <a:pPr algn="l"/>
            <a:r>
              <a:rPr lang="en-US" b="0" i="0" dirty="0">
                <a:solidFill>
                  <a:srgbClr val="222222"/>
                </a:solidFill>
                <a:effectLst/>
                <a:latin typeface="Rubik"/>
              </a:rPr>
              <a:t>Your vision statement is your first step toward developing those goals and plotting your milestones. The vision statement is not tied to the details, and you shouldn't consider specifics while crafting it. A vision statement should capture your </a:t>
            </a:r>
            <a:r>
              <a:rPr lang="en-US" b="0" i="0" u="none" strike="noStrike" dirty="0">
                <a:solidFill>
                  <a:srgbClr val="246FC8"/>
                </a:solidFill>
                <a:effectLst/>
                <a:latin typeface="Rubik"/>
                <a:hlinkClick r:id="rId7"/>
              </a:rPr>
              <a:t>passion</a:t>
            </a:r>
            <a:r>
              <a:rPr lang="en-US" b="0" i="0" dirty="0">
                <a:solidFill>
                  <a:srgbClr val="222222"/>
                </a:solidFill>
                <a:effectLst/>
                <a:latin typeface="Rubik"/>
              </a:rPr>
              <a:t> for what you're trying to do, not your odds of actually achieving it.</a:t>
            </a:r>
          </a:p>
          <a:p>
            <a:pPr algn="l"/>
            <a:endParaRPr lang="en-US" b="0" i="0" dirty="0">
              <a:solidFill>
                <a:srgbClr val="222222"/>
              </a:solidFill>
              <a:effectLst/>
              <a:latin typeface="Rubik"/>
            </a:endParaRPr>
          </a:p>
          <a:p>
            <a:endParaRPr lang="en-US" dirty="0"/>
          </a:p>
        </p:txBody>
      </p:sp>
      <p:sp>
        <p:nvSpPr>
          <p:cNvPr id="4" name="Slide Number Placeholder 3"/>
          <p:cNvSpPr>
            <a:spLocks noGrp="1"/>
          </p:cNvSpPr>
          <p:nvPr>
            <p:ph type="sldNum" sz="quarter" idx="5"/>
          </p:nvPr>
        </p:nvSpPr>
        <p:spPr/>
        <p:txBody>
          <a:bodyPr/>
          <a:lstStyle/>
          <a:p>
            <a:fld id="{B1E37108-88AE-45A3-8771-8579A3F47D5B}" type="slidenum">
              <a:rPr lang="en-US" smtClean="0"/>
              <a:t>17</a:t>
            </a:fld>
            <a:endParaRPr lang="en-US" dirty="0"/>
          </a:p>
        </p:txBody>
      </p:sp>
    </p:spTree>
    <p:extLst>
      <p:ext uri="{BB962C8B-B14F-4D97-AF65-F5344CB8AC3E}">
        <p14:creationId xmlns:p14="http://schemas.microsoft.com/office/powerpoint/2010/main" val="2596040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Trainer will read slide to participants and cover the following talking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algn="l"/>
            <a:r>
              <a:rPr lang="en-US" b="0" i="0" dirty="0">
                <a:solidFill>
                  <a:srgbClr val="222222"/>
                </a:solidFill>
                <a:effectLst/>
                <a:latin typeface="Publico"/>
              </a:rPr>
              <a:t>How a Vision Statement Works</a:t>
            </a:r>
          </a:p>
          <a:p>
            <a:pPr algn="l"/>
            <a:endParaRPr lang="en-US" b="0" i="0" dirty="0">
              <a:solidFill>
                <a:srgbClr val="222222"/>
              </a:solidFill>
              <a:effectLst/>
              <a:latin typeface="Publico"/>
            </a:endParaRPr>
          </a:p>
          <a:p>
            <a:pPr algn="l"/>
            <a:r>
              <a:rPr lang="en-US" b="0" i="0" dirty="0">
                <a:solidFill>
                  <a:srgbClr val="222222"/>
                </a:solidFill>
                <a:effectLst/>
                <a:latin typeface="Rubik"/>
              </a:rPr>
              <a:t>While a vision statement doesn't tell you how you're going to get there, it does set the direction for your </a:t>
            </a:r>
            <a:r>
              <a:rPr lang="en-US" b="0" i="0" u="none" strike="noStrike" dirty="0">
                <a:solidFill>
                  <a:srgbClr val="6A71BB"/>
                </a:solidFill>
                <a:effectLst/>
                <a:latin typeface="Rubik"/>
                <a:hlinkClick r:id="rId3"/>
              </a:rPr>
              <a:t>business planning</a:t>
            </a:r>
            <a:r>
              <a:rPr lang="en-US" b="0" i="0" dirty="0">
                <a:solidFill>
                  <a:srgbClr val="222222"/>
                </a:solidFill>
                <a:effectLst/>
                <a:latin typeface="Rubik"/>
              </a:rPr>
              <a:t>. That makes creating one especially important for small Farming operations.  Poorly communicated vision is one of the </a:t>
            </a:r>
            <a:r>
              <a:rPr lang="en-US" b="0" i="0" u="none" strike="noStrike" dirty="0">
                <a:solidFill>
                  <a:srgbClr val="246FC8"/>
                </a:solidFill>
                <a:effectLst/>
                <a:latin typeface="Rubik"/>
                <a:hlinkClick r:id="rId4"/>
              </a:rPr>
              <a:t>main reasons small farms fail</a:t>
            </a:r>
            <a:r>
              <a:rPr lang="en-US" b="0" i="0" dirty="0">
                <a:solidFill>
                  <a:srgbClr val="222222"/>
                </a:solidFill>
                <a:effectLst/>
                <a:latin typeface="Rubik"/>
              </a:rPr>
              <a:t>. Conversely, being able to craft and articulate a vision is one of the hallmarks of a </a:t>
            </a:r>
            <a:r>
              <a:rPr lang="en-US" b="0" i="0" u="none" strike="noStrike" dirty="0">
                <a:solidFill>
                  <a:srgbClr val="246FC8"/>
                </a:solidFill>
                <a:effectLst/>
                <a:latin typeface="Rubik"/>
                <a:hlinkClick r:id="rId5"/>
              </a:rPr>
              <a:t>strong farm business leader</a:t>
            </a:r>
            <a:r>
              <a:rPr lang="en-US" b="0" i="0" dirty="0">
                <a:solidFill>
                  <a:srgbClr val="222222"/>
                </a:solidFill>
                <a:effectLst/>
                <a:latin typeface="Rubik"/>
              </a:rPr>
              <a:t>.</a:t>
            </a:r>
          </a:p>
          <a:p>
            <a:pPr algn="l"/>
            <a:endParaRPr lang="en-US" b="1" i="0" dirty="0">
              <a:solidFill>
                <a:srgbClr val="222222"/>
              </a:solidFill>
              <a:effectLst/>
              <a:latin typeface="Publico"/>
            </a:endParaRPr>
          </a:p>
          <a:p>
            <a:pPr algn="l"/>
            <a:endParaRPr lang="en-US" b="1" i="0" dirty="0">
              <a:solidFill>
                <a:srgbClr val="222222"/>
              </a:solidFill>
              <a:effectLst/>
              <a:latin typeface="Public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Rubik"/>
              </a:rPr>
              <a:t>A Farm’s vision statement also provides a point of focus for marketing.  Marketing campaigns and messages can be checked against the vision to ensure that the marketing is in line with the direction provided by the vision statement.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22222"/>
              </a:solidFill>
              <a:effectLst/>
              <a:latin typeface="Rubik"/>
            </a:endParaRPr>
          </a:p>
          <a:p>
            <a:pPr algn="l"/>
            <a:r>
              <a:rPr lang="en-US" b="0" i="0" dirty="0">
                <a:solidFill>
                  <a:srgbClr val="222222"/>
                </a:solidFill>
                <a:effectLst/>
                <a:latin typeface="Publico"/>
              </a:rPr>
              <a:t>Key Takeaways</a:t>
            </a:r>
          </a:p>
          <a:p>
            <a:pPr algn="l">
              <a:buFont typeface="Arial" panose="020B0604020202020204" pitchFamily="34" charset="0"/>
              <a:buChar char="•"/>
            </a:pPr>
            <a:r>
              <a:rPr lang="en-US" b="0" i="0" dirty="0">
                <a:solidFill>
                  <a:srgbClr val="222222"/>
                </a:solidFill>
                <a:effectLst/>
                <a:latin typeface="Rubik"/>
              </a:rPr>
              <a:t>A vision statement describes the long-term goals of the farm.</a:t>
            </a:r>
          </a:p>
          <a:p>
            <a:pPr algn="l">
              <a:buFont typeface="Arial" panose="020B0604020202020204" pitchFamily="34" charset="0"/>
              <a:buChar char="•"/>
            </a:pPr>
            <a:r>
              <a:rPr lang="en-US" b="0" i="0" dirty="0">
                <a:solidFill>
                  <a:srgbClr val="222222"/>
                </a:solidFill>
                <a:effectLst/>
                <a:latin typeface="Rubik"/>
              </a:rPr>
              <a:t>Vision statements are lofty and ambitious, and they don't contain details or steps for achieving those goals.</a:t>
            </a:r>
          </a:p>
          <a:p>
            <a:pPr algn="l">
              <a:buFont typeface="Arial" panose="020B0604020202020204" pitchFamily="34" charset="0"/>
              <a:buChar char="•"/>
            </a:pPr>
            <a:r>
              <a:rPr lang="en-US" b="0" i="0" dirty="0">
                <a:solidFill>
                  <a:srgbClr val="222222"/>
                </a:solidFill>
                <a:effectLst/>
                <a:latin typeface="Rubik"/>
              </a:rPr>
              <a:t>Vision statements are distinct from mission statements.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fld id="{B1E37108-88AE-45A3-8771-8579A3F47D5B}" type="slidenum">
              <a:rPr lang="en-US" smtClean="0"/>
              <a:t>18</a:t>
            </a:fld>
            <a:endParaRPr lang="en-US" dirty="0"/>
          </a:p>
        </p:txBody>
      </p:sp>
    </p:spTree>
    <p:extLst>
      <p:ext uri="{BB962C8B-B14F-4D97-AF65-F5344CB8AC3E}">
        <p14:creationId xmlns:p14="http://schemas.microsoft.com/office/powerpoint/2010/main" val="1723674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Trainer will read slide to participants and cover the following talking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202124"/>
                </a:solidFill>
                <a:effectLst/>
                <a:latin typeface="Roboto"/>
              </a:rPr>
              <a:t> According to Susan Ward wrote an article entitled “What is a Mission Statement” </a:t>
            </a:r>
            <a:r>
              <a:rPr lang="en-US" b="0" i="0" dirty="0">
                <a:solidFill>
                  <a:srgbClr val="222222"/>
                </a:solidFill>
                <a:effectLst/>
                <a:latin typeface="Rubik"/>
              </a:rPr>
              <a:t>A mission statement is a brief description of the Farm’s purpose. It should answers the question, "Why does our business exist?" The mission statement articulates the </a:t>
            </a:r>
            <a:r>
              <a:rPr lang="en-US" b="0" i="0" dirty="0">
                <a:solidFill>
                  <a:srgbClr val="222222"/>
                </a:solidFill>
                <a:effectLst/>
                <a:latin typeface="Rubik"/>
                <a:hlinkClick r:id="rId3"/>
              </a:rPr>
              <a:t> Farm’s </a:t>
            </a:r>
            <a:r>
              <a:rPr lang="en-US" b="0" i="0" u="none" strike="noStrike" dirty="0">
                <a:solidFill>
                  <a:srgbClr val="246FC8"/>
                </a:solidFill>
                <a:effectLst/>
                <a:latin typeface="Rubik"/>
                <a:hlinkClick r:id="rId3"/>
              </a:rPr>
              <a:t>purpose</a:t>
            </a:r>
            <a:r>
              <a:rPr lang="en-US" b="0" i="0" dirty="0">
                <a:solidFill>
                  <a:srgbClr val="222222"/>
                </a:solidFill>
                <a:effectLst/>
                <a:latin typeface="Rubik"/>
              </a:rPr>
              <a:t> both for those in the farming organization and for the public.</a:t>
            </a:r>
            <a:endParaRPr lang="en-US" b="1" i="0" dirty="0">
              <a:solidFill>
                <a:srgbClr val="202124"/>
              </a:solidFill>
              <a:effectLst/>
              <a:latin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202124"/>
              </a:solidFill>
              <a:effectLst/>
              <a:latin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4"/>
                </a:solidFill>
                <a:effectLst/>
                <a:latin typeface="Roboto"/>
              </a:rPr>
              <a:t> I</a:t>
            </a:r>
            <a:r>
              <a:rPr lang="en-US" b="0" i="0" dirty="0">
                <a:solidFill>
                  <a:srgbClr val="222222"/>
                </a:solidFill>
                <a:effectLst/>
                <a:latin typeface="Rubik"/>
              </a:rPr>
              <a:t>t's also important to avoid confusing a mission statement with a </a:t>
            </a:r>
            <a:r>
              <a:rPr lang="en-US" b="0" i="0" u="none" strike="noStrike" dirty="0">
                <a:solidFill>
                  <a:srgbClr val="246FC8"/>
                </a:solidFill>
                <a:effectLst/>
                <a:latin typeface="Rubik"/>
                <a:hlinkClick r:id="rId4"/>
              </a:rPr>
              <a:t>vision statement</a:t>
            </a:r>
            <a:r>
              <a:rPr lang="en-US" b="0" i="0" dirty="0">
                <a:solidFill>
                  <a:srgbClr val="222222"/>
                </a:solidFill>
                <a:effectLst/>
                <a:latin typeface="Rubik"/>
              </a:rPr>
              <a:t>. The difference is that a mission statement focuses on a Farm’s present state while a vision statement focuses on a Farm’s future.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22222"/>
              </a:solidFill>
              <a:effectLst/>
              <a:latin typeface="Rubi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Rubik"/>
              </a:rPr>
              <a:t>A mission statement answers the question "Who are You?" and the vision statement answers the question "</a:t>
            </a:r>
            <a:r>
              <a:rPr lang="en-US" b="0" i="0" u="none" strike="noStrike" dirty="0">
                <a:solidFill>
                  <a:srgbClr val="246FC8"/>
                </a:solidFill>
                <a:effectLst/>
                <a:latin typeface="Rubik"/>
                <a:hlinkClick r:id="rId5"/>
              </a:rPr>
              <a:t>Where are you going?</a:t>
            </a:r>
            <a:r>
              <a:rPr lang="en-US" b="0" i="0" dirty="0">
                <a:solidFill>
                  <a:srgbClr val="222222"/>
                </a:solidFill>
                <a:effectLst/>
                <a:latin typeface="Rubik"/>
              </a:rPr>
              <a:t>"</a:t>
            </a:r>
            <a:endParaRPr lang="en-US" b="0" i="0" dirty="0">
              <a:solidFill>
                <a:srgbClr val="202124"/>
              </a:solidFill>
              <a:effectLst/>
              <a:latin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4"/>
              </a:solidFill>
              <a:effectLst/>
              <a:latin typeface="Roboto"/>
            </a:endParaRPr>
          </a:p>
          <a:p>
            <a:pPr algn="l"/>
            <a:r>
              <a:rPr lang="en-US" b="1" i="0" dirty="0">
                <a:solidFill>
                  <a:srgbClr val="202124"/>
                </a:solidFill>
                <a:effectLst/>
                <a:latin typeface="Google Sans"/>
              </a:rPr>
              <a:t>According to Chris Bart, professor of strategy and governance at McMaster University, a commercial mission statement consists of three essential components:</a:t>
            </a:r>
          </a:p>
          <a:p>
            <a:pPr algn="l"/>
            <a:endParaRPr lang="en-US" b="0" i="0" dirty="0">
              <a:solidFill>
                <a:srgbClr val="202124"/>
              </a:solidFill>
              <a:effectLst/>
              <a:latin typeface="Google Sans"/>
            </a:endParaRPr>
          </a:p>
          <a:p>
            <a:pPr algn="l">
              <a:buFont typeface="Arial" panose="020B0604020202020204" pitchFamily="34" charset="0"/>
              <a:buChar char="•"/>
            </a:pPr>
            <a:r>
              <a:rPr lang="en-US" b="0" i="0" dirty="0">
                <a:solidFill>
                  <a:srgbClr val="202124"/>
                </a:solidFill>
                <a:effectLst/>
                <a:latin typeface="Roboto"/>
              </a:rPr>
              <a:t>Key market: the target audience.</a:t>
            </a:r>
          </a:p>
          <a:p>
            <a:pPr algn="l">
              <a:buFont typeface="Arial" panose="020B0604020202020204" pitchFamily="34" charset="0"/>
              <a:buChar char="•"/>
            </a:pPr>
            <a:endParaRPr lang="en-US" b="0" i="0" dirty="0">
              <a:solidFill>
                <a:srgbClr val="202124"/>
              </a:solidFill>
              <a:effectLst/>
              <a:latin typeface="Roboto"/>
            </a:endParaRPr>
          </a:p>
          <a:p>
            <a:pPr algn="l">
              <a:buFont typeface="Arial" panose="020B0604020202020204" pitchFamily="34" charset="0"/>
              <a:buChar char="•"/>
            </a:pPr>
            <a:r>
              <a:rPr lang="en-US" b="0" i="0" dirty="0">
                <a:solidFill>
                  <a:srgbClr val="202124"/>
                </a:solidFill>
                <a:effectLst/>
                <a:latin typeface="Roboto"/>
              </a:rPr>
              <a:t>Contribution: the product or service.</a:t>
            </a:r>
          </a:p>
          <a:p>
            <a:pPr algn="l">
              <a:buFont typeface="Arial" panose="020B0604020202020204" pitchFamily="34" charset="0"/>
              <a:buChar char="•"/>
            </a:pPr>
            <a:endParaRPr lang="en-US" b="0" i="0" dirty="0">
              <a:solidFill>
                <a:srgbClr val="202124"/>
              </a:solidFill>
              <a:effectLst/>
              <a:latin typeface="Roboto"/>
            </a:endParaRPr>
          </a:p>
          <a:p>
            <a:pPr algn="l">
              <a:buFont typeface="Arial" panose="020B0604020202020204" pitchFamily="34" charset="0"/>
              <a:buChar char="•"/>
            </a:pPr>
            <a:r>
              <a:rPr lang="en-US" b="0" i="0" dirty="0">
                <a:solidFill>
                  <a:srgbClr val="202124"/>
                </a:solidFill>
                <a:effectLst/>
                <a:latin typeface="Roboto"/>
              </a:rPr>
              <a:t>Distinction: what makes the product unique or why the audience should buy it over another.</a:t>
            </a:r>
          </a:p>
          <a:p>
            <a:pPr algn="l">
              <a:buFont typeface="Arial" panose="020B0604020202020204" pitchFamily="34" charset="0"/>
              <a:buChar char="•"/>
            </a:pPr>
            <a:endParaRPr lang="en-US" b="0" i="0" dirty="0">
              <a:solidFill>
                <a:srgbClr val="202124"/>
              </a:solidFill>
              <a:effectLst/>
              <a:latin typeface="Roboto"/>
            </a:endParaRPr>
          </a:p>
          <a:p>
            <a:pPr algn="l">
              <a:buFont typeface="Arial" panose="020B0604020202020204" pitchFamily="34" charset="0"/>
              <a:buChar char="•"/>
            </a:pPr>
            <a:r>
              <a:rPr lang="en-US" b="0" i="0" dirty="0">
                <a:solidFill>
                  <a:srgbClr val="202124"/>
                </a:solidFill>
                <a:effectLst/>
                <a:latin typeface="Roboto"/>
              </a:rPr>
              <a:t>Example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fld id="{B1E37108-88AE-45A3-8771-8579A3F47D5B}" type="slidenum">
              <a:rPr lang="en-US" smtClean="0"/>
              <a:t>19</a:t>
            </a:fld>
            <a:endParaRPr lang="en-US" dirty="0"/>
          </a:p>
        </p:txBody>
      </p:sp>
    </p:spTree>
    <p:extLst>
      <p:ext uri="{BB962C8B-B14F-4D97-AF65-F5344CB8AC3E}">
        <p14:creationId xmlns:p14="http://schemas.microsoft.com/office/powerpoint/2010/main" val="385135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Trainer will read slide to participants and cover the following talking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algn="l"/>
            <a:r>
              <a:rPr lang="en-US" b="0" i="0" dirty="0">
                <a:solidFill>
                  <a:srgbClr val="222222"/>
                </a:solidFill>
                <a:effectLst/>
                <a:latin typeface="Rubik"/>
              </a:rPr>
              <a:t>Unlike the </a:t>
            </a:r>
            <a:r>
              <a:rPr lang="en-US" b="0" i="0" u="none" strike="noStrike" dirty="0">
                <a:solidFill>
                  <a:srgbClr val="246FC8"/>
                </a:solidFill>
                <a:effectLst/>
                <a:latin typeface="Rubik"/>
                <a:hlinkClick r:id="rId3"/>
              </a:rPr>
              <a:t>mission statement</a:t>
            </a:r>
            <a:r>
              <a:rPr lang="en-US" b="0" i="0" dirty="0">
                <a:solidFill>
                  <a:srgbClr val="222222"/>
                </a:solidFill>
                <a:effectLst/>
                <a:latin typeface="Rubik"/>
              </a:rPr>
              <a:t>, a vision statement is primarily for you and the other members of your farm, not for your customers or clients. The purpose of the mission statement is to tell the world what you do and how you do it.</a:t>
            </a:r>
          </a:p>
          <a:p>
            <a:pPr algn="l"/>
            <a:endParaRPr lang="en-US" b="0" i="0" dirty="0">
              <a:solidFill>
                <a:srgbClr val="222222"/>
              </a:solidFill>
              <a:effectLst/>
              <a:latin typeface="Rubik"/>
            </a:endParaRPr>
          </a:p>
          <a:p>
            <a:pPr algn="l"/>
            <a:r>
              <a:rPr lang="en-US" b="0" i="0" dirty="0">
                <a:solidFill>
                  <a:srgbClr val="222222"/>
                </a:solidFill>
                <a:effectLst/>
                <a:latin typeface="Rubik"/>
              </a:rPr>
              <a:t>In other words, the vision statement is forward-looking, while the mission statement addresses the here and now. The vision statement is the dream; the mission statement is the reality.</a:t>
            </a:r>
          </a:p>
          <a:p>
            <a:pPr algn="l"/>
            <a:endParaRPr lang="en-US" b="0" i="0" dirty="0">
              <a:solidFill>
                <a:srgbClr val="222222"/>
              </a:solidFill>
              <a:effectLst/>
              <a:latin typeface="Rubik"/>
            </a:endParaRPr>
          </a:p>
          <a:p>
            <a:pPr algn="l"/>
            <a:r>
              <a:rPr lang="en-US" b="0" i="0" dirty="0">
                <a:solidFill>
                  <a:srgbClr val="222222"/>
                </a:solidFill>
                <a:effectLst/>
                <a:latin typeface="Rubik"/>
              </a:rPr>
              <a:t>Once you have both your vision statement and your mission statement, then you can start working on connecting those two concepts by </a:t>
            </a:r>
            <a:r>
              <a:rPr lang="en-US" b="0" i="0" u="none" strike="noStrike" dirty="0">
                <a:solidFill>
                  <a:srgbClr val="246FC8"/>
                </a:solidFill>
                <a:effectLst/>
                <a:latin typeface="Rubik"/>
                <a:hlinkClick r:id="rId4"/>
              </a:rPr>
              <a:t>creating an action plan</a:t>
            </a:r>
            <a:r>
              <a:rPr lang="en-US" b="0" i="0" dirty="0">
                <a:solidFill>
                  <a:srgbClr val="222222"/>
                </a:solidFill>
                <a:effectLst/>
                <a:latin typeface="Rubik"/>
              </a:rPr>
              <a:t>. This is the detailed, step-by-step plan that that will help you make the vision you have for your Farm a reality.</a:t>
            </a:r>
          </a:p>
          <a:p>
            <a:pPr algn="l"/>
            <a:r>
              <a:rPr lang="en-US" b="0" i="0" dirty="0">
                <a:solidFill>
                  <a:srgbClr val="222222"/>
                </a:solidFill>
                <a:effectLst/>
                <a:latin typeface="Rubik"/>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fld id="{B1E37108-88AE-45A3-8771-8579A3F47D5B}" type="slidenum">
              <a:rPr lang="en-US" smtClean="0"/>
              <a:t>20</a:t>
            </a:fld>
            <a:endParaRPr lang="en-US" dirty="0"/>
          </a:p>
        </p:txBody>
      </p:sp>
    </p:spTree>
    <p:extLst>
      <p:ext uri="{BB962C8B-B14F-4D97-AF65-F5344CB8AC3E}">
        <p14:creationId xmlns:p14="http://schemas.microsoft.com/office/powerpoint/2010/main" val="3323540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Host or Trainer will acknowledge the sponsors who made this training possible.</a:t>
            </a:r>
          </a:p>
        </p:txBody>
      </p:sp>
      <p:sp>
        <p:nvSpPr>
          <p:cNvPr id="4" name="Slide Number Placeholder 3"/>
          <p:cNvSpPr>
            <a:spLocks noGrp="1"/>
          </p:cNvSpPr>
          <p:nvPr>
            <p:ph type="sldNum" sz="quarter" idx="5"/>
          </p:nvPr>
        </p:nvSpPr>
        <p:spPr/>
        <p:txBody>
          <a:bodyPr/>
          <a:lstStyle/>
          <a:p>
            <a:fld id="{B1E37108-88AE-45A3-8771-8579A3F47D5B}" type="slidenum">
              <a:rPr lang="en-US" smtClean="0"/>
              <a:t>2</a:t>
            </a:fld>
            <a:endParaRPr lang="en-US" dirty="0"/>
          </a:p>
        </p:txBody>
      </p:sp>
    </p:spTree>
    <p:extLst>
      <p:ext uri="{BB962C8B-B14F-4D97-AF65-F5344CB8AC3E}">
        <p14:creationId xmlns:p14="http://schemas.microsoft.com/office/powerpoint/2010/main" val="291646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Trainer will read slide to participants.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fld id="{B1E37108-88AE-45A3-8771-8579A3F47D5B}" type="slidenum">
              <a:rPr lang="en-US" smtClean="0"/>
              <a:t>21</a:t>
            </a:fld>
            <a:endParaRPr lang="en-US" dirty="0"/>
          </a:p>
        </p:txBody>
      </p:sp>
    </p:spTree>
    <p:extLst>
      <p:ext uri="{BB962C8B-B14F-4D97-AF65-F5344CB8AC3E}">
        <p14:creationId xmlns:p14="http://schemas.microsoft.com/office/powerpoint/2010/main" val="418806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Trainer will read slide to participants.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fld id="{B1E37108-88AE-45A3-8771-8579A3F47D5B}" type="slidenum">
              <a:rPr lang="en-US" smtClean="0"/>
              <a:t>22</a:t>
            </a:fld>
            <a:endParaRPr lang="en-US" dirty="0"/>
          </a:p>
        </p:txBody>
      </p:sp>
    </p:spTree>
    <p:extLst>
      <p:ext uri="{BB962C8B-B14F-4D97-AF65-F5344CB8AC3E}">
        <p14:creationId xmlns:p14="http://schemas.microsoft.com/office/powerpoint/2010/main" val="3249280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Trainer will read slide to participants.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fld id="{B1E37108-88AE-45A3-8771-8579A3F47D5B}" type="slidenum">
              <a:rPr lang="en-US" smtClean="0"/>
              <a:t>23</a:t>
            </a:fld>
            <a:endParaRPr lang="en-US" dirty="0"/>
          </a:p>
        </p:txBody>
      </p:sp>
    </p:spTree>
    <p:extLst>
      <p:ext uri="{BB962C8B-B14F-4D97-AF65-F5344CB8AC3E}">
        <p14:creationId xmlns:p14="http://schemas.microsoft.com/office/powerpoint/2010/main" val="42283739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Trainer will read slide to participants.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fld id="{B1E37108-88AE-45A3-8771-8579A3F47D5B}" type="slidenum">
              <a:rPr lang="en-US" smtClean="0"/>
              <a:t>24</a:t>
            </a:fld>
            <a:endParaRPr lang="en-US" dirty="0"/>
          </a:p>
        </p:txBody>
      </p:sp>
    </p:spTree>
    <p:extLst>
      <p:ext uri="{BB962C8B-B14F-4D97-AF65-F5344CB8AC3E}">
        <p14:creationId xmlns:p14="http://schemas.microsoft.com/office/powerpoint/2010/main" val="16978519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Trainer will read slide to participants. </a:t>
            </a:r>
          </a:p>
          <a:p>
            <a:pPr algn="l"/>
            <a:endParaRPr lang="en-US" b="1" i="0" dirty="0">
              <a:solidFill>
                <a:srgbClr val="03002F"/>
              </a:solidFill>
              <a:effectLst/>
              <a:latin typeface="FKGrotesk"/>
            </a:endParaRPr>
          </a:p>
          <a:p>
            <a:pPr algn="l"/>
            <a:r>
              <a:rPr lang="en-US" b="0" i="0" dirty="0">
                <a:solidFill>
                  <a:srgbClr val="03002F"/>
                </a:solidFill>
                <a:effectLst/>
                <a:latin typeface="FKGrotesk"/>
                <a:hlinkClick r:id="rId3"/>
              </a:rPr>
              <a:t>TED</a:t>
            </a:r>
            <a:r>
              <a:rPr lang="en-US" b="0" i="0" dirty="0">
                <a:solidFill>
                  <a:srgbClr val="03002F"/>
                </a:solidFill>
                <a:effectLst/>
                <a:latin typeface="FKGrotesk"/>
              </a:rPr>
              <a:t>, which stands for “technology, education, and </a:t>
            </a:r>
            <a:r>
              <a:rPr lang="en-US" b="0" i="0" dirty="0">
                <a:solidFill>
                  <a:srgbClr val="03002F"/>
                </a:solidFill>
                <a:effectLst/>
                <a:latin typeface="FKGrotesk"/>
                <a:hlinkClick r:id="rId4"/>
              </a:rPr>
              <a:t>design</a:t>
            </a:r>
            <a:r>
              <a:rPr lang="en-US" b="0" i="0" dirty="0">
                <a:solidFill>
                  <a:srgbClr val="03002F"/>
                </a:solidFill>
                <a:effectLst/>
                <a:latin typeface="FKGrotesk"/>
              </a:rPr>
              <a:t>,” managed to boil down their entire mission into two simple, yet powerful words: “Spread ideas.”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fld id="{B1E37108-88AE-45A3-8771-8579A3F47D5B}" type="slidenum">
              <a:rPr lang="en-US" smtClean="0"/>
              <a:t>25</a:t>
            </a:fld>
            <a:endParaRPr lang="en-US" dirty="0"/>
          </a:p>
        </p:txBody>
      </p:sp>
    </p:spTree>
    <p:extLst>
      <p:ext uri="{BB962C8B-B14F-4D97-AF65-F5344CB8AC3E}">
        <p14:creationId xmlns:p14="http://schemas.microsoft.com/office/powerpoint/2010/main" val="33436168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Trainer will read definition to participants.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0" i="0" dirty="0">
                <a:solidFill>
                  <a:srgbClr val="202124"/>
                </a:solidFill>
                <a:effectLst/>
                <a:latin typeface="Roboto"/>
              </a:rPr>
              <a:t>The object of a person's ambition or effort; an aim or desired result</a:t>
            </a:r>
            <a:endParaRPr lang="en-US" dirty="0"/>
          </a:p>
        </p:txBody>
      </p:sp>
      <p:sp>
        <p:nvSpPr>
          <p:cNvPr id="4" name="Slide Number Placeholder 3"/>
          <p:cNvSpPr>
            <a:spLocks noGrp="1"/>
          </p:cNvSpPr>
          <p:nvPr>
            <p:ph type="sldNum" sz="quarter" idx="5"/>
          </p:nvPr>
        </p:nvSpPr>
        <p:spPr/>
        <p:txBody>
          <a:bodyPr/>
          <a:lstStyle/>
          <a:p>
            <a:fld id="{B1E37108-88AE-45A3-8771-8579A3F47D5B}" type="slidenum">
              <a:rPr lang="en-US" smtClean="0"/>
              <a:t>26</a:t>
            </a:fld>
            <a:endParaRPr lang="en-US" dirty="0"/>
          </a:p>
        </p:txBody>
      </p:sp>
    </p:spTree>
    <p:extLst>
      <p:ext uri="{BB962C8B-B14F-4D97-AF65-F5344CB8AC3E}">
        <p14:creationId xmlns:p14="http://schemas.microsoft.com/office/powerpoint/2010/main" val="30690183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Trainer will read slide to participants and cover the following talking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algn="l"/>
            <a:r>
              <a:rPr lang="en-US" b="1" dirty="0"/>
              <a:t> </a:t>
            </a:r>
            <a:r>
              <a:rPr lang="en-US" b="0" i="0" dirty="0">
                <a:solidFill>
                  <a:srgbClr val="000000"/>
                </a:solidFill>
                <a:effectLst/>
                <a:latin typeface="Open Sans"/>
              </a:rPr>
              <a:t>In 1981, George T. Doran published a paper in </a:t>
            </a:r>
            <a:r>
              <a:rPr lang="en-US" b="0" i="1" dirty="0">
                <a:solidFill>
                  <a:srgbClr val="000000"/>
                </a:solidFill>
                <a:effectLst/>
                <a:latin typeface="Open Sans"/>
              </a:rPr>
              <a:t>Management Review</a:t>
            </a:r>
            <a:r>
              <a:rPr lang="en-US" b="0" i="0" dirty="0">
                <a:solidFill>
                  <a:srgbClr val="000000"/>
                </a:solidFill>
                <a:effectLst/>
                <a:latin typeface="Open Sans"/>
              </a:rPr>
              <a:t> that introduced SMART goals as a tool to improve the chances of reaching management goals. Clearly identifying what you want to achieve, during a specific budgeting period, will better enable you to achieve it. You can use the SMART tool for both short-term and-long term goals; the point is to make your goals clear and well defined. </a:t>
            </a:r>
          </a:p>
          <a:p>
            <a:pPr algn="l"/>
            <a:endParaRPr lang="en-US" b="0" i="0" dirty="0">
              <a:solidFill>
                <a:srgbClr val="000000"/>
              </a:solidFill>
              <a:effectLst/>
              <a:latin typeface="Open Sans"/>
            </a:endParaRPr>
          </a:p>
          <a:p>
            <a:pPr algn="l"/>
            <a:r>
              <a:rPr lang="en-US" b="0" i="0" dirty="0">
                <a:solidFill>
                  <a:srgbClr val="000000"/>
                </a:solidFill>
                <a:effectLst/>
                <a:latin typeface="Open Sans"/>
              </a:rPr>
              <a:t>Writing down clear goals makes them seem more tangible and provides a reference for decision making and monitoring success.</a:t>
            </a:r>
          </a:p>
          <a:p>
            <a:pPr algn="l"/>
            <a:endParaRPr lang="en-US" b="0" i="0" dirty="0">
              <a:solidFill>
                <a:srgbClr val="000000"/>
              </a:solidFill>
              <a:effectLst/>
              <a:latin typeface="Open Sans"/>
            </a:endParaRPr>
          </a:p>
          <a:p>
            <a:pPr algn="l"/>
            <a:r>
              <a:rPr lang="en-US" b="0" i="0" dirty="0">
                <a:solidFill>
                  <a:srgbClr val="000000"/>
                </a:solidFill>
                <a:effectLst/>
                <a:latin typeface="Open Sans"/>
              </a:rPr>
              <a:t>Here are some examples of budgeting goals you might consider for your farm:</a:t>
            </a:r>
          </a:p>
          <a:p>
            <a:pPr algn="l"/>
            <a:endParaRPr lang="en-US" b="0" i="0" dirty="0">
              <a:solidFill>
                <a:srgbClr val="000000"/>
              </a:solidFill>
              <a:effectLst/>
              <a:latin typeface="Open Sans"/>
            </a:endParaRPr>
          </a:p>
          <a:p>
            <a:pPr algn="l">
              <a:buFont typeface="Arial" panose="020B0604020202020204" pitchFamily="34" charset="0"/>
              <a:buChar char="•"/>
            </a:pPr>
            <a:r>
              <a:rPr lang="en-US" b="0" i="0" dirty="0">
                <a:solidFill>
                  <a:srgbClr val="000000"/>
                </a:solidFill>
                <a:effectLst/>
                <a:latin typeface="Open Sans"/>
              </a:rPr>
              <a:t>Be more financially secure</a:t>
            </a:r>
          </a:p>
          <a:p>
            <a:pPr algn="l">
              <a:buFont typeface="Arial" panose="020B0604020202020204" pitchFamily="34" charset="0"/>
              <a:buChar char="•"/>
            </a:pPr>
            <a:r>
              <a:rPr lang="en-US" b="0" i="0" dirty="0">
                <a:solidFill>
                  <a:srgbClr val="000000"/>
                </a:solidFill>
                <a:effectLst/>
                <a:latin typeface="Open Sans"/>
              </a:rPr>
              <a:t>Reduce debt load</a:t>
            </a:r>
          </a:p>
          <a:p>
            <a:pPr algn="l">
              <a:buFont typeface="Arial" panose="020B0604020202020204" pitchFamily="34" charset="0"/>
              <a:buChar char="•"/>
            </a:pPr>
            <a:r>
              <a:rPr lang="en-US" b="0" i="0" dirty="0">
                <a:solidFill>
                  <a:srgbClr val="000000"/>
                </a:solidFill>
                <a:effectLst/>
                <a:latin typeface="Open Sans"/>
              </a:rPr>
              <a:t>Expand your farming operation </a:t>
            </a:r>
          </a:p>
          <a:p>
            <a:pPr algn="l">
              <a:buFont typeface="Arial" panose="020B0604020202020204" pitchFamily="34" charset="0"/>
              <a:buChar char="•"/>
            </a:pPr>
            <a:endParaRPr lang="en-US" b="0" i="0" dirty="0">
              <a:solidFill>
                <a:srgbClr val="000000"/>
              </a:solidFill>
              <a:effectLst/>
              <a:latin typeface="Open Sans"/>
            </a:endParaRPr>
          </a:p>
          <a:p>
            <a:pPr algn="l"/>
            <a:r>
              <a:rPr lang="en-US" b="1" i="0" dirty="0">
                <a:solidFill>
                  <a:srgbClr val="000000"/>
                </a:solidFill>
                <a:effectLst/>
                <a:latin typeface="Open Sans"/>
              </a:rPr>
              <a:t>SMART</a:t>
            </a:r>
            <a:r>
              <a:rPr lang="en-US" b="0" i="0" dirty="0">
                <a:solidFill>
                  <a:srgbClr val="000000"/>
                </a:solidFill>
                <a:effectLst/>
                <a:latin typeface="Open Sans"/>
              </a:rPr>
              <a:t> is an acronym for specific, measurable, attainable, realistic, and timely. When you write down a goal, you’ll want to make sure that it meets all the criteria.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fld id="{B1E37108-88AE-45A3-8771-8579A3F47D5B}" type="slidenum">
              <a:rPr lang="en-US" smtClean="0"/>
              <a:t>27</a:t>
            </a:fld>
            <a:endParaRPr lang="en-US" dirty="0"/>
          </a:p>
        </p:txBody>
      </p:sp>
    </p:spTree>
    <p:extLst>
      <p:ext uri="{BB962C8B-B14F-4D97-AF65-F5344CB8AC3E}">
        <p14:creationId xmlns:p14="http://schemas.microsoft.com/office/powerpoint/2010/main" val="30251071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Trainer will read slide to participants and cover the following talking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Goals (Short-term, Intermediate and Long-term)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algn="l"/>
            <a:r>
              <a:rPr lang="en-US" b="1" i="1" dirty="0">
                <a:solidFill>
                  <a:srgbClr val="444444"/>
                </a:solidFill>
                <a:effectLst/>
                <a:latin typeface="Open Sans"/>
              </a:rPr>
              <a:t>To illustrate, we’ll apply the SMART goals process to the goal of reducing debt load.</a:t>
            </a:r>
            <a:endParaRPr lang="en-US" b="1" i="0" dirty="0">
              <a:solidFill>
                <a:srgbClr val="49749A"/>
              </a:solidFill>
              <a:effectLst/>
              <a:latin typeface="Open Sans"/>
            </a:endParaRPr>
          </a:p>
          <a:p>
            <a:pPr algn="l"/>
            <a:r>
              <a:rPr lang="en-US" b="0" i="0" dirty="0">
                <a:solidFill>
                  <a:srgbClr val="000000"/>
                </a:solidFill>
                <a:effectLst/>
                <a:latin typeface="Open Sans"/>
              </a:rPr>
              <a:t> </a:t>
            </a:r>
          </a:p>
          <a:p>
            <a:pPr algn="l"/>
            <a:r>
              <a:rPr lang="en-US" b="1" i="0" dirty="0">
                <a:solidFill>
                  <a:srgbClr val="49749A"/>
                </a:solidFill>
                <a:effectLst/>
                <a:latin typeface="Open Sans"/>
              </a:rPr>
              <a:t>Specific</a:t>
            </a:r>
          </a:p>
          <a:p>
            <a:pPr algn="l"/>
            <a:r>
              <a:rPr lang="en-US" b="0" i="0" dirty="0">
                <a:solidFill>
                  <a:srgbClr val="000000"/>
                </a:solidFill>
                <a:effectLst/>
                <a:latin typeface="Open Sans"/>
              </a:rPr>
              <a:t>When defining a goal for your farm, be specific about what you want to accomplish. Think about the common “W” questions:</a:t>
            </a:r>
          </a:p>
          <a:p>
            <a:pPr algn="l"/>
            <a:endParaRPr lang="en-US" b="0" i="0" dirty="0">
              <a:solidFill>
                <a:srgbClr val="000000"/>
              </a:solidFill>
              <a:effectLst/>
              <a:latin typeface="Open Sans"/>
            </a:endParaRPr>
          </a:p>
          <a:p>
            <a:pPr algn="l"/>
            <a:r>
              <a:rPr lang="en-US" b="1" i="0" dirty="0">
                <a:solidFill>
                  <a:srgbClr val="000000"/>
                </a:solidFill>
                <a:effectLst/>
                <a:latin typeface="Open Sans"/>
              </a:rPr>
              <a:t>Who</a:t>
            </a:r>
            <a:r>
              <a:rPr lang="en-US" b="0" i="0" dirty="0">
                <a:solidFill>
                  <a:srgbClr val="000000"/>
                </a:solidFill>
                <a:effectLst/>
                <a:latin typeface="Open Sans"/>
              </a:rPr>
              <a:t> in your farming operation will be responsible for this goal? You may want to meet as a family or with key managers to open up the discussion and then decide on the person responsible.</a:t>
            </a:r>
          </a:p>
          <a:p>
            <a:pPr algn="l"/>
            <a:endParaRPr lang="en-US" b="0" i="0" dirty="0">
              <a:solidFill>
                <a:srgbClr val="000000"/>
              </a:solidFill>
              <a:effectLst/>
              <a:latin typeface="Open Sans"/>
            </a:endParaRPr>
          </a:p>
          <a:p>
            <a:pPr algn="l"/>
            <a:r>
              <a:rPr lang="en-US" b="0" i="0" dirty="0">
                <a:solidFill>
                  <a:srgbClr val="000000"/>
                </a:solidFill>
                <a:effectLst/>
                <a:latin typeface="Open Sans"/>
              </a:rPr>
              <a:t>By </a:t>
            </a:r>
            <a:r>
              <a:rPr lang="en-US" b="1" i="0" dirty="0">
                <a:solidFill>
                  <a:srgbClr val="000000"/>
                </a:solidFill>
                <a:effectLst/>
                <a:latin typeface="Open Sans"/>
              </a:rPr>
              <a:t>what amount</a:t>
            </a:r>
            <a:r>
              <a:rPr lang="en-US" b="0" i="0" dirty="0">
                <a:solidFill>
                  <a:srgbClr val="000000"/>
                </a:solidFill>
                <a:effectLst/>
                <a:latin typeface="Open Sans"/>
              </a:rPr>
              <a:t> do you want to reduce debt? Perhaps you want to target a specific loan to pay off.</a:t>
            </a:r>
          </a:p>
          <a:p>
            <a:pPr algn="l"/>
            <a:endParaRPr lang="en-US" b="0" i="0" dirty="0">
              <a:solidFill>
                <a:srgbClr val="000000"/>
              </a:solidFill>
              <a:effectLst/>
              <a:latin typeface="Open Sans"/>
            </a:endParaRPr>
          </a:p>
          <a:p>
            <a:pPr algn="l"/>
            <a:r>
              <a:rPr lang="en-US" b="1" i="0" dirty="0">
                <a:solidFill>
                  <a:srgbClr val="000000"/>
                </a:solidFill>
                <a:effectLst/>
                <a:latin typeface="Open Sans"/>
              </a:rPr>
              <a:t>Why</a:t>
            </a:r>
            <a:r>
              <a:rPr lang="en-US" b="0" i="0" dirty="0">
                <a:solidFill>
                  <a:srgbClr val="000000"/>
                </a:solidFill>
                <a:effectLst/>
                <a:latin typeface="Open Sans"/>
              </a:rPr>
              <a:t> are you setting this goal? For example, perhaps you have been focused on growth for several years and now it is time to shift resources to debt reduction, or maybe you want to reduce debt reduction to increase working capital. </a:t>
            </a:r>
          </a:p>
          <a:p>
            <a:endParaRPr lang="en-US" dirty="0"/>
          </a:p>
        </p:txBody>
      </p:sp>
      <p:sp>
        <p:nvSpPr>
          <p:cNvPr id="4" name="Slide Number Placeholder 3"/>
          <p:cNvSpPr>
            <a:spLocks noGrp="1"/>
          </p:cNvSpPr>
          <p:nvPr>
            <p:ph type="sldNum" sz="quarter" idx="5"/>
          </p:nvPr>
        </p:nvSpPr>
        <p:spPr/>
        <p:txBody>
          <a:bodyPr/>
          <a:lstStyle/>
          <a:p>
            <a:fld id="{B1E37108-88AE-45A3-8771-8579A3F47D5B}" type="slidenum">
              <a:rPr lang="en-US" smtClean="0"/>
              <a:t>28</a:t>
            </a:fld>
            <a:endParaRPr lang="en-US" dirty="0"/>
          </a:p>
        </p:txBody>
      </p:sp>
    </p:spTree>
    <p:extLst>
      <p:ext uri="{BB962C8B-B14F-4D97-AF65-F5344CB8AC3E}">
        <p14:creationId xmlns:p14="http://schemas.microsoft.com/office/powerpoint/2010/main" val="20873307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Trainer will read slide to participants and cover the following talking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Goals (Short-term, Intermediate and Long-term)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algn="l"/>
            <a:r>
              <a:rPr lang="en-US" b="1" i="0" dirty="0">
                <a:solidFill>
                  <a:srgbClr val="49749A"/>
                </a:solidFill>
                <a:effectLst/>
                <a:latin typeface="Open Sans"/>
              </a:rPr>
              <a:t>Measurable</a:t>
            </a:r>
          </a:p>
          <a:p>
            <a:pPr algn="l"/>
            <a:endParaRPr lang="en-US" b="1" i="0" dirty="0">
              <a:solidFill>
                <a:srgbClr val="49749A"/>
              </a:solidFill>
              <a:effectLst/>
              <a:latin typeface="Open Sans"/>
            </a:endParaRPr>
          </a:p>
          <a:p>
            <a:pPr algn="l"/>
            <a:r>
              <a:rPr lang="en-US" b="0" i="0" dirty="0">
                <a:solidFill>
                  <a:srgbClr val="000000"/>
                </a:solidFill>
                <a:effectLst/>
                <a:latin typeface="Open Sans"/>
              </a:rPr>
              <a:t>How are you going to assess whether you’re meeting the goal? It may take several months or even years to complete, so set milestones to ensure that you stay on track.</a:t>
            </a:r>
          </a:p>
          <a:p>
            <a:pPr algn="l"/>
            <a:endParaRPr lang="en-US" b="0" i="0" dirty="0">
              <a:solidFill>
                <a:srgbClr val="000000"/>
              </a:solidFill>
              <a:effectLst/>
              <a:latin typeface="Open Sans"/>
            </a:endParaRPr>
          </a:p>
          <a:p>
            <a:pPr algn="l"/>
            <a:r>
              <a:rPr lang="en-US" b="0" i="0" dirty="0">
                <a:solidFill>
                  <a:srgbClr val="000000"/>
                </a:solidFill>
                <a:effectLst/>
                <a:latin typeface="Open Sans"/>
              </a:rPr>
              <a:t>For example,</a:t>
            </a:r>
          </a:p>
          <a:p>
            <a:pPr algn="l"/>
            <a:endParaRPr lang="en-US" b="0" i="0" dirty="0">
              <a:solidFill>
                <a:srgbClr val="000000"/>
              </a:solidFill>
              <a:effectLst/>
              <a:latin typeface="Open Sans"/>
            </a:endParaRPr>
          </a:p>
          <a:p>
            <a:pPr algn="l">
              <a:buFont typeface="Arial" panose="020B0604020202020204" pitchFamily="34" charset="0"/>
              <a:buChar char="•"/>
            </a:pPr>
            <a:r>
              <a:rPr lang="en-US" b="0" i="0" dirty="0">
                <a:solidFill>
                  <a:srgbClr val="000000"/>
                </a:solidFill>
                <a:effectLst/>
                <a:latin typeface="Open Sans"/>
              </a:rPr>
              <a:t>Pay off operating loan #1 in 6 months.</a:t>
            </a:r>
          </a:p>
          <a:p>
            <a:pPr algn="l">
              <a:buFont typeface="Arial" panose="020B0604020202020204" pitchFamily="34" charset="0"/>
              <a:buChar char="•"/>
            </a:pPr>
            <a:endParaRPr lang="en-US" b="0" i="0" dirty="0">
              <a:solidFill>
                <a:srgbClr val="000000"/>
              </a:solidFill>
              <a:effectLst/>
              <a:latin typeface="Open Sans"/>
            </a:endParaRPr>
          </a:p>
          <a:p>
            <a:pPr algn="l">
              <a:buFont typeface="Arial" panose="020B0604020202020204" pitchFamily="34" charset="0"/>
              <a:buChar char="•"/>
            </a:pPr>
            <a:r>
              <a:rPr lang="en-US" b="0" i="0" dirty="0">
                <a:solidFill>
                  <a:srgbClr val="000000"/>
                </a:solidFill>
                <a:effectLst/>
                <a:latin typeface="Open Sans"/>
              </a:rPr>
              <a:t>Forego purchasing new assets this year so all extra funds can be diverted to debt reduction.</a:t>
            </a:r>
          </a:p>
          <a:p>
            <a:pPr algn="l">
              <a:buFont typeface="Arial" panose="020B0604020202020204" pitchFamily="34" charset="0"/>
              <a:buChar char="•"/>
            </a:pPr>
            <a:endParaRPr lang="en-US" b="0" i="0" dirty="0">
              <a:solidFill>
                <a:srgbClr val="000000"/>
              </a:solidFill>
              <a:effectLst/>
              <a:latin typeface="Open Sans"/>
            </a:endParaRPr>
          </a:p>
          <a:p>
            <a:pPr algn="l"/>
            <a:r>
              <a:rPr lang="en-US" b="0" i="0" dirty="0">
                <a:solidFill>
                  <a:srgbClr val="000000"/>
                </a:solidFill>
                <a:effectLst/>
                <a:latin typeface="Open Sans"/>
              </a:rPr>
              <a:t>Share monthly measures with your family or team to ensure your budget is in line with your actual financials. </a:t>
            </a:r>
          </a:p>
          <a:p>
            <a:endParaRPr lang="en-US" dirty="0"/>
          </a:p>
        </p:txBody>
      </p:sp>
      <p:sp>
        <p:nvSpPr>
          <p:cNvPr id="4" name="Slide Number Placeholder 3"/>
          <p:cNvSpPr>
            <a:spLocks noGrp="1"/>
          </p:cNvSpPr>
          <p:nvPr>
            <p:ph type="sldNum" sz="quarter" idx="5"/>
          </p:nvPr>
        </p:nvSpPr>
        <p:spPr/>
        <p:txBody>
          <a:bodyPr/>
          <a:lstStyle/>
          <a:p>
            <a:fld id="{B1E37108-88AE-45A3-8771-8579A3F47D5B}" type="slidenum">
              <a:rPr lang="en-US" smtClean="0"/>
              <a:t>29</a:t>
            </a:fld>
            <a:endParaRPr lang="en-US" dirty="0"/>
          </a:p>
        </p:txBody>
      </p:sp>
    </p:spTree>
    <p:extLst>
      <p:ext uri="{BB962C8B-B14F-4D97-AF65-F5344CB8AC3E}">
        <p14:creationId xmlns:p14="http://schemas.microsoft.com/office/powerpoint/2010/main" val="19091439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Trainer will read slide to participants and cover the following talking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algn="l"/>
            <a:r>
              <a:rPr lang="en-US" b="1" i="0" dirty="0">
                <a:solidFill>
                  <a:srgbClr val="49749A"/>
                </a:solidFill>
                <a:effectLst/>
                <a:latin typeface="Open Sans"/>
              </a:rPr>
              <a:t>Achievable</a:t>
            </a:r>
          </a:p>
          <a:p>
            <a:pPr algn="l"/>
            <a:endParaRPr lang="en-US" b="1" i="0" dirty="0">
              <a:solidFill>
                <a:srgbClr val="49749A"/>
              </a:solidFill>
              <a:effectLst/>
              <a:latin typeface="Open Sans"/>
            </a:endParaRPr>
          </a:p>
          <a:p>
            <a:pPr algn="l"/>
            <a:r>
              <a:rPr lang="en-US" b="0" i="0" dirty="0">
                <a:solidFill>
                  <a:srgbClr val="000000"/>
                </a:solidFill>
                <a:effectLst/>
                <a:latin typeface="Open Sans"/>
              </a:rPr>
              <a:t>What do you need to do to make this goal attainable?  Will it require a change of attitude? </a:t>
            </a:r>
          </a:p>
          <a:p>
            <a:pPr algn="l"/>
            <a:r>
              <a:rPr lang="en-US" b="0" i="0" dirty="0">
                <a:solidFill>
                  <a:srgbClr val="000000"/>
                </a:solidFill>
                <a:effectLst/>
                <a:latin typeface="Open Sans"/>
              </a:rPr>
              <a:t>The purpose of articulating the goal is to motivate, so make sure it’s firmly grounded in reality. Use historical financial data as a benchmark to determine whether your goal is achievable within your budget. </a:t>
            </a:r>
          </a:p>
          <a:p>
            <a:endParaRPr lang="en-US" dirty="0"/>
          </a:p>
        </p:txBody>
      </p:sp>
      <p:sp>
        <p:nvSpPr>
          <p:cNvPr id="4" name="Slide Number Placeholder 3"/>
          <p:cNvSpPr>
            <a:spLocks noGrp="1"/>
          </p:cNvSpPr>
          <p:nvPr>
            <p:ph type="sldNum" sz="quarter" idx="5"/>
          </p:nvPr>
        </p:nvSpPr>
        <p:spPr/>
        <p:txBody>
          <a:bodyPr/>
          <a:lstStyle/>
          <a:p>
            <a:fld id="{B1E37108-88AE-45A3-8771-8579A3F47D5B}" type="slidenum">
              <a:rPr lang="en-US" smtClean="0"/>
              <a:t>30</a:t>
            </a:fld>
            <a:endParaRPr lang="en-US" dirty="0"/>
          </a:p>
        </p:txBody>
      </p:sp>
    </p:spTree>
    <p:extLst>
      <p:ext uri="{BB962C8B-B14F-4D97-AF65-F5344CB8AC3E}">
        <p14:creationId xmlns:p14="http://schemas.microsoft.com/office/powerpoint/2010/main" val="1265304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54113"/>
            <a:ext cx="5543550" cy="3117850"/>
          </a:xfrm>
        </p:spPr>
      </p:sp>
      <p:sp>
        <p:nvSpPr>
          <p:cNvPr id="3" name="Notes Placeholder 2"/>
          <p:cNvSpPr>
            <a:spLocks noGrp="1"/>
          </p:cNvSpPr>
          <p:nvPr>
            <p:ph type="body" idx="1"/>
          </p:nvPr>
        </p:nvSpPr>
        <p:spPr/>
        <p:txBody>
          <a:bodyPr/>
          <a:lstStyle/>
          <a:p>
            <a:endParaRPr lang="en-US" b="1" baseline="0" dirty="0"/>
          </a:p>
          <a:p>
            <a:r>
              <a:rPr lang="en-US" b="1" baseline="0" dirty="0"/>
              <a:t>Session Overview</a:t>
            </a:r>
            <a:r>
              <a:rPr lang="en-US" baseline="0" dirty="0"/>
              <a:t>:  Define the purpose of the session. </a:t>
            </a:r>
          </a:p>
          <a:p>
            <a:endParaRPr lang="en-US" baseline="0" dirty="0"/>
          </a:p>
          <a:p>
            <a:r>
              <a:rPr lang="en-US" baseline="0" dirty="0"/>
              <a:t>Provide a quick overview to the participants on this training session:</a:t>
            </a:r>
          </a:p>
          <a:p>
            <a:endParaRPr lang="en-US" baseline="0" dirty="0"/>
          </a:p>
          <a:p>
            <a:pPr marL="171450" indent="-171450">
              <a:buFont typeface="Arial" panose="020B0604020202020204" pitchFamily="34" charset="0"/>
              <a:buChar char="•"/>
            </a:pPr>
            <a:r>
              <a:rPr lang="en-US" baseline="0" dirty="0"/>
              <a:t>Key points to discuss:</a:t>
            </a:r>
          </a:p>
          <a:p>
            <a:pPr marL="171450" indent="-171450">
              <a:buFont typeface="Arial" panose="020B0604020202020204" pitchFamily="34" charset="0"/>
              <a:buChar char="•"/>
            </a:pPr>
            <a:r>
              <a:rPr lang="en-US" baseline="0" dirty="0"/>
              <a:t>General Overview of the Planning Process and </a:t>
            </a:r>
          </a:p>
          <a:p>
            <a:pPr marL="171450" indent="-171450">
              <a:buFont typeface="Arial" panose="020B0604020202020204" pitchFamily="34" charset="0"/>
              <a:buChar char="•"/>
            </a:pPr>
            <a:r>
              <a:rPr lang="en-US" baseline="0" dirty="0"/>
              <a:t>a basic understanding of the “Purpose” of the Farm Business Plan</a:t>
            </a:r>
          </a:p>
          <a:p>
            <a:endParaRPr lang="en-US" baseline="0" dirty="0"/>
          </a:p>
          <a:p>
            <a:r>
              <a:rPr lang="en-US" b="1" baseline="0" dirty="0"/>
              <a:t>Time</a:t>
            </a:r>
            <a:r>
              <a:rPr lang="en-US" baseline="0" dirty="0"/>
              <a:t>:  1 minute</a:t>
            </a:r>
          </a:p>
          <a:p>
            <a:endParaRPr lang="en-US" baseline="0" dirty="0"/>
          </a:p>
          <a:p>
            <a:r>
              <a:rPr lang="en-US" b="1" baseline="0" dirty="0"/>
              <a:t>Materials</a:t>
            </a:r>
            <a:r>
              <a:rPr lang="en-US" baseline="0" dirty="0"/>
              <a:t>:  We will use “Building a Sustainable Business: A Guide to Developing a Business Plan for Farm and Rural</a:t>
            </a:r>
          </a:p>
          <a:p>
            <a:r>
              <a:rPr lang="en-US" baseline="0" dirty="0"/>
              <a:t>                   Businesses</a:t>
            </a:r>
          </a:p>
        </p:txBody>
      </p:sp>
      <p:sp>
        <p:nvSpPr>
          <p:cNvPr id="4" name="Slide Number Placeholder 3"/>
          <p:cNvSpPr>
            <a:spLocks noGrp="1"/>
          </p:cNvSpPr>
          <p:nvPr>
            <p:ph type="sldNum" sz="quarter" idx="10"/>
          </p:nvPr>
        </p:nvSpPr>
        <p:spPr/>
        <p:txBody>
          <a:bodyPr/>
          <a:lstStyle/>
          <a:p>
            <a:fld id="{B1E37108-88AE-45A3-8771-8579A3F47D5B}" type="slidenum">
              <a:rPr lang="en-US" smtClean="0"/>
              <a:t>3</a:t>
            </a:fld>
            <a:endParaRPr lang="en-US" dirty="0"/>
          </a:p>
        </p:txBody>
      </p:sp>
    </p:spTree>
    <p:extLst>
      <p:ext uri="{BB962C8B-B14F-4D97-AF65-F5344CB8AC3E}">
        <p14:creationId xmlns:p14="http://schemas.microsoft.com/office/powerpoint/2010/main" val="40805948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Trainer will read slide to participants and cover the following talking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a:t>
            </a:r>
          </a:p>
          <a:p>
            <a:pPr algn="l"/>
            <a:r>
              <a:rPr lang="en-US" b="1" i="0" dirty="0">
                <a:solidFill>
                  <a:srgbClr val="49749A"/>
                </a:solidFill>
                <a:effectLst/>
                <a:latin typeface="Open Sans"/>
              </a:rPr>
              <a:t>Relevant</a:t>
            </a:r>
          </a:p>
          <a:p>
            <a:pPr algn="l"/>
            <a:endParaRPr lang="en-US" b="1" i="0" dirty="0">
              <a:solidFill>
                <a:srgbClr val="49749A"/>
              </a:solidFill>
              <a:effectLst/>
              <a:latin typeface="Open Sans"/>
            </a:endParaRPr>
          </a:p>
          <a:p>
            <a:pPr algn="l"/>
            <a:r>
              <a:rPr lang="en-US" b="0" i="0" dirty="0">
                <a:solidFill>
                  <a:srgbClr val="000000"/>
                </a:solidFill>
                <a:effectLst/>
                <a:latin typeface="Open Sans"/>
              </a:rPr>
              <a:t>Achievable goals are based on the current conditions and realities of the ag climate. You may desire to reduce debt, but if a recession is forthcoming or outside international forces have negatively impacted the grain market, then your goals aren’t relevant to the realities of the market.  </a:t>
            </a:r>
          </a:p>
          <a:p>
            <a:pPr algn="l"/>
            <a:endParaRPr lang="en-US" b="0" i="0" dirty="0">
              <a:solidFill>
                <a:srgbClr val="000000"/>
              </a:solidFill>
              <a:effectLst/>
              <a:latin typeface="Open Sans"/>
            </a:endParaRPr>
          </a:p>
          <a:p>
            <a:pPr algn="l"/>
            <a:r>
              <a:rPr lang="en-US" b="0" i="0" dirty="0">
                <a:solidFill>
                  <a:srgbClr val="000000"/>
                </a:solidFill>
                <a:effectLst/>
                <a:latin typeface="Open Sans"/>
              </a:rPr>
              <a:t>Example: Opening up a bar during Covid-19</a:t>
            </a:r>
          </a:p>
          <a:p>
            <a:endParaRPr lang="en-US" dirty="0"/>
          </a:p>
        </p:txBody>
      </p:sp>
      <p:sp>
        <p:nvSpPr>
          <p:cNvPr id="4" name="Slide Number Placeholder 3"/>
          <p:cNvSpPr>
            <a:spLocks noGrp="1"/>
          </p:cNvSpPr>
          <p:nvPr>
            <p:ph type="sldNum" sz="quarter" idx="5"/>
          </p:nvPr>
        </p:nvSpPr>
        <p:spPr/>
        <p:txBody>
          <a:bodyPr/>
          <a:lstStyle/>
          <a:p>
            <a:fld id="{B1E37108-88AE-45A3-8771-8579A3F47D5B}" type="slidenum">
              <a:rPr lang="en-US" smtClean="0"/>
              <a:t>31</a:t>
            </a:fld>
            <a:endParaRPr lang="en-US" dirty="0"/>
          </a:p>
        </p:txBody>
      </p:sp>
    </p:spTree>
    <p:extLst>
      <p:ext uri="{BB962C8B-B14F-4D97-AF65-F5344CB8AC3E}">
        <p14:creationId xmlns:p14="http://schemas.microsoft.com/office/powerpoint/2010/main" val="5373787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Trainer will read slide to participants and cover the following talking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algn="l"/>
            <a:r>
              <a:rPr lang="en-US" b="1" i="0" dirty="0">
                <a:solidFill>
                  <a:srgbClr val="49749A"/>
                </a:solidFill>
                <a:effectLst/>
                <a:latin typeface="Open Sans"/>
              </a:rPr>
              <a:t>Timely</a:t>
            </a:r>
          </a:p>
          <a:p>
            <a:pPr algn="l"/>
            <a:endParaRPr lang="en-US" b="1" i="0" dirty="0">
              <a:solidFill>
                <a:srgbClr val="49749A"/>
              </a:solidFill>
              <a:effectLst/>
              <a:latin typeface="Open Sans"/>
            </a:endParaRPr>
          </a:p>
          <a:p>
            <a:pPr algn="l"/>
            <a:r>
              <a:rPr lang="en-US" b="0" i="0" dirty="0">
                <a:solidFill>
                  <a:srgbClr val="000000"/>
                </a:solidFill>
                <a:effectLst/>
                <a:latin typeface="Open Sans"/>
              </a:rPr>
              <a:t>Anyone can set goals, but if they lack time frames, the chances of success are slim. Decide on a timeline for achieving your goal and set up time every month to monitor your position to make sure you are moving towards it. </a:t>
            </a:r>
          </a:p>
          <a:p>
            <a:endParaRPr lang="en-US" dirty="0"/>
          </a:p>
        </p:txBody>
      </p:sp>
      <p:sp>
        <p:nvSpPr>
          <p:cNvPr id="4" name="Slide Number Placeholder 3"/>
          <p:cNvSpPr>
            <a:spLocks noGrp="1"/>
          </p:cNvSpPr>
          <p:nvPr>
            <p:ph type="sldNum" sz="quarter" idx="5"/>
          </p:nvPr>
        </p:nvSpPr>
        <p:spPr/>
        <p:txBody>
          <a:bodyPr/>
          <a:lstStyle/>
          <a:p>
            <a:fld id="{B1E37108-88AE-45A3-8771-8579A3F47D5B}" type="slidenum">
              <a:rPr lang="en-US" smtClean="0"/>
              <a:t>32</a:t>
            </a:fld>
            <a:endParaRPr lang="en-US" dirty="0"/>
          </a:p>
        </p:txBody>
      </p:sp>
    </p:spTree>
    <p:extLst>
      <p:ext uri="{BB962C8B-B14F-4D97-AF65-F5344CB8AC3E}">
        <p14:creationId xmlns:p14="http://schemas.microsoft.com/office/powerpoint/2010/main" val="1388474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Trainer will read slide to participants and cover the following talking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Open Sans"/>
              </a:rPr>
              <a:t>SMART</a:t>
            </a:r>
            <a:r>
              <a:rPr lang="en-US" b="0" i="0" dirty="0">
                <a:solidFill>
                  <a:srgbClr val="000000"/>
                </a:solidFill>
                <a:effectLst/>
                <a:latin typeface="Open Sans"/>
              </a:rPr>
              <a:t> is an acronym for specific, measurable, attainable, realistic, and timely.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Open Sans"/>
              </a:rPr>
              <a:t>When writing your SMART goals for your farm, be prepared to ask yourself and other team members a lot of 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Open Sans"/>
              </a:rPr>
              <a:t>The answers will help you fine tune your approach.  Analyze your successes and failures. By studying why a goal was or was not met, you can improve your chances for success next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Open Sans"/>
              </a:rPr>
              <a:t>Goals change over time, so periodically review them to see if they’re still appropriate and adapt them as circumstances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Open Sans"/>
            </a:endParaRPr>
          </a:p>
          <a:p>
            <a:pPr algn="ctr"/>
            <a:r>
              <a:rPr lang="en-US" b="1" i="0" dirty="0">
                <a:solidFill>
                  <a:srgbClr val="444444"/>
                </a:solidFill>
                <a:effectLst/>
                <a:latin typeface="Open Sans"/>
              </a:rPr>
              <a:t> Written By</a:t>
            </a:r>
          </a:p>
          <a:p>
            <a:pPr algn="ctr"/>
            <a:r>
              <a:rPr lang="en-US" b="0" i="0" u="none" strike="noStrike" dirty="0">
                <a:solidFill>
                  <a:srgbClr val="49749A"/>
                </a:solidFill>
                <a:effectLst/>
                <a:latin typeface="Open Sans"/>
                <a:hlinkClick r:id="rId3"/>
              </a:rPr>
              <a:t>Becky </a:t>
            </a:r>
            <a:r>
              <a:rPr lang="en-US" b="0" i="0" u="none" strike="noStrike" dirty="0" err="1">
                <a:solidFill>
                  <a:srgbClr val="49749A"/>
                </a:solidFill>
                <a:effectLst/>
                <a:latin typeface="Open Sans"/>
                <a:hlinkClick r:id="rId3"/>
              </a:rPr>
              <a:t>Wedekind</a:t>
            </a:r>
            <a:endParaRPr lang="en-US" b="0" i="0" dirty="0">
              <a:solidFill>
                <a:srgbClr val="444444"/>
              </a:solidFill>
              <a:effectLst/>
              <a:latin typeface="Open Sans"/>
            </a:endParaRPr>
          </a:p>
          <a:p>
            <a:pPr algn="ctr"/>
            <a:r>
              <a:rPr lang="en-US" b="0" i="0" dirty="0">
                <a:solidFill>
                  <a:srgbClr val="000000"/>
                </a:solidFill>
                <a:effectLst/>
                <a:latin typeface="Open Sans"/>
              </a:rPr>
              <a:t>Financial Analysist</a:t>
            </a:r>
          </a:p>
        </p:txBody>
      </p:sp>
      <p:sp>
        <p:nvSpPr>
          <p:cNvPr id="4" name="Slide Number Placeholder 3"/>
          <p:cNvSpPr>
            <a:spLocks noGrp="1"/>
          </p:cNvSpPr>
          <p:nvPr>
            <p:ph type="sldNum" sz="quarter" idx="5"/>
          </p:nvPr>
        </p:nvSpPr>
        <p:spPr/>
        <p:txBody>
          <a:bodyPr/>
          <a:lstStyle/>
          <a:p>
            <a:fld id="{B1E37108-88AE-45A3-8771-8579A3F47D5B}" type="slidenum">
              <a:rPr lang="en-US" smtClean="0"/>
              <a:t>33</a:t>
            </a:fld>
            <a:endParaRPr lang="en-US" dirty="0"/>
          </a:p>
        </p:txBody>
      </p:sp>
    </p:spTree>
    <p:extLst>
      <p:ext uri="{BB962C8B-B14F-4D97-AF65-F5344CB8AC3E}">
        <p14:creationId xmlns:p14="http://schemas.microsoft.com/office/powerpoint/2010/main" val="26226445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Trainer will read slide to participants and cover the following talking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a:t>We talked about Value, History and Current Situation, Vision, Mission and Goals. Now with that information you are ready to begin developing a strategic plan.</a:t>
            </a:r>
          </a:p>
          <a:p>
            <a:endParaRPr lang="en-US" dirty="0"/>
          </a:p>
        </p:txBody>
      </p:sp>
      <p:sp>
        <p:nvSpPr>
          <p:cNvPr id="4" name="Slide Number Placeholder 3"/>
          <p:cNvSpPr>
            <a:spLocks noGrp="1"/>
          </p:cNvSpPr>
          <p:nvPr>
            <p:ph type="sldNum" sz="quarter" idx="5"/>
          </p:nvPr>
        </p:nvSpPr>
        <p:spPr/>
        <p:txBody>
          <a:bodyPr/>
          <a:lstStyle/>
          <a:p>
            <a:fld id="{B1E37108-88AE-45A3-8771-8579A3F47D5B}" type="slidenum">
              <a:rPr lang="en-US" smtClean="0"/>
              <a:t>34</a:t>
            </a:fld>
            <a:endParaRPr lang="en-US" dirty="0"/>
          </a:p>
        </p:txBody>
      </p:sp>
    </p:spTree>
    <p:extLst>
      <p:ext uri="{BB962C8B-B14F-4D97-AF65-F5344CB8AC3E}">
        <p14:creationId xmlns:p14="http://schemas.microsoft.com/office/powerpoint/2010/main" val="19882250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Trainer will provide an overview of the slide to participants and cover the following talking points:</a:t>
            </a:r>
          </a:p>
          <a:p>
            <a:endParaRPr lang="en-US" dirty="0"/>
          </a:p>
          <a:p>
            <a:r>
              <a:rPr lang="en-US" dirty="0"/>
              <a:t>The most important thing to remember is that you will not complete this process in one setting so don’t try.</a:t>
            </a:r>
          </a:p>
          <a:p>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a:t>Get you a note pad, get somewhere quiet, where you can concentrate, think.</a:t>
            </a:r>
          </a:p>
          <a:p>
            <a:r>
              <a:rPr lang="en-US" b="1" dirty="0"/>
              <a:t>3.   Start by jotting down basic information at first.</a:t>
            </a:r>
          </a:p>
          <a:p>
            <a:r>
              <a:rPr lang="en-US" b="1" dirty="0"/>
              <a:t>4.   Add additional details later.</a:t>
            </a:r>
          </a:p>
          <a:p>
            <a:r>
              <a:rPr lang="en-US" b="1" dirty="0"/>
              <a:t>3.   Attempt to address each of the planning areas </a:t>
            </a:r>
          </a:p>
          <a:p>
            <a:endParaRPr lang="en-US" dirty="0"/>
          </a:p>
          <a:p>
            <a:r>
              <a:rPr lang="en-US" dirty="0"/>
              <a:t>One sheet for Market Strategy notes</a:t>
            </a:r>
          </a:p>
          <a:p>
            <a:r>
              <a:rPr lang="en-US" dirty="0"/>
              <a:t>One sheet for Operation Strategy notes</a:t>
            </a:r>
          </a:p>
          <a:p>
            <a:r>
              <a:rPr lang="en-US" dirty="0"/>
              <a:t>One Sheet for Human Resources notes</a:t>
            </a:r>
          </a:p>
          <a:p>
            <a:r>
              <a:rPr lang="en-US" dirty="0"/>
              <a:t>One Sheet for Financial Strategy notes</a:t>
            </a:r>
          </a:p>
          <a:p>
            <a:endParaRPr lang="en-US" dirty="0"/>
          </a:p>
          <a:p>
            <a:r>
              <a:rPr lang="en-US" dirty="0"/>
              <a:t>The Whole Farm Strategy is the summary of sheet 1 thru 4 so don’t even look at it now.</a:t>
            </a:r>
          </a:p>
          <a:p>
            <a:r>
              <a:rPr lang="en-US" dirty="0"/>
              <a:t> </a:t>
            </a:r>
          </a:p>
        </p:txBody>
      </p:sp>
      <p:sp>
        <p:nvSpPr>
          <p:cNvPr id="4" name="Slide Number Placeholder 3"/>
          <p:cNvSpPr>
            <a:spLocks noGrp="1"/>
          </p:cNvSpPr>
          <p:nvPr>
            <p:ph type="sldNum" sz="quarter" idx="5"/>
          </p:nvPr>
        </p:nvSpPr>
        <p:spPr/>
        <p:txBody>
          <a:bodyPr/>
          <a:lstStyle/>
          <a:p>
            <a:fld id="{B1E37108-88AE-45A3-8771-8579A3F47D5B}" type="slidenum">
              <a:rPr lang="en-US" smtClean="0"/>
              <a:t>35</a:t>
            </a:fld>
            <a:endParaRPr lang="en-US" dirty="0"/>
          </a:p>
        </p:txBody>
      </p:sp>
    </p:spTree>
    <p:extLst>
      <p:ext uri="{BB962C8B-B14F-4D97-AF65-F5344CB8AC3E}">
        <p14:creationId xmlns:p14="http://schemas.microsoft.com/office/powerpoint/2010/main" val="18885486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you’ve complete task 4 you are now ready to Present, Implement and Monitor your business plan.</a:t>
            </a:r>
          </a:p>
        </p:txBody>
      </p:sp>
      <p:sp>
        <p:nvSpPr>
          <p:cNvPr id="4" name="Slide Number Placeholder 3"/>
          <p:cNvSpPr>
            <a:spLocks noGrp="1"/>
          </p:cNvSpPr>
          <p:nvPr>
            <p:ph type="sldNum" sz="quarter" idx="5"/>
          </p:nvPr>
        </p:nvSpPr>
        <p:spPr/>
        <p:txBody>
          <a:bodyPr/>
          <a:lstStyle/>
          <a:p>
            <a:fld id="{B1E37108-88AE-45A3-8771-8579A3F47D5B}" type="slidenum">
              <a:rPr lang="en-US" smtClean="0"/>
              <a:t>36</a:t>
            </a:fld>
            <a:endParaRPr lang="en-US" dirty="0"/>
          </a:p>
        </p:txBody>
      </p:sp>
    </p:spTree>
    <p:extLst>
      <p:ext uri="{BB962C8B-B14F-4D97-AF65-F5344CB8AC3E}">
        <p14:creationId xmlns:p14="http://schemas.microsoft.com/office/powerpoint/2010/main" val="41988583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Trainer will provide an overview of the slide to participants and cover the following talking points: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dirty="0"/>
              <a:t>Once you’ve completed all your notes you are now ready to proceed to Planning Task 5.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dirty="0"/>
              <a:t>At this point you are ready to organize and write your business plan.</a:t>
            </a:r>
          </a:p>
          <a:p>
            <a:endParaRPr lang="en-US" dirty="0"/>
          </a:p>
        </p:txBody>
      </p:sp>
      <p:sp>
        <p:nvSpPr>
          <p:cNvPr id="4" name="Slide Number Placeholder 3"/>
          <p:cNvSpPr>
            <a:spLocks noGrp="1"/>
          </p:cNvSpPr>
          <p:nvPr>
            <p:ph type="sldNum" sz="quarter" idx="5"/>
          </p:nvPr>
        </p:nvSpPr>
        <p:spPr/>
        <p:txBody>
          <a:bodyPr/>
          <a:lstStyle/>
          <a:p>
            <a:fld id="{B1E37108-88AE-45A3-8771-8579A3F47D5B}" type="slidenum">
              <a:rPr lang="en-US" smtClean="0"/>
              <a:t>37</a:t>
            </a:fld>
            <a:endParaRPr lang="en-US" dirty="0"/>
          </a:p>
        </p:txBody>
      </p:sp>
    </p:spTree>
    <p:extLst>
      <p:ext uri="{BB962C8B-B14F-4D97-AF65-F5344CB8AC3E}">
        <p14:creationId xmlns:p14="http://schemas.microsoft.com/office/powerpoint/2010/main" val="3163653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Trainer will provide an overview of the slide to participants and cover the following talking points:</a:t>
            </a:r>
          </a:p>
          <a:p>
            <a:endParaRPr lang="en-US" dirty="0"/>
          </a:p>
          <a:p>
            <a:endParaRPr lang="en-US" dirty="0"/>
          </a:p>
          <a:p>
            <a:pPr marL="228600" indent="-228600">
              <a:buAutoNum type="arabicPeriod"/>
            </a:pPr>
            <a:r>
              <a:rPr lang="en-US" dirty="0"/>
              <a:t>Use this slide to organize your farm business plan.</a:t>
            </a:r>
          </a:p>
          <a:p>
            <a:pPr marL="228600" indent="-228600">
              <a:buAutoNum type="arabicPeriod"/>
            </a:pPr>
            <a:r>
              <a:rPr lang="en-US" dirty="0"/>
              <a:t>Business Plan is now ready for submission to lender.</a:t>
            </a:r>
          </a:p>
        </p:txBody>
      </p:sp>
      <p:sp>
        <p:nvSpPr>
          <p:cNvPr id="4" name="Slide Number Placeholder 3"/>
          <p:cNvSpPr>
            <a:spLocks noGrp="1"/>
          </p:cNvSpPr>
          <p:nvPr>
            <p:ph type="sldNum" sz="quarter" idx="5"/>
          </p:nvPr>
        </p:nvSpPr>
        <p:spPr/>
        <p:txBody>
          <a:bodyPr/>
          <a:lstStyle/>
          <a:p>
            <a:fld id="{B1E37108-88AE-45A3-8771-8579A3F47D5B}" type="slidenum">
              <a:rPr lang="en-US" smtClean="0"/>
              <a:t>38</a:t>
            </a:fld>
            <a:endParaRPr lang="en-US" dirty="0"/>
          </a:p>
        </p:txBody>
      </p:sp>
    </p:spTree>
    <p:extLst>
      <p:ext uri="{BB962C8B-B14F-4D97-AF65-F5344CB8AC3E}">
        <p14:creationId xmlns:p14="http://schemas.microsoft.com/office/powerpoint/2010/main" val="17441942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Wrap up with any Questions participants</a:t>
            </a:r>
            <a:r>
              <a:rPr lang="en-US" baseline="0" dirty="0"/>
              <a:t> may have.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B1E37108-88AE-45A3-8771-8579A3F47D5B}" type="slidenum">
              <a:rPr lang="en-US" smtClean="0"/>
              <a:t>42</a:t>
            </a:fld>
            <a:endParaRPr lang="en-US" dirty="0"/>
          </a:p>
        </p:txBody>
      </p:sp>
    </p:spTree>
    <p:extLst>
      <p:ext uri="{BB962C8B-B14F-4D97-AF65-F5344CB8AC3E}">
        <p14:creationId xmlns:p14="http://schemas.microsoft.com/office/powerpoint/2010/main" val="31374424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54113"/>
            <a:ext cx="5543550" cy="3117850"/>
          </a:xfrm>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8D357107-F373-4E56-A3F7-FC9F62246DC9}"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1113289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Up – In this stage the entrepreneur attempts to assemble sufficient assets to start a viable business. During this period the business is vulnerable to failure and income is light. The entrepreneur is often short of capital and know-how but possesses lots of enthusiasm.</a:t>
            </a:r>
          </a:p>
          <a:p>
            <a:endParaRPr lang="en-US" dirty="0"/>
          </a:p>
          <a:p>
            <a:r>
              <a:rPr lang="en-US" dirty="0"/>
              <a:t>Growth – During this period the business tends to expand rapidly in terms of acres of crops, head of livestock, or number of enterprises. The entrepreneur’s skills develop. However, lack of capital may limit growth during this period.</a:t>
            </a:r>
          </a:p>
          <a:p>
            <a:endParaRPr lang="en-US" dirty="0"/>
          </a:p>
          <a:p>
            <a:r>
              <a:rPr lang="en-US" dirty="0"/>
              <a:t>Maturity – During the maturity stage the manager has reached full employment and the size of the business stabilizes. This is often a period of good profits and excess capital. Also the entrepreneur often has highly developed management skills and concentrates on improving efficiency.</a:t>
            </a:r>
          </a:p>
          <a:p>
            <a:endParaRPr lang="en-US" dirty="0"/>
          </a:p>
          <a:p>
            <a:r>
              <a:rPr lang="en-US" dirty="0"/>
              <a:t>Decline – During this period the entrepreneur begins to wind-down the business. Rather than making new investments, the entrepreneur utilizes current machinery and facilities until retirement. Surplus capital often exists but labor may be in short supply. Non-Business Goals receives higher  priority</a:t>
            </a:r>
          </a:p>
          <a:p>
            <a:endParaRPr lang="en-US" dirty="0"/>
          </a:p>
          <a:p>
            <a:r>
              <a:rPr lang="en-US" dirty="0"/>
              <a:t>Rebirth –Reinvest, expand, diversify, upgrade, reposition to take advantage of new marketing opportunities.</a:t>
            </a:r>
          </a:p>
          <a:p>
            <a:endParaRPr lang="en-US" dirty="0"/>
          </a:p>
          <a:p>
            <a:r>
              <a:rPr lang="en-US" dirty="0"/>
              <a:t>Death</a:t>
            </a:r>
          </a:p>
        </p:txBody>
      </p:sp>
      <p:sp>
        <p:nvSpPr>
          <p:cNvPr id="4" name="Slide Number Placeholder 3"/>
          <p:cNvSpPr>
            <a:spLocks noGrp="1"/>
          </p:cNvSpPr>
          <p:nvPr>
            <p:ph type="sldNum" sz="quarter" idx="5"/>
          </p:nvPr>
        </p:nvSpPr>
        <p:spPr/>
        <p:txBody>
          <a:bodyPr/>
          <a:lstStyle/>
          <a:p>
            <a:fld id="{B1E37108-88AE-45A3-8771-8579A3F47D5B}" type="slidenum">
              <a:rPr lang="en-US" smtClean="0"/>
              <a:t>4</a:t>
            </a:fld>
            <a:endParaRPr lang="en-US" dirty="0"/>
          </a:p>
        </p:txBody>
      </p:sp>
    </p:spTree>
    <p:extLst>
      <p:ext uri="{BB962C8B-B14F-4D97-AF65-F5344CB8AC3E}">
        <p14:creationId xmlns:p14="http://schemas.microsoft.com/office/powerpoint/2010/main" val="161547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221122"/>
                </a:solidFill>
                <a:effectLst/>
                <a:latin typeface="Helvetica" panose="020B0604020202020204" pitchFamily="34" charset="0"/>
                <a:ea typeface="Times New Roman" panose="02020603050405020304" pitchFamily="18" charset="0"/>
                <a:cs typeface="Times New Roman" panose="02020603050405020304" pitchFamily="18" charset="0"/>
              </a:rPr>
              <a:t>Before trainer began their presentation, give some background regarding available funding through USDA Farm Service Agency for small and beginning farmers.</a:t>
            </a:r>
          </a:p>
          <a:p>
            <a:endParaRPr lang="en-US" sz="1200" b="1" dirty="0">
              <a:solidFill>
                <a:srgbClr val="221122"/>
              </a:solidFill>
              <a:effectLst/>
              <a:latin typeface="Helvetica" panose="020B0604020202020204" pitchFamily="34" charset="0"/>
              <a:ea typeface="Times New Roman" panose="02020603050405020304" pitchFamily="18" charset="0"/>
              <a:cs typeface="Times New Roman" panose="02020603050405020304" pitchFamily="18" charset="0"/>
            </a:endParaRPr>
          </a:p>
          <a:p>
            <a:r>
              <a:rPr lang="en-US" sz="1200" b="1" dirty="0">
                <a:solidFill>
                  <a:srgbClr val="221122"/>
                </a:solidFill>
                <a:effectLst/>
                <a:latin typeface="Helvetica" panose="020B0604020202020204" pitchFamily="34" charset="0"/>
                <a:ea typeface="Times New Roman" panose="02020603050405020304" pitchFamily="18" charset="0"/>
                <a:cs typeface="Times New Roman" panose="02020603050405020304" pitchFamily="18" charset="0"/>
              </a:rPr>
              <a:t>Funding</a:t>
            </a:r>
          </a:p>
          <a:p>
            <a:br>
              <a:rPr lang="en-US" sz="1200" dirty="0">
                <a:effectLst/>
                <a:latin typeface="Calibri" panose="020F0502020204030204" pitchFamily="34" charset="0"/>
                <a:ea typeface="Calibri" panose="020F0502020204030204" pitchFamily="34" charset="0"/>
                <a:cs typeface="Times New Roman" panose="02020603050405020304" pitchFamily="18" charset="0"/>
              </a:rPr>
            </a:br>
            <a:r>
              <a:rPr lang="en-US" sz="1200" dirty="0">
                <a:solidFill>
                  <a:srgbClr val="221122"/>
                </a:solidFill>
                <a:effectLst/>
                <a:latin typeface="inherit"/>
                <a:ea typeface="Times New Roman" panose="02020603050405020304" pitchFamily="18" charset="0"/>
                <a:cs typeface="Helvetica" panose="020B0604020202020204" pitchFamily="34" charset="0"/>
              </a:rPr>
              <a:t>This table shows loans made and funds used for various loan programs nationwide for Fiscal Year 2020. Targeted Funds refers to that portion of the annual allotment which is legislatively set aside for exclusive use by minority farmers, women farmers, and beginning farmers.</a:t>
            </a:r>
          </a:p>
          <a:p>
            <a:endParaRPr lang="en-US" sz="1200" dirty="0">
              <a:solidFill>
                <a:srgbClr val="221122"/>
              </a:solidFill>
              <a:effectLst/>
              <a:latin typeface="inherit"/>
              <a:cs typeface="Helvetica" panose="020B0604020202020204" pitchFamily="34" charset="0"/>
            </a:endParaRPr>
          </a:p>
          <a:p>
            <a:r>
              <a:rPr lang="en-US" sz="1200" dirty="0">
                <a:solidFill>
                  <a:srgbClr val="221122"/>
                </a:solidFill>
                <a:effectLst/>
                <a:latin typeface="inherit"/>
                <a:cs typeface="Helvetica" panose="020B0604020202020204" pitchFamily="34" charset="0"/>
              </a:rPr>
              <a:t>The key take away that I would like everyone to get from this chart is the fact that $597,354,531 was left on the table. The budget for next year will more than likely get cut when next years appropriations come out.  </a:t>
            </a:r>
            <a:endParaRPr lang="en-US" dirty="0"/>
          </a:p>
        </p:txBody>
      </p:sp>
      <p:sp>
        <p:nvSpPr>
          <p:cNvPr id="4" name="Slide Number Placeholder 3"/>
          <p:cNvSpPr>
            <a:spLocks noGrp="1"/>
          </p:cNvSpPr>
          <p:nvPr>
            <p:ph type="sldNum" sz="quarter" idx="5"/>
          </p:nvPr>
        </p:nvSpPr>
        <p:spPr/>
        <p:txBody>
          <a:bodyPr/>
          <a:lstStyle/>
          <a:p>
            <a:fld id="{B1E37108-88AE-45A3-8771-8579A3F47D5B}" type="slidenum">
              <a:rPr lang="en-US" smtClean="0"/>
              <a:t>5</a:t>
            </a:fld>
            <a:endParaRPr lang="en-US" dirty="0"/>
          </a:p>
        </p:txBody>
      </p:sp>
    </p:spTree>
    <p:extLst>
      <p:ext uri="{BB962C8B-B14F-4D97-AF65-F5344CB8AC3E}">
        <p14:creationId xmlns:p14="http://schemas.microsoft.com/office/powerpoint/2010/main" val="2158187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Trainer will inform participate that the workbook used in this session was developed by the Minnesota Institute for Sustainable Agriculture:  </a:t>
            </a:r>
          </a:p>
          <a:p>
            <a:endParaRPr lang="en-US" b="1" baseline="0" dirty="0"/>
          </a:p>
          <a:p>
            <a:r>
              <a:rPr lang="en-US" b="1" baseline="0" dirty="0"/>
              <a:t>Trainer will say to participants: </a:t>
            </a:r>
          </a:p>
          <a:p>
            <a:endParaRPr lang="en-US" b="1" baseline="0" dirty="0"/>
          </a:p>
          <a:p>
            <a:r>
              <a:rPr lang="en-US" b="0" baseline="0" dirty="0"/>
              <a:t>The information that we cover today comes from the manual “Building a Sustainable Business: A Guide to Developing a Business Plan for Farms and Rural Business”. This manual was conceived in 1996 by the Minnesota Institute for Sustainable Agriculture (MISA). This Guide was development over a period of seven years by a team of University of Minnesota faculty and staff, individual farmers and consultants. Ultimately this guide is as much about the planning process as it is about the creation of a final business plan.  There was a 2010 reprinting of this guide and again in 2013 which is the version that we will be using.</a:t>
            </a:r>
          </a:p>
          <a:p>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Time</a:t>
            </a:r>
            <a:r>
              <a:rPr lang="en-US" b="0" baseline="0" dirty="0"/>
              <a:t>: 3 min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endParaRPr lang="en-US" dirty="0"/>
          </a:p>
        </p:txBody>
      </p:sp>
      <p:sp>
        <p:nvSpPr>
          <p:cNvPr id="4" name="Slide Number Placeholder 3"/>
          <p:cNvSpPr>
            <a:spLocks noGrp="1"/>
          </p:cNvSpPr>
          <p:nvPr>
            <p:ph type="sldNum" sz="quarter" idx="5"/>
          </p:nvPr>
        </p:nvSpPr>
        <p:spPr/>
        <p:txBody>
          <a:bodyPr/>
          <a:lstStyle/>
          <a:p>
            <a:fld id="{B1E37108-88AE-45A3-8771-8579A3F47D5B}" type="slidenum">
              <a:rPr lang="en-US" smtClean="0"/>
              <a:t>7</a:t>
            </a:fld>
            <a:endParaRPr lang="en-US" dirty="0"/>
          </a:p>
        </p:txBody>
      </p:sp>
    </p:spTree>
    <p:extLst>
      <p:ext uri="{BB962C8B-B14F-4D97-AF65-F5344CB8AC3E}">
        <p14:creationId xmlns:p14="http://schemas.microsoft.com/office/powerpoint/2010/main" val="1825712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On this slide the trainer will discuss why participants need a business plan: </a:t>
            </a:r>
          </a:p>
          <a:p>
            <a:endParaRPr lang="en-US" b="1" dirty="0"/>
          </a:p>
          <a:p>
            <a:endParaRPr lang="en-US" b="1" dirty="0"/>
          </a:p>
          <a:p>
            <a:pPr marL="171450" indent="-171450">
              <a:buFont typeface="Arial" panose="020B0604020202020204" pitchFamily="34" charset="0"/>
              <a:buChar char="•"/>
            </a:pPr>
            <a:r>
              <a:rPr lang="en-US" b="1" dirty="0"/>
              <a:t>It’s not just a document used to get operating capital </a:t>
            </a:r>
          </a:p>
          <a:p>
            <a:pPr marL="171450" indent="-171450">
              <a:buFont typeface="Arial" panose="020B0604020202020204" pitchFamily="34" charset="0"/>
              <a:buChar char="•"/>
            </a:pPr>
            <a:r>
              <a:rPr lang="en-US" b="1" dirty="0"/>
              <a:t>It’s a road map (GPS)</a:t>
            </a:r>
          </a:p>
          <a:p>
            <a:pPr marL="171450" indent="-171450">
              <a:buFont typeface="Arial" panose="020B0604020202020204" pitchFamily="34" charset="0"/>
              <a:buChar char="•"/>
            </a:pPr>
            <a:r>
              <a:rPr lang="en-US" b="1" dirty="0"/>
              <a:t>It  describes your financial and operational goals</a:t>
            </a:r>
          </a:p>
          <a:p>
            <a:pPr marL="171450" indent="-171450">
              <a:buFont typeface="Arial" panose="020B0604020202020204" pitchFamily="34" charset="0"/>
              <a:buChar char="•"/>
            </a:pPr>
            <a:r>
              <a:rPr lang="en-US" b="1" dirty="0"/>
              <a:t>Helps you to evaluate your progress</a:t>
            </a:r>
          </a:p>
          <a:p>
            <a:pPr marL="171450" indent="-171450">
              <a:buFont typeface="Arial" panose="020B0604020202020204" pitchFamily="34" charset="0"/>
              <a:buChar char="•"/>
            </a:pPr>
            <a:endParaRPr lang="en-US" b="1" dirty="0"/>
          </a:p>
          <a:p>
            <a:pPr marL="0" indent="0">
              <a:buFont typeface="Arial" panose="020B0604020202020204" pitchFamily="34" charset="0"/>
              <a:buNone/>
            </a:pPr>
            <a:r>
              <a:rPr lang="en-US" b="1" dirty="0"/>
              <a:t>Trainer will acknowledge the following:</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The process can be a bit intimidating, however, it becomes more manageable when you divide the Business Plan Process into manageable tasks, called Planning Tasks. </a:t>
            </a:r>
          </a:p>
        </p:txBody>
      </p:sp>
      <p:sp>
        <p:nvSpPr>
          <p:cNvPr id="4" name="Slide Number Placeholder 3"/>
          <p:cNvSpPr>
            <a:spLocks noGrp="1"/>
          </p:cNvSpPr>
          <p:nvPr>
            <p:ph type="sldNum" sz="quarter" idx="5"/>
          </p:nvPr>
        </p:nvSpPr>
        <p:spPr/>
        <p:txBody>
          <a:bodyPr/>
          <a:lstStyle/>
          <a:p>
            <a:fld id="{B1E37108-88AE-45A3-8771-8579A3F47D5B}" type="slidenum">
              <a:rPr lang="en-US" smtClean="0"/>
              <a:t>8</a:t>
            </a:fld>
            <a:endParaRPr lang="en-US" dirty="0"/>
          </a:p>
        </p:txBody>
      </p:sp>
    </p:spTree>
    <p:extLst>
      <p:ext uri="{BB962C8B-B14F-4D97-AF65-F5344CB8AC3E}">
        <p14:creationId xmlns:p14="http://schemas.microsoft.com/office/powerpoint/2010/main" val="3008189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On this slide, The trainer will provide participants with a working definition of Business Planning:</a:t>
            </a:r>
          </a:p>
          <a:p>
            <a:endParaRPr lang="en-US" b="1" dirty="0"/>
          </a:p>
          <a:p>
            <a:pPr marL="171450" indent="-171450">
              <a:buFont typeface="Arial" panose="020B0604020202020204" pitchFamily="34" charset="0"/>
              <a:buChar char="•"/>
            </a:pPr>
            <a:r>
              <a:rPr lang="en-US" b="0" dirty="0"/>
              <a:t>Its an on-going problem-solving process</a:t>
            </a:r>
          </a:p>
          <a:p>
            <a:pPr marL="171450" indent="-171450">
              <a:buFont typeface="Arial" panose="020B0604020202020204" pitchFamily="34" charset="0"/>
              <a:buChar char="•"/>
            </a:pPr>
            <a:r>
              <a:rPr lang="en-US" b="0" dirty="0"/>
              <a:t>It identify business challenges as well as business opportunities.</a:t>
            </a:r>
          </a:p>
          <a:p>
            <a:pPr marL="171450" indent="-171450">
              <a:buFont typeface="Arial" panose="020B0604020202020204" pitchFamily="34" charset="0"/>
              <a:buChar char="•"/>
            </a:pPr>
            <a:r>
              <a:rPr lang="en-US" b="0" dirty="0"/>
              <a:t>Is designed to move your business beyond its current situation toward your future business vision</a:t>
            </a:r>
          </a:p>
          <a:p>
            <a:pPr marL="171450" indent="-171450">
              <a:buFont typeface="Arial" panose="020B0604020202020204" pitchFamily="34" charset="0"/>
              <a:buChar char="•"/>
            </a:pPr>
            <a:endParaRPr lang="en-US" b="0" dirty="0"/>
          </a:p>
          <a:p>
            <a:endParaRPr lang="en-US" dirty="0"/>
          </a:p>
          <a:p>
            <a:r>
              <a:rPr lang="en-US" b="1" dirty="0"/>
              <a:t>Trainer will state to participants</a:t>
            </a:r>
            <a:r>
              <a:rPr lang="en-US" dirty="0"/>
              <a:t>: </a:t>
            </a:r>
          </a:p>
          <a:p>
            <a:endParaRPr lang="en-US" dirty="0"/>
          </a:p>
          <a:p>
            <a:r>
              <a:rPr lang="en-US" dirty="0"/>
              <a:t>So far, we’ve discussed the following:</a:t>
            </a:r>
          </a:p>
          <a:p>
            <a:endParaRPr lang="en-US" dirty="0"/>
          </a:p>
          <a:p>
            <a:r>
              <a:rPr lang="en-US" dirty="0"/>
              <a:t>1. Why you need a business plan and </a:t>
            </a:r>
          </a:p>
          <a:p>
            <a:r>
              <a:rPr lang="en-US" dirty="0"/>
              <a:t>2. We reviewed the definition of business planning </a:t>
            </a:r>
          </a:p>
          <a:p>
            <a:endParaRPr lang="en-US" dirty="0"/>
          </a:p>
          <a:p>
            <a:r>
              <a:rPr lang="en-US" dirty="0"/>
              <a:t>Now let’s discuss the five (5) Planning Tasks you will need to complete in order to develop your farm business plan. </a:t>
            </a:r>
          </a:p>
        </p:txBody>
      </p:sp>
      <p:sp>
        <p:nvSpPr>
          <p:cNvPr id="4" name="Slide Number Placeholder 3"/>
          <p:cNvSpPr>
            <a:spLocks noGrp="1"/>
          </p:cNvSpPr>
          <p:nvPr>
            <p:ph type="sldNum" sz="quarter" idx="5"/>
          </p:nvPr>
        </p:nvSpPr>
        <p:spPr/>
        <p:txBody>
          <a:bodyPr/>
          <a:lstStyle/>
          <a:p>
            <a:fld id="{B1E37108-88AE-45A3-8771-8579A3F47D5B}" type="slidenum">
              <a:rPr lang="en-US" smtClean="0"/>
              <a:t>9</a:t>
            </a:fld>
            <a:endParaRPr lang="en-US" dirty="0"/>
          </a:p>
        </p:txBody>
      </p:sp>
    </p:spTree>
    <p:extLst>
      <p:ext uri="{BB962C8B-B14F-4D97-AF65-F5344CB8AC3E}">
        <p14:creationId xmlns:p14="http://schemas.microsoft.com/office/powerpoint/2010/main" val="621127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Here the trainer will introduce the 5 Planning Tasks:</a:t>
            </a:r>
          </a:p>
          <a:p>
            <a:endParaRPr lang="en-US" b="1" dirty="0"/>
          </a:p>
          <a:p>
            <a:pPr marL="228600" indent="-228600">
              <a:buAutoNum type="arabicPeriod"/>
            </a:pPr>
            <a:r>
              <a:rPr lang="en-US" b="1" dirty="0"/>
              <a:t>Identify Values</a:t>
            </a:r>
          </a:p>
          <a:p>
            <a:pPr marL="228600" indent="-228600">
              <a:buAutoNum type="arabicPeriod"/>
            </a:pPr>
            <a:r>
              <a:rPr lang="en-US" b="1" dirty="0"/>
              <a:t>Farm History and Current Situation</a:t>
            </a:r>
          </a:p>
          <a:p>
            <a:pPr marL="228600" indent="-228600">
              <a:buAutoNum type="arabicPeriod"/>
            </a:pPr>
            <a:r>
              <a:rPr lang="en-US" b="1" dirty="0"/>
              <a:t>Vision, Mission, and Goals</a:t>
            </a:r>
          </a:p>
          <a:p>
            <a:pPr marL="228600" indent="-228600">
              <a:buAutoNum type="arabicPeriod"/>
            </a:pPr>
            <a:r>
              <a:rPr lang="en-US" b="1" dirty="0"/>
              <a:t>Strategic Planning and Evaluation</a:t>
            </a:r>
          </a:p>
          <a:p>
            <a:pPr marL="228600" indent="-228600">
              <a:buAutoNum type="arabicPeriod"/>
            </a:pPr>
            <a:r>
              <a:rPr lang="en-US" b="1" dirty="0"/>
              <a:t>Present Implement and Monitor your Business Plan</a:t>
            </a:r>
          </a:p>
          <a:p>
            <a:pPr marL="228600" indent="-228600">
              <a:buAutoNum type="arabicPeriod"/>
            </a:pPr>
            <a:endParaRPr lang="en-US" b="1" dirty="0"/>
          </a:p>
          <a:p>
            <a:pPr marL="228600"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B1E37108-88AE-45A3-8771-8579A3F47D5B}" type="slidenum">
              <a:rPr lang="en-US" smtClean="0"/>
              <a:t>10</a:t>
            </a:fld>
            <a:endParaRPr lang="en-US" dirty="0"/>
          </a:p>
        </p:txBody>
      </p:sp>
    </p:spTree>
    <p:extLst>
      <p:ext uri="{BB962C8B-B14F-4D97-AF65-F5344CB8AC3E}">
        <p14:creationId xmlns:p14="http://schemas.microsoft.com/office/powerpoint/2010/main" val="40830513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A city street&#10;&#10;Description automatically generated">
            <a:extLst>
              <a:ext uri="{FF2B5EF4-FFF2-40B4-BE49-F238E27FC236}">
                <a16:creationId xmlns:a16="http://schemas.microsoft.com/office/drawing/2014/main" id="{F99A4708-5B18-4718-93EE-5C75564FB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02706"/>
            <a:ext cx="12192000" cy="5953625"/>
          </a:xfrm>
          <a:prstGeom prst="rect">
            <a:avLst/>
          </a:prstGeom>
        </p:spPr>
      </p:pic>
      <p:sp>
        <p:nvSpPr>
          <p:cNvPr id="10" name="Rectangle 9">
            <a:extLst>
              <a:ext uri="{FF2B5EF4-FFF2-40B4-BE49-F238E27FC236}">
                <a16:creationId xmlns:a16="http://schemas.microsoft.com/office/drawing/2014/main" id="{54806588-5914-4B4F-B2C0-C0E374D625CD}"/>
              </a:ext>
            </a:extLst>
          </p:cNvPr>
          <p:cNvSpPr/>
          <p:nvPr/>
        </p:nvSpPr>
        <p:spPr>
          <a:xfrm>
            <a:off x="0" y="600364"/>
            <a:ext cx="12186584" cy="959502"/>
          </a:xfrm>
          <a:prstGeom prst="rect">
            <a:avLst/>
          </a:prstGeom>
          <a:solidFill>
            <a:srgbClr val="FFFFFF">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 name="Title 1"/>
          <p:cNvSpPr>
            <a:spLocks noGrp="1"/>
          </p:cNvSpPr>
          <p:nvPr>
            <p:ph type="ctrTitle" hasCustomPrompt="1"/>
          </p:nvPr>
        </p:nvSpPr>
        <p:spPr>
          <a:xfrm>
            <a:off x="194142" y="665133"/>
            <a:ext cx="11798300" cy="1011633"/>
          </a:xfrm>
        </p:spPr>
        <p:txBody>
          <a:bodyPr anchor="b">
            <a:noAutofit/>
          </a:bodyPr>
          <a:lstStyle>
            <a:lvl1pPr algn="ctr">
              <a:defRPr sz="6000">
                <a:solidFill>
                  <a:schemeClr val="accent1"/>
                </a:solidFill>
              </a:defRPr>
            </a:lvl1pPr>
          </a:lstStyle>
          <a:p>
            <a:r>
              <a:rPr lang="en-US" dirty="0"/>
              <a:t>Click To Edit Master Title Style</a:t>
            </a:r>
          </a:p>
        </p:txBody>
      </p:sp>
      <p:sp>
        <p:nvSpPr>
          <p:cNvPr id="3" name="Subtitle 2"/>
          <p:cNvSpPr>
            <a:spLocks noGrp="1"/>
          </p:cNvSpPr>
          <p:nvPr>
            <p:ph type="subTitle" idx="1" hasCustomPrompt="1"/>
          </p:nvPr>
        </p:nvSpPr>
        <p:spPr>
          <a:xfrm>
            <a:off x="1619534" y="1876255"/>
            <a:ext cx="9144000" cy="576262"/>
          </a:xfrm>
        </p:spPr>
        <p:txBody>
          <a:bodyPr>
            <a:noAutofit/>
          </a:bodyPr>
          <a:lstStyle>
            <a:lvl1pPr marL="0" indent="0" algn="ctr">
              <a:buNone/>
              <a:defRPr lang="en-US" sz="2400" kern="1200" dirty="0">
                <a:solidFill>
                  <a:schemeClr val="accent1"/>
                </a:solidFill>
                <a:latin typeface="Avenir LT Std 65 Medium" panose="020B0603020203020204" pitchFamily="34" charset="0"/>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Rectangle 10">
            <a:extLst>
              <a:ext uri="{FF2B5EF4-FFF2-40B4-BE49-F238E27FC236}">
                <a16:creationId xmlns:a16="http://schemas.microsoft.com/office/drawing/2014/main" id="{91C64DEF-12CE-4B8D-8E12-C9FE963F44A2}"/>
              </a:ext>
            </a:extLst>
          </p:cNvPr>
          <p:cNvSpPr/>
          <p:nvPr/>
        </p:nvSpPr>
        <p:spPr>
          <a:xfrm>
            <a:off x="10955354" y="6173043"/>
            <a:ext cx="841258" cy="57626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picture containing drawing&#10;&#10;Description automatically generated">
            <a:extLst>
              <a:ext uri="{FF2B5EF4-FFF2-40B4-BE49-F238E27FC236}">
                <a16:creationId xmlns:a16="http://schemas.microsoft.com/office/drawing/2014/main" id="{3CBBE499-F832-4204-AF67-B1F382806A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5354" y="6173043"/>
            <a:ext cx="841258" cy="576262"/>
          </a:xfrm>
          <a:prstGeom prst="rect">
            <a:avLst/>
          </a:prstGeom>
        </p:spPr>
      </p:pic>
      <p:sp>
        <p:nvSpPr>
          <p:cNvPr id="12" name="Rectangle 11">
            <a:extLst>
              <a:ext uri="{FF2B5EF4-FFF2-40B4-BE49-F238E27FC236}">
                <a16:creationId xmlns:a16="http://schemas.microsoft.com/office/drawing/2014/main" id="{48821798-FCA4-4366-94C0-39D819FF9285}"/>
              </a:ext>
            </a:extLst>
          </p:cNvPr>
          <p:cNvSpPr/>
          <p:nvPr/>
        </p:nvSpPr>
        <p:spPr>
          <a:xfrm>
            <a:off x="0" y="2885806"/>
            <a:ext cx="12192000" cy="163836"/>
          </a:xfrm>
          <a:prstGeom prst="rect">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BC1A611-A712-4695-9B43-315D73D7FEF6}"/>
              </a:ext>
            </a:extLst>
          </p:cNvPr>
          <p:cNvSpPr/>
          <p:nvPr/>
        </p:nvSpPr>
        <p:spPr>
          <a:xfrm>
            <a:off x="-5416" y="-5151"/>
            <a:ext cx="12192000" cy="163836"/>
          </a:xfrm>
          <a:prstGeom prst="rect">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E4E9730-47E9-430B-A986-ED5731148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31689" y="6257636"/>
            <a:ext cx="1387845" cy="446809"/>
          </a:xfrm>
          <a:prstGeom prst="rect">
            <a:avLst/>
          </a:prstGeom>
        </p:spPr>
      </p:pic>
    </p:spTree>
    <p:extLst>
      <p:ext uri="{BB962C8B-B14F-4D97-AF65-F5344CB8AC3E}">
        <p14:creationId xmlns:p14="http://schemas.microsoft.com/office/powerpoint/2010/main" val="3196603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4832"/>
            <a:ext cx="10515600" cy="3966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838200" y="365125"/>
            <a:ext cx="10515600" cy="1325563"/>
          </a:xfrm>
        </p:spPr>
        <p:txBody>
          <a:bodyPr/>
          <a:lstStyle>
            <a:lvl1pPr>
              <a:defRPr>
                <a:solidFill>
                  <a:srgbClr val="00AEEF"/>
                </a:solidFill>
              </a:defRPr>
            </a:lvl1pPr>
          </a:lstStyle>
          <a:p>
            <a:r>
              <a:rPr lang="en-US" dirty="0"/>
              <a:t>Click To Edit Master Title Style</a:t>
            </a:r>
          </a:p>
        </p:txBody>
      </p:sp>
    </p:spTree>
    <p:extLst>
      <p:ext uri="{BB962C8B-B14F-4D97-AF65-F5344CB8AC3E}">
        <p14:creationId xmlns:p14="http://schemas.microsoft.com/office/powerpoint/2010/main" val="34775529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49927"/>
            <a:ext cx="12192000" cy="2687020"/>
          </a:xfrm>
          <a:prstGeom prst="rect">
            <a:avLst/>
          </a:prstGeom>
        </p:spPr>
      </p:pic>
      <p:sp>
        <p:nvSpPr>
          <p:cNvPr id="2" name="Title 1"/>
          <p:cNvSpPr>
            <a:spLocks noGrp="1"/>
          </p:cNvSpPr>
          <p:nvPr>
            <p:ph type="title" hasCustomPrompt="1"/>
          </p:nvPr>
        </p:nvSpPr>
        <p:spPr>
          <a:xfrm>
            <a:off x="667802" y="2966177"/>
            <a:ext cx="10515600" cy="1054519"/>
          </a:xfrm>
        </p:spPr>
        <p:txBody>
          <a:bodyPr anchor="b"/>
          <a:lstStyle>
            <a:lvl1pPr algn="ctr">
              <a:defRPr sz="6000">
                <a:solidFill>
                  <a:schemeClr val="accent1">
                    <a:lumMod val="75000"/>
                  </a:schemeClr>
                </a:solidFill>
              </a:defRPr>
            </a:lvl1pPr>
          </a:lstStyle>
          <a:p>
            <a:r>
              <a:rPr lang="en-US" dirty="0"/>
              <a:t>Click To Edits Master Title Style</a:t>
            </a:r>
          </a:p>
        </p:txBody>
      </p:sp>
      <p:sp>
        <p:nvSpPr>
          <p:cNvPr id="7" name="Rectangle 6"/>
          <p:cNvSpPr/>
          <p:nvPr/>
        </p:nvSpPr>
        <p:spPr>
          <a:xfrm>
            <a:off x="0" y="4771558"/>
            <a:ext cx="12192000" cy="91440"/>
          </a:xfrm>
          <a:prstGeom prst="rect">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a:off x="0" y="2058487"/>
            <a:ext cx="12192000" cy="91440"/>
          </a:xfrm>
          <a:prstGeom prst="rect">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9" name="Picture 8" descr="A picture containing drawing&#10;&#10;Description automatically generated">
            <a:extLst>
              <a:ext uri="{FF2B5EF4-FFF2-40B4-BE49-F238E27FC236}">
                <a16:creationId xmlns:a16="http://schemas.microsoft.com/office/drawing/2014/main" id="{927A9A1E-CB84-47BD-B0FB-4D9CC2D163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0501" y="6098291"/>
            <a:ext cx="795004" cy="544578"/>
          </a:xfrm>
          <a:prstGeom prst="rect">
            <a:avLst/>
          </a:prstGeom>
        </p:spPr>
      </p:pic>
      <p:pic>
        <p:nvPicPr>
          <p:cNvPr id="10" name="Picture 9">
            <a:extLst>
              <a:ext uri="{FF2B5EF4-FFF2-40B4-BE49-F238E27FC236}">
                <a16:creationId xmlns:a16="http://schemas.microsoft.com/office/drawing/2014/main" id="{D61F2E78-A402-4F0E-A66D-A5FAAABC33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242" y="6147905"/>
            <a:ext cx="1383317" cy="445351"/>
          </a:xfrm>
          <a:prstGeom prst="rect">
            <a:avLst/>
          </a:prstGeom>
        </p:spPr>
      </p:pic>
    </p:spTree>
    <p:extLst>
      <p:ext uri="{BB962C8B-B14F-4D97-AF65-F5344CB8AC3E}">
        <p14:creationId xmlns:p14="http://schemas.microsoft.com/office/powerpoint/2010/main" val="30074274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6"/>
            <a:ext cx="5181600" cy="3902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6"/>
            <a:ext cx="5181600" cy="3902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71349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9" y="1681164"/>
            <a:ext cx="5157787" cy="823912"/>
          </a:xfrm>
        </p:spPr>
        <p:txBody>
          <a:bodyPr anchor="b"/>
          <a:lstStyle>
            <a:lvl1pPr marL="0" indent="0">
              <a:buNone/>
              <a:defRPr sz="2400" b="1"/>
            </a:lvl1pPr>
            <a:lvl2pPr marL="457212" indent="0">
              <a:buNone/>
              <a:defRPr sz="2000" b="1"/>
            </a:lvl2pPr>
            <a:lvl3pPr marL="914425" indent="0">
              <a:buNone/>
              <a:defRPr sz="1800" b="1"/>
            </a:lvl3pPr>
            <a:lvl4pPr marL="1371637" indent="0">
              <a:buNone/>
              <a:defRPr sz="1600" b="1"/>
            </a:lvl4pPr>
            <a:lvl5pPr marL="1828848" indent="0">
              <a:buNone/>
              <a:defRPr sz="1600" b="1"/>
            </a:lvl5pPr>
            <a:lvl6pPr marL="2286061" indent="0">
              <a:buNone/>
              <a:defRPr sz="1600" b="1"/>
            </a:lvl6pPr>
            <a:lvl7pPr marL="2743273" indent="0">
              <a:buNone/>
              <a:defRPr sz="1600" b="1"/>
            </a:lvl7pPr>
            <a:lvl8pPr marL="3200486" indent="0">
              <a:buNone/>
              <a:defRPr sz="1600" b="1"/>
            </a:lvl8pPr>
            <a:lvl9pPr marL="3657698"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6"/>
            <a:ext cx="5157787" cy="3235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4"/>
            <a:ext cx="5183188" cy="823912"/>
          </a:xfrm>
        </p:spPr>
        <p:txBody>
          <a:bodyPr anchor="b"/>
          <a:lstStyle>
            <a:lvl1pPr marL="0" indent="0">
              <a:buNone/>
              <a:defRPr sz="2400" b="1"/>
            </a:lvl1pPr>
            <a:lvl2pPr marL="457212" indent="0">
              <a:buNone/>
              <a:defRPr sz="2000" b="1"/>
            </a:lvl2pPr>
            <a:lvl3pPr marL="914425" indent="0">
              <a:buNone/>
              <a:defRPr sz="1800" b="1"/>
            </a:lvl3pPr>
            <a:lvl4pPr marL="1371637" indent="0">
              <a:buNone/>
              <a:defRPr sz="1600" b="1"/>
            </a:lvl4pPr>
            <a:lvl5pPr marL="1828848" indent="0">
              <a:buNone/>
              <a:defRPr sz="1600" b="1"/>
            </a:lvl5pPr>
            <a:lvl6pPr marL="2286061" indent="0">
              <a:buNone/>
              <a:defRPr sz="1600" b="1"/>
            </a:lvl6pPr>
            <a:lvl7pPr marL="2743273" indent="0">
              <a:buNone/>
              <a:defRPr sz="1600" b="1"/>
            </a:lvl7pPr>
            <a:lvl8pPr marL="3200486" indent="0">
              <a:buNone/>
              <a:defRPr sz="1600" b="1"/>
            </a:lvl8pPr>
            <a:lvl9pPr marL="365769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6"/>
            <a:ext cx="5183188" cy="3235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27831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1863161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52008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2400">
                <a:latin typeface="Coolvetica Rg" panose="020B0603030602020004" pitchFamily="34" charset="0"/>
              </a:defRPr>
            </a:lvl1pPr>
          </a:lstStyle>
          <a:p>
            <a:r>
              <a:rPr lang="en-US"/>
              <a:t>Click to edit Master title style</a:t>
            </a:r>
          </a:p>
        </p:txBody>
      </p:sp>
      <p:sp>
        <p:nvSpPr>
          <p:cNvPr id="3" name="Picture Placeholder 2"/>
          <p:cNvSpPr>
            <a:spLocks noGrp="1"/>
          </p:cNvSpPr>
          <p:nvPr>
            <p:ph type="pic" idx="1"/>
          </p:nvPr>
        </p:nvSpPr>
        <p:spPr>
          <a:xfrm>
            <a:off x="5183188" y="987428"/>
            <a:ext cx="6172200" cy="4873625"/>
          </a:xfrm>
        </p:spPr>
        <p:txBody>
          <a:bodyPr/>
          <a:lstStyle>
            <a:lvl1pPr marL="0" indent="0">
              <a:buNone/>
              <a:defRPr sz="2400"/>
            </a:lvl1pPr>
            <a:lvl2pPr marL="342909" indent="0">
              <a:buNone/>
              <a:defRPr sz="2100"/>
            </a:lvl2pPr>
            <a:lvl3pPr marL="685819" indent="0">
              <a:buNone/>
              <a:defRPr sz="1800"/>
            </a:lvl3pPr>
            <a:lvl4pPr marL="1028727" indent="0">
              <a:buNone/>
              <a:defRPr sz="1500"/>
            </a:lvl4pPr>
            <a:lvl5pPr marL="1371637" indent="0">
              <a:buNone/>
              <a:defRPr sz="1500"/>
            </a:lvl5pPr>
            <a:lvl6pPr marL="1714546" indent="0">
              <a:buNone/>
              <a:defRPr sz="1500"/>
            </a:lvl6pPr>
            <a:lvl7pPr marL="2057455" indent="0">
              <a:buNone/>
              <a:defRPr sz="1500"/>
            </a:lvl7pPr>
            <a:lvl8pPr marL="2400364" indent="0">
              <a:buNone/>
              <a:defRPr sz="1500"/>
            </a:lvl8pPr>
            <a:lvl9pPr marL="2743273" indent="0">
              <a:buNone/>
              <a:defRPr sz="1500"/>
            </a:lvl9pPr>
          </a:lstStyle>
          <a:p>
            <a:pPr lvl="0"/>
            <a:r>
              <a:rPr lang="en-US" noProof="0" dirty="0"/>
              <a:t>Click icon to add picture</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200"/>
            </a:lvl1pPr>
            <a:lvl2pPr marL="342909" indent="0">
              <a:buNone/>
              <a:defRPr sz="1050"/>
            </a:lvl2pPr>
            <a:lvl3pPr marL="685819" indent="0">
              <a:buNone/>
              <a:defRPr sz="900"/>
            </a:lvl3pPr>
            <a:lvl4pPr marL="1028727" indent="0">
              <a:buNone/>
              <a:defRPr sz="750"/>
            </a:lvl4pPr>
            <a:lvl5pPr marL="1371637" indent="0">
              <a:buNone/>
              <a:defRPr sz="750"/>
            </a:lvl5pPr>
            <a:lvl6pPr marL="1714546" indent="0">
              <a:buNone/>
              <a:defRPr sz="750"/>
            </a:lvl6pPr>
            <a:lvl7pPr marL="2057455" indent="0">
              <a:buNone/>
              <a:defRPr sz="750"/>
            </a:lvl7pPr>
            <a:lvl8pPr marL="2400364" indent="0">
              <a:buNone/>
              <a:defRPr sz="750"/>
            </a:lvl8pPr>
            <a:lvl9pPr marL="2743273" indent="0">
              <a:buNone/>
              <a:defRPr sz="750"/>
            </a:lvl9pPr>
          </a:lstStyle>
          <a:p>
            <a:pPr lvl="0"/>
            <a:r>
              <a:rPr lang="en-US"/>
              <a:t>Click to edit Master text styles</a:t>
            </a:r>
          </a:p>
        </p:txBody>
      </p:sp>
      <p:sp>
        <p:nvSpPr>
          <p:cNvPr id="5" name="Footer Placeholder 4">
            <a:extLst>
              <a:ext uri="{FF2B5EF4-FFF2-40B4-BE49-F238E27FC236}">
                <a16:creationId xmlns:a16="http://schemas.microsoft.com/office/drawing/2014/main" id="{6F8125C8-514F-4E13-8157-E8298EB6EBF7}"/>
              </a:ext>
            </a:extLst>
          </p:cNvPr>
          <p:cNvSpPr>
            <a:spLocks noGrp="1"/>
          </p:cNvSpPr>
          <p:nvPr>
            <p:ph type="ftr" sz="quarter" idx="10"/>
          </p:nvPr>
        </p:nvSpPr>
        <p:spPr/>
        <p:txBody>
          <a:bodyPr/>
          <a:lstStyle>
            <a:lvl1pPr>
              <a:defRPr/>
            </a:lvl1pPr>
          </a:lstStyle>
          <a:p>
            <a:pPr>
              <a:defRPr/>
            </a:pPr>
            <a:endParaRPr lang="en-US" dirty="0"/>
          </a:p>
        </p:txBody>
      </p:sp>
    </p:spTree>
    <p:extLst>
      <p:ext uri="{BB962C8B-B14F-4D97-AF65-F5344CB8AC3E}">
        <p14:creationId xmlns:p14="http://schemas.microsoft.com/office/powerpoint/2010/main" val="26807599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1_Picture with Caption">
    <p:spTree>
      <p:nvGrpSpPr>
        <p:cNvPr id="1" name="Shape 191"/>
        <p:cNvGrpSpPr/>
        <p:nvPr/>
      </p:nvGrpSpPr>
      <p:grpSpPr>
        <a:xfrm>
          <a:off x="0" y="0"/>
          <a:ext cx="0" cy="0"/>
          <a:chOff x="0" y="0"/>
          <a:chExt cx="0" cy="0"/>
        </a:xfrm>
      </p:grpSpPr>
      <p:sp>
        <p:nvSpPr>
          <p:cNvPr id="192" name="Google Shape;192;g9c51ff2071_8_208"/>
          <p:cNvSpPr txBox="1">
            <a:spLocks noGrp="1"/>
          </p:cNvSpPr>
          <p:nvPr>
            <p:ph type="title"/>
          </p:nvPr>
        </p:nvSpPr>
        <p:spPr>
          <a:xfrm>
            <a:off x="839789"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g9c51ff2071_8_208"/>
          <p:cNvSpPr>
            <a:spLocks noGrp="1"/>
          </p:cNvSpPr>
          <p:nvPr>
            <p:ph type="pic" idx="2"/>
          </p:nvPr>
        </p:nvSpPr>
        <p:spPr>
          <a:xfrm>
            <a:off x="5183188" y="987426"/>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194" name="Google Shape;194;g9c51ff2071_8_208"/>
          <p:cNvSpPr txBox="1">
            <a:spLocks noGrp="1"/>
          </p:cNvSpPr>
          <p:nvPr>
            <p:ph type="body" idx="1"/>
          </p:nvPr>
        </p:nvSpPr>
        <p:spPr>
          <a:xfrm>
            <a:off x="839789" y="2057400"/>
            <a:ext cx="3932237" cy="3811588"/>
          </a:xfrm>
          <a:prstGeom prst="rect">
            <a:avLst/>
          </a:prstGeom>
          <a:noFill/>
          <a:ln>
            <a:noFill/>
          </a:ln>
        </p:spPr>
        <p:txBody>
          <a:bodyPr spcFirstLastPara="1" wrap="square" lIns="91425" tIns="45700" rIns="91425" bIns="45700" anchor="t" anchorCtr="0">
            <a:noAutofit/>
          </a:bodyPr>
          <a:lstStyle>
            <a:lvl1pPr marL="457212" lvl="0" indent="-228606" algn="l">
              <a:lnSpc>
                <a:spcPct val="90000"/>
              </a:lnSpc>
              <a:spcBef>
                <a:spcPts val="1000"/>
              </a:spcBef>
              <a:spcAft>
                <a:spcPts val="0"/>
              </a:spcAft>
              <a:buClr>
                <a:schemeClr val="dk1"/>
              </a:buClr>
              <a:buSzPts val="1600"/>
              <a:buNone/>
              <a:defRPr sz="1600"/>
            </a:lvl1pPr>
            <a:lvl2pPr marL="914425" lvl="1" indent="-228606" algn="l">
              <a:lnSpc>
                <a:spcPct val="90000"/>
              </a:lnSpc>
              <a:spcBef>
                <a:spcPts val="500"/>
              </a:spcBef>
              <a:spcAft>
                <a:spcPts val="0"/>
              </a:spcAft>
              <a:buClr>
                <a:schemeClr val="dk1"/>
              </a:buClr>
              <a:buSzPts val="1400"/>
              <a:buNone/>
              <a:defRPr sz="1400"/>
            </a:lvl2pPr>
            <a:lvl3pPr marL="1371637" lvl="2" indent="-228606" algn="l">
              <a:lnSpc>
                <a:spcPct val="90000"/>
              </a:lnSpc>
              <a:spcBef>
                <a:spcPts val="500"/>
              </a:spcBef>
              <a:spcAft>
                <a:spcPts val="0"/>
              </a:spcAft>
              <a:buClr>
                <a:schemeClr val="dk1"/>
              </a:buClr>
              <a:buSzPts val="1200"/>
              <a:buNone/>
              <a:defRPr sz="1200"/>
            </a:lvl3pPr>
            <a:lvl4pPr marL="1828848" lvl="3" indent="-228606" algn="l">
              <a:lnSpc>
                <a:spcPct val="90000"/>
              </a:lnSpc>
              <a:spcBef>
                <a:spcPts val="500"/>
              </a:spcBef>
              <a:spcAft>
                <a:spcPts val="0"/>
              </a:spcAft>
              <a:buClr>
                <a:schemeClr val="dk1"/>
              </a:buClr>
              <a:buSzPts val="1000"/>
              <a:buNone/>
              <a:defRPr sz="1000"/>
            </a:lvl4pPr>
            <a:lvl5pPr marL="2286061" lvl="4" indent="-228606" algn="l">
              <a:lnSpc>
                <a:spcPct val="90000"/>
              </a:lnSpc>
              <a:spcBef>
                <a:spcPts val="500"/>
              </a:spcBef>
              <a:spcAft>
                <a:spcPts val="0"/>
              </a:spcAft>
              <a:buClr>
                <a:schemeClr val="dk1"/>
              </a:buClr>
              <a:buSzPts val="1000"/>
              <a:buNone/>
              <a:defRPr sz="1000"/>
            </a:lvl5pPr>
            <a:lvl6pPr marL="2743273" lvl="5" indent="-228606" algn="l">
              <a:lnSpc>
                <a:spcPct val="90000"/>
              </a:lnSpc>
              <a:spcBef>
                <a:spcPts val="500"/>
              </a:spcBef>
              <a:spcAft>
                <a:spcPts val="0"/>
              </a:spcAft>
              <a:buClr>
                <a:schemeClr val="dk1"/>
              </a:buClr>
              <a:buSzPts val="1000"/>
              <a:buNone/>
              <a:defRPr sz="1000"/>
            </a:lvl6pPr>
            <a:lvl7pPr marL="3200486" lvl="6" indent="-228606" algn="l">
              <a:lnSpc>
                <a:spcPct val="90000"/>
              </a:lnSpc>
              <a:spcBef>
                <a:spcPts val="500"/>
              </a:spcBef>
              <a:spcAft>
                <a:spcPts val="0"/>
              </a:spcAft>
              <a:buClr>
                <a:schemeClr val="dk1"/>
              </a:buClr>
              <a:buSzPts val="1000"/>
              <a:buNone/>
              <a:defRPr sz="1000"/>
            </a:lvl7pPr>
            <a:lvl8pPr marL="3657698" lvl="7" indent="-228606" algn="l">
              <a:lnSpc>
                <a:spcPct val="90000"/>
              </a:lnSpc>
              <a:spcBef>
                <a:spcPts val="500"/>
              </a:spcBef>
              <a:spcAft>
                <a:spcPts val="0"/>
              </a:spcAft>
              <a:buClr>
                <a:schemeClr val="dk1"/>
              </a:buClr>
              <a:buSzPts val="1000"/>
              <a:buNone/>
              <a:defRPr sz="1000"/>
            </a:lvl8pPr>
            <a:lvl9pPr marL="4114910" lvl="8" indent="-228606" algn="l">
              <a:lnSpc>
                <a:spcPct val="90000"/>
              </a:lnSpc>
              <a:spcBef>
                <a:spcPts val="500"/>
              </a:spcBef>
              <a:spcAft>
                <a:spcPts val="0"/>
              </a:spcAft>
              <a:buClr>
                <a:schemeClr val="dk1"/>
              </a:buClr>
              <a:buSzPts val="1000"/>
              <a:buNone/>
              <a:defRPr sz="1000"/>
            </a:lvl9pPr>
          </a:lstStyle>
          <a:p>
            <a:endParaRPr/>
          </a:p>
        </p:txBody>
      </p:sp>
      <p:sp>
        <p:nvSpPr>
          <p:cNvPr id="195" name="Google Shape;195;g9c51ff2071_8_20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96" name="Google Shape;196;g9c51ff2071_8_20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97" name="Google Shape;197;g9c51ff2071_8_20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50981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291"/>
        <p:cNvGrpSpPr/>
        <p:nvPr/>
      </p:nvGrpSpPr>
      <p:grpSpPr>
        <a:xfrm>
          <a:off x="0" y="0"/>
          <a:ext cx="0" cy="0"/>
          <a:chOff x="0" y="0"/>
          <a:chExt cx="0" cy="0"/>
        </a:xfrm>
      </p:grpSpPr>
      <p:sp>
        <p:nvSpPr>
          <p:cNvPr id="292" name="Google Shape;292;g9c51ff2071_8_526"/>
          <p:cNvSpPr txBox="1">
            <a:spLocks noGrp="1"/>
          </p:cNvSpPr>
          <p:nvPr>
            <p:ph type="title"/>
          </p:nvPr>
        </p:nvSpPr>
        <p:spPr>
          <a:xfrm>
            <a:off x="831850" y="1709739"/>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3" name="Google Shape;293;g9c51ff2071_8_526"/>
          <p:cNvSpPr txBox="1">
            <a:spLocks noGrp="1"/>
          </p:cNvSpPr>
          <p:nvPr>
            <p:ph type="body" idx="1"/>
          </p:nvPr>
        </p:nvSpPr>
        <p:spPr>
          <a:xfrm>
            <a:off x="831850" y="4589464"/>
            <a:ext cx="10515600" cy="1500187"/>
          </a:xfrm>
          <a:prstGeom prst="rect">
            <a:avLst/>
          </a:prstGeom>
          <a:noFill/>
          <a:ln>
            <a:noFill/>
          </a:ln>
        </p:spPr>
        <p:txBody>
          <a:bodyPr spcFirstLastPara="1" wrap="square" lIns="91425" tIns="45700" rIns="91425" bIns="45700" anchor="t" anchorCtr="0">
            <a:noAutofit/>
          </a:bodyPr>
          <a:lstStyle>
            <a:lvl1pPr marL="457212" lvl="0" indent="-228606" algn="l">
              <a:lnSpc>
                <a:spcPct val="90000"/>
              </a:lnSpc>
              <a:spcBef>
                <a:spcPts val="1000"/>
              </a:spcBef>
              <a:spcAft>
                <a:spcPts val="0"/>
              </a:spcAft>
              <a:buClr>
                <a:srgbClr val="888888"/>
              </a:buClr>
              <a:buSzPts val="2400"/>
              <a:buNone/>
              <a:defRPr sz="2400">
                <a:solidFill>
                  <a:srgbClr val="888888"/>
                </a:solidFill>
              </a:defRPr>
            </a:lvl1pPr>
            <a:lvl2pPr marL="914425" lvl="1" indent="-228606" algn="l">
              <a:lnSpc>
                <a:spcPct val="90000"/>
              </a:lnSpc>
              <a:spcBef>
                <a:spcPts val="500"/>
              </a:spcBef>
              <a:spcAft>
                <a:spcPts val="0"/>
              </a:spcAft>
              <a:buClr>
                <a:srgbClr val="888888"/>
              </a:buClr>
              <a:buSzPts val="2000"/>
              <a:buNone/>
              <a:defRPr sz="2000">
                <a:solidFill>
                  <a:srgbClr val="888888"/>
                </a:solidFill>
              </a:defRPr>
            </a:lvl2pPr>
            <a:lvl3pPr marL="1371637" lvl="2" indent="-228606" algn="l">
              <a:lnSpc>
                <a:spcPct val="90000"/>
              </a:lnSpc>
              <a:spcBef>
                <a:spcPts val="500"/>
              </a:spcBef>
              <a:spcAft>
                <a:spcPts val="0"/>
              </a:spcAft>
              <a:buClr>
                <a:srgbClr val="888888"/>
              </a:buClr>
              <a:buSzPts val="1800"/>
              <a:buNone/>
              <a:defRPr sz="1800">
                <a:solidFill>
                  <a:srgbClr val="888888"/>
                </a:solidFill>
              </a:defRPr>
            </a:lvl3pPr>
            <a:lvl4pPr marL="1828848" lvl="3" indent="-228606" algn="l">
              <a:lnSpc>
                <a:spcPct val="90000"/>
              </a:lnSpc>
              <a:spcBef>
                <a:spcPts val="500"/>
              </a:spcBef>
              <a:spcAft>
                <a:spcPts val="0"/>
              </a:spcAft>
              <a:buClr>
                <a:srgbClr val="888888"/>
              </a:buClr>
              <a:buSzPts val="1600"/>
              <a:buNone/>
              <a:defRPr sz="1600">
                <a:solidFill>
                  <a:srgbClr val="888888"/>
                </a:solidFill>
              </a:defRPr>
            </a:lvl4pPr>
            <a:lvl5pPr marL="2286061" lvl="4" indent="-228606" algn="l">
              <a:lnSpc>
                <a:spcPct val="90000"/>
              </a:lnSpc>
              <a:spcBef>
                <a:spcPts val="500"/>
              </a:spcBef>
              <a:spcAft>
                <a:spcPts val="0"/>
              </a:spcAft>
              <a:buClr>
                <a:srgbClr val="888888"/>
              </a:buClr>
              <a:buSzPts val="1600"/>
              <a:buNone/>
              <a:defRPr sz="1600">
                <a:solidFill>
                  <a:srgbClr val="888888"/>
                </a:solidFill>
              </a:defRPr>
            </a:lvl5pPr>
            <a:lvl6pPr marL="2743273" lvl="5" indent="-228606" algn="l">
              <a:lnSpc>
                <a:spcPct val="90000"/>
              </a:lnSpc>
              <a:spcBef>
                <a:spcPts val="500"/>
              </a:spcBef>
              <a:spcAft>
                <a:spcPts val="0"/>
              </a:spcAft>
              <a:buClr>
                <a:srgbClr val="888888"/>
              </a:buClr>
              <a:buSzPts val="1600"/>
              <a:buNone/>
              <a:defRPr sz="1600">
                <a:solidFill>
                  <a:srgbClr val="888888"/>
                </a:solidFill>
              </a:defRPr>
            </a:lvl6pPr>
            <a:lvl7pPr marL="3200486" lvl="6" indent="-228606" algn="l">
              <a:lnSpc>
                <a:spcPct val="90000"/>
              </a:lnSpc>
              <a:spcBef>
                <a:spcPts val="500"/>
              </a:spcBef>
              <a:spcAft>
                <a:spcPts val="0"/>
              </a:spcAft>
              <a:buClr>
                <a:srgbClr val="888888"/>
              </a:buClr>
              <a:buSzPts val="1600"/>
              <a:buNone/>
              <a:defRPr sz="1600">
                <a:solidFill>
                  <a:srgbClr val="888888"/>
                </a:solidFill>
              </a:defRPr>
            </a:lvl7pPr>
            <a:lvl8pPr marL="3657698" lvl="7" indent="-228606" algn="l">
              <a:lnSpc>
                <a:spcPct val="90000"/>
              </a:lnSpc>
              <a:spcBef>
                <a:spcPts val="500"/>
              </a:spcBef>
              <a:spcAft>
                <a:spcPts val="0"/>
              </a:spcAft>
              <a:buClr>
                <a:srgbClr val="888888"/>
              </a:buClr>
              <a:buSzPts val="1600"/>
              <a:buNone/>
              <a:defRPr sz="1600">
                <a:solidFill>
                  <a:srgbClr val="888888"/>
                </a:solidFill>
              </a:defRPr>
            </a:lvl8pPr>
            <a:lvl9pPr marL="4114910" lvl="8" indent="-228606"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94" name="Google Shape;294;g9c51ff2071_8_52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295" name="Google Shape;295;g9c51ff2071_8_52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296" name="Google Shape;296;g9c51ff2071_8_52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41803782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_11">
  <p:cSld name="Blank_11">
    <p:spTree>
      <p:nvGrpSpPr>
        <p:cNvPr id="1" name="Shape 360"/>
        <p:cNvGrpSpPr/>
        <p:nvPr/>
      </p:nvGrpSpPr>
      <p:grpSpPr>
        <a:xfrm>
          <a:off x="0" y="0"/>
          <a:ext cx="0" cy="0"/>
          <a:chOff x="0" y="0"/>
          <a:chExt cx="0" cy="0"/>
        </a:xfrm>
      </p:grpSpPr>
      <p:sp>
        <p:nvSpPr>
          <p:cNvPr id="361" name="Google Shape;361;g9c51ff2071_8_925"/>
          <p:cNvSpPr txBox="1">
            <a:spLocks noGrp="1"/>
          </p:cNvSpPr>
          <p:nvPr>
            <p:ph type="dt" idx="10"/>
          </p:nvPr>
        </p:nvSpPr>
        <p:spPr>
          <a:xfrm>
            <a:off x="838200" y="6356350"/>
            <a:ext cx="2743200" cy="365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dirty="0"/>
          </a:p>
        </p:txBody>
      </p:sp>
      <p:sp>
        <p:nvSpPr>
          <p:cNvPr id="362" name="Google Shape;362;g9c51ff2071_8_925"/>
          <p:cNvSpPr txBox="1">
            <a:spLocks noGrp="1"/>
          </p:cNvSpPr>
          <p:nvPr>
            <p:ph type="ftr" idx="11"/>
          </p:nvPr>
        </p:nvSpPr>
        <p:spPr>
          <a:xfrm>
            <a:off x="4038600" y="6356350"/>
            <a:ext cx="4114800" cy="365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dirty="0"/>
          </a:p>
        </p:txBody>
      </p:sp>
      <p:sp>
        <p:nvSpPr>
          <p:cNvPr id="363" name="Google Shape;363;g9c51ff2071_8_925"/>
          <p:cNvSpPr txBox="1">
            <a:spLocks noGrp="1"/>
          </p:cNvSpPr>
          <p:nvPr>
            <p:ph type="sldNum" idx="12"/>
          </p:nvPr>
        </p:nvSpPr>
        <p:spPr>
          <a:xfrm>
            <a:off x="8610600" y="6356350"/>
            <a:ext cx="2743200" cy="365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9pPr>
          </a:lstStyle>
          <a:p>
            <a:fld id="{00000000-1234-1234-1234-123412341234}" type="slidenum">
              <a:rPr lang="en-US" smtClean="0"/>
              <a:pPr/>
              <a:t>‹#›</a:t>
            </a:fld>
            <a:endParaRPr lang="en-US" dirty="0"/>
          </a:p>
        </p:txBody>
      </p:sp>
      <p:sp>
        <p:nvSpPr>
          <p:cNvPr id="364" name="Google Shape;364;g9c51ff2071_8_925"/>
          <p:cNvSpPr>
            <a:spLocks noGrp="1"/>
          </p:cNvSpPr>
          <p:nvPr>
            <p:ph type="pic" idx="2"/>
          </p:nvPr>
        </p:nvSpPr>
        <p:spPr>
          <a:xfrm>
            <a:off x="1462640" y="1092059"/>
            <a:ext cx="9266800" cy="32616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1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R="0" lvl="3"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entury Gothic"/>
                <a:ea typeface="Century Gothic"/>
                <a:cs typeface="Century Gothic"/>
                <a:sym typeface="Century Gothic"/>
              </a:defRPr>
            </a:lvl4pPr>
            <a:lvl5pPr marR="0" lvl="4"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entury Gothic"/>
                <a:ea typeface="Century Gothic"/>
                <a:cs typeface="Century Gothic"/>
                <a:sym typeface="Century Gothic"/>
              </a:defRPr>
            </a:lvl9pPr>
          </a:lstStyle>
          <a:p>
            <a:endParaRPr dirty="0"/>
          </a:p>
        </p:txBody>
      </p:sp>
    </p:spTree>
    <p:extLst>
      <p:ext uri="{BB962C8B-B14F-4D97-AF65-F5344CB8AC3E}">
        <p14:creationId xmlns:p14="http://schemas.microsoft.com/office/powerpoint/2010/main" val="41403866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4832"/>
            <a:ext cx="10515600" cy="3966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838200" y="365124"/>
            <a:ext cx="10515600" cy="1325563"/>
          </a:xfrm>
        </p:spPr>
        <p:txBody>
          <a:bodyPr/>
          <a:lstStyle>
            <a:lvl1pPr>
              <a:defRPr>
                <a:solidFill>
                  <a:srgbClr val="00AEEF"/>
                </a:solidFill>
              </a:defRPr>
            </a:lvl1pPr>
          </a:lstStyle>
          <a:p>
            <a:r>
              <a:rPr lang="en-US" dirty="0"/>
              <a:t>Click To Edit Master Title Style</a:t>
            </a:r>
          </a:p>
        </p:txBody>
      </p:sp>
    </p:spTree>
    <p:extLst>
      <p:ext uri="{BB962C8B-B14F-4D97-AF65-F5344CB8AC3E}">
        <p14:creationId xmlns:p14="http://schemas.microsoft.com/office/powerpoint/2010/main" val="15233049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_3">
  <p:cSld name="Blank_3">
    <p:spTree>
      <p:nvGrpSpPr>
        <p:cNvPr id="1" name="Shape 365"/>
        <p:cNvGrpSpPr/>
        <p:nvPr/>
      </p:nvGrpSpPr>
      <p:grpSpPr>
        <a:xfrm>
          <a:off x="0" y="0"/>
          <a:ext cx="0" cy="0"/>
          <a:chOff x="0" y="0"/>
          <a:chExt cx="0" cy="0"/>
        </a:xfrm>
      </p:grpSpPr>
      <p:sp>
        <p:nvSpPr>
          <p:cNvPr id="366" name="Google Shape;366;g9c51ff2071_8_930"/>
          <p:cNvSpPr txBox="1">
            <a:spLocks noGrp="1"/>
          </p:cNvSpPr>
          <p:nvPr>
            <p:ph type="dt" idx="10"/>
          </p:nvPr>
        </p:nvSpPr>
        <p:spPr>
          <a:xfrm>
            <a:off x="838200" y="6356350"/>
            <a:ext cx="2743200" cy="365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dirty="0"/>
          </a:p>
        </p:txBody>
      </p:sp>
      <p:sp>
        <p:nvSpPr>
          <p:cNvPr id="367" name="Google Shape;367;g9c51ff2071_8_930"/>
          <p:cNvSpPr txBox="1">
            <a:spLocks noGrp="1"/>
          </p:cNvSpPr>
          <p:nvPr>
            <p:ph type="ftr" idx="11"/>
          </p:nvPr>
        </p:nvSpPr>
        <p:spPr>
          <a:xfrm>
            <a:off x="4038600" y="6356350"/>
            <a:ext cx="4114800" cy="365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dirty="0"/>
          </a:p>
        </p:txBody>
      </p:sp>
      <p:sp>
        <p:nvSpPr>
          <p:cNvPr id="368" name="Google Shape;368;g9c51ff2071_8_930"/>
          <p:cNvSpPr txBox="1">
            <a:spLocks noGrp="1"/>
          </p:cNvSpPr>
          <p:nvPr>
            <p:ph type="sldNum" idx="12"/>
          </p:nvPr>
        </p:nvSpPr>
        <p:spPr>
          <a:xfrm>
            <a:off x="8610600" y="6356350"/>
            <a:ext cx="2743200" cy="365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entury Gothic"/>
                <a:ea typeface="Century Gothic"/>
                <a:cs typeface="Century Gothic"/>
                <a:sym typeface="Century Gothic"/>
              </a:defRPr>
            </a:lvl9pPr>
          </a:lstStyle>
          <a:p>
            <a:fld id="{00000000-1234-1234-1234-123412341234}" type="slidenum">
              <a:rPr lang="en-US" smtClean="0"/>
              <a:pPr/>
              <a:t>‹#›</a:t>
            </a:fld>
            <a:endParaRPr lang="en-US" dirty="0"/>
          </a:p>
        </p:txBody>
      </p:sp>
      <p:sp>
        <p:nvSpPr>
          <p:cNvPr id="369" name="Google Shape;369;g9c51ff2071_8_930"/>
          <p:cNvSpPr>
            <a:spLocks noGrp="1"/>
          </p:cNvSpPr>
          <p:nvPr>
            <p:ph type="pic" idx="2"/>
          </p:nvPr>
        </p:nvSpPr>
        <p:spPr>
          <a:xfrm>
            <a:off x="4041339" y="402074"/>
            <a:ext cx="3481200" cy="6054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1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R="0" lvl="3"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entury Gothic"/>
                <a:ea typeface="Century Gothic"/>
                <a:cs typeface="Century Gothic"/>
                <a:sym typeface="Century Gothic"/>
              </a:defRPr>
            </a:lvl4pPr>
            <a:lvl5pPr marR="0" lvl="4"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entury Gothic"/>
                <a:ea typeface="Century Gothic"/>
                <a:cs typeface="Century Gothic"/>
                <a:sym typeface="Century Gothic"/>
              </a:defRPr>
            </a:lvl9pPr>
          </a:lstStyle>
          <a:p>
            <a:endParaRPr dirty="0"/>
          </a:p>
        </p:txBody>
      </p:sp>
    </p:spTree>
    <p:extLst>
      <p:ext uri="{BB962C8B-B14F-4D97-AF65-F5344CB8AC3E}">
        <p14:creationId xmlns:p14="http://schemas.microsoft.com/office/powerpoint/2010/main" val="30482265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1" descr="ASU 2 color coated">
            <a:extLst>
              <a:ext uri="{FF2B5EF4-FFF2-40B4-BE49-F238E27FC236}">
                <a16:creationId xmlns:a16="http://schemas.microsoft.com/office/drawing/2014/main" id="{0CD6D9F9-7267-43F8-8046-FCD54842FEA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58219" y="589743"/>
            <a:ext cx="3572311" cy="853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406352" y="2819152"/>
            <a:ext cx="11379298" cy="1524621"/>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1829322" y="4419725"/>
            <a:ext cx="8533357" cy="1676524"/>
          </a:xfrm>
        </p:spPr>
        <p:txBody>
          <a:bodyPr/>
          <a:lstStyle>
            <a:lvl1pPr marL="0" indent="0" algn="ctr">
              <a:buFont typeface="Times" pitchFamily="84" charset="0"/>
              <a:buNone/>
              <a:defRPr/>
            </a:lvl1pPr>
          </a:lstStyle>
          <a:p>
            <a:r>
              <a:rPr lang="en-US"/>
              <a:t>Click to edit Master subtitle style</a:t>
            </a:r>
          </a:p>
        </p:txBody>
      </p:sp>
      <p:sp>
        <p:nvSpPr>
          <p:cNvPr id="5" name="Date Placeholder 4">
            <a:extLst>
              <a:ext uri="{FF2B5EF4-FFF2-40B4-BE49-F238E27FC236}">
                <a16:creationId xmlns:a16="http://schemas.microsoft.com/office/drawing/2014/main" id="{8E9921D1-F0CB-4AC0-A412-E10841FA9D88}"/>
              </a:ext>
            </a:extLst>
          </p:cNvPr>
          <p:cNvSpPr>
            <a:spLocks noGrp="1" noChangeArrowheads="1"/>
          </p:cNvSpPr>
          <p:nvPr>
            <p:ph type="dt" sz="half" idx="10"/>
          </p:nvPr>
        </p:nvSpPr>
        <p:spPr>
          <a:xfrm>
            <a:off x="913916" y="6248153"/>
            <a:ext cx="2540807" cy="457945"/>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08F44071-42A1-431F-8E16-DB0F1772E677}"/>
              </a:ext>
            </a:extLst>
          </p:cNvPr>
          <p:cNvSpPr>
            <a:spLocks noGrp="1" noChangeArrowheads="1"/>
          </p:cNvSpPr>
          <p:nvPr>
            <p:ph type="ftr" sz="quarter" idx="11"/>
          </p:nvPr>
        </p:nvSpPr>
        <p:spPr/>
        <p:txBody>
          <a:bodyPr/>
          <a:lstStyle>
            <a:lvl1pPr>
              <a:defRPr/>
            </a:lvl1pPr>
          </a:lstStyle>
          <a:p>
            <a:pPr>
              <a:defRPr/>
            </a:pPr>
            <a:r>
              <a:rPr lang="en-US"/>
              <a:t>Alcorn State University</a:t>
            </a:r>
          </a:p>
        </p:txBody>
      </p:sp>
      <p:sp>
        <p:nvSpPr>
          <p:cNvPr id="7" name="Slide Number Placeholder 6">
            <a:extLst>
              <a:ext uri="{FF2B5EF4-FFF2-40B4-BE49-F238E27FC236}">
                <a16:creationId xmlns:a16="http://schemas.microsoft.com/office/drawing/2014/main" id="{3C2059CB-8843-48F2-9D00-E1FBE0DE783A}"/>
              </a:ext>
            </a:extLst>
          </p:cNvPr>
          <p:cNvSpPr>
            <a:spLocks noGrp="1" noChangeArrowheads="1"/>
          </p:cNvSpPr>
          <p:nvPr>
            <p:ph type="sldNum" sz="quarter" idx="12"/>
          </p:nvPr>
        </p:nvSpPr>
        <p:spPr>
          <a:xfrm>
            <a:off x="8737277" y="6248153"/>
            <a:ext cx="2540807" cy="457945"/>
          </a:xfrm>
        </p:spPr>
        <p:txBody>
          <a:bodyPr/>
          <a:lstStyle>
            <a:lvl1pPr>
              <a:defRPr/>
            </a:lvl1pPr>
          </a:lstStyle>
          <a:p>
            <a:fld id="{176778DC-8972-4E66-87AF-ED6F0FA04FDB}" type="slidenum">
              <a:rPr lang="en-US" altLang="en-US"/>
              <a:pPr/>
              <a:t>‹#›</a:t>
            </a:fld>
            <a:endParaRPr lang="en-US" altLang="en-US"/>
          </a:p>
        </p:txBody>
      </p:sp>
    </p:spTree>
    <p:extLst>
      <p:ext uri="{BB962C8B-B14F-4D97-AF65-F5344CB8AC3E}">
        <p14:creationId xmlns:p14="http://schemas.microsoft.com/office/powerpoint/2010/main" val="22830417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755BF22-3753-4BC8-8590-9499490B35A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859A991-4F8D-4764-918C-CB5A5E67AA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88DE568-C9CE-4007-BAEE-06BCA8D51A04}"/>
              </a:ext>
            </a:extLst>
          </p:cNvPr>
          <p:cNvSpPr>
            <a:spLocks noGrp="1" noChangeArrowheads="1"/>
          </p:cNvSpPr>
          <p:nvPr>
            <p:ph type="sldNum" sz="quarter" idx="12"/>
          </p:nvPr>
        </p:nvSpPr>
        <p:spPr>
          <a:ln/>
        </p:spPr>
        <p:txBody>
          <a:bodyPr/>
          <a:lstStyle>
            <a:lvl1pPr>
              <a:defRPr/>
            </a:lvl1pPr>
          </a:lstStyle>
          <a:p>
            <a:fld id="{CE8C3D38-D45C-4F75-AA1A-D2C49AD9E5AA}" type="slidenum">
              <a:rPr lang="en-US" altLang="en-US"/>
              <a:pPr/>
              <a:t>‹#›</a:t>
            </a:fld>
            <a:endParaRPr lang="en-US" altLang="en-US"/>
          </a:p>
        </p:txBody>
      </p:sp>
    </p:spTree>
    <p:extLst>
      <p:ext uri="{BB962C8B-B14F-4D97-AF65-F5344CB8AC3E}">
        <p14:creationId xmlns:p14="http://schemas.microsoft.com/office/powerpoint/2010/main" val="28322273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37" y="4407438"/>
            <a:ext cx="10362678" cy="1361548"/>
          </a:xfrm>
        </p:spPr>
        <p:txBody>
          <a:bodyPr anchor="t"/>
          <a:lstStyle>
            <a:lvl1pPr algn="l">
              <a:defRPr sz="2814" b="1" cap="all"/>
            </a:lvl1pPr>
          </a:lstStyle>
          <a:p>
            <a:r>
              <a:rPr lang="en-US"/>
              <a:t>Click to edit Master title style</a:t>
            </a:r>
          </a:p>
        </p:txBody>
      </p:sp>
      <p:sp>
        <p:nvSpPr>
          <p:cNvPr id="3" name="Text Placeholder 2"/>
          <p:cNvSpPr>
            <a:spLocks noGrp="1"/>
          </p:cNvSpPr>
          <p:nvPr>
            <p:ph type="body" idx="1"/>
          </p:nvPr>
        </p:nvSpPr>
        <p:spPr>
          <a:xfrm>
            <a:off x="963037" y="2906273"/>
            <a:ext cx="10362678" cy="1501165"/>
          </a:xfrm>
        </p:spPr>
        <p:txBody>
          <a:bodyPr anchor="b"/>
          <a:lstStyle>
            <a:lvl1pPr marL="0" indent="0">
              <a:buNone/>
              <a:defRPr sz="1407"/>
            </a:lvl1pPr>
            <a:lvl2pPr marL="321686" indent="0">
              <a:buNone/>
              <a:defRPr sz="1266"/>
            </a:lvl2pPr>
            <a:lvl3pPr marL="643372" indent="0">
              <a:buNone/>
              <a:defRPr sz="1126"/>
            </a:lvl3pPr>
            <a:lvl4pPr marL="965058" indent="0">
              <a:buNone/>
              <a:defRPr sz="985"/>
            </a:lvl4pPr>
            <a:lvl5pPr marL="1286744" indent="0">
              <a:buNone/>
              <a:defRPr sz="985"/>
            </a:lvl5pPr>
            <a:lvl6pPr marL="1608430" indent="0">
              <a:buNone/>
              <a:defRPr sz="985"/>
            </a:lvl6pPr>
            <a:lvl7pPr marL="1930116" indent="0">
              <a:buNone/>
              <a:defRPr sz="985"/>
            </a:lvl7pPr>
            <a:lvl8pPr marL="2251801" indent="0">
              <a:buNone/>
              <a:defRPr sz="985"/>
            </a:lvl8pPr>
            <a:lvl9pPr marL="2573487" indent="0">
              <a:buNone/>
              <a:defRPr sz="985"/>
            </a:lvl9pPr>
          </a:lstStyle>
          <a:p>
            <a:pPr lvl="0"/>
            <a:r>
              <a:rPr lang="en-US"/>
              <a:t>Click to edit Master text styles</a:t>
            </a:r>
          </a:p>
        </p:txBody>
      </p:sp>
      <p:sp>
        <p:nvSpPr>
          <p:cNvPr id="4" name="Rectangle 4">
            <a:extLst>
              <a:ext uri="{FF2B5EF4-FFF2-40B4-BE49-F238E27FC236}">
                <a16:creationId xmlns:a16="http://schemas.microsoft.com/office/drawing/2014/main" id="{C3BAF9D3-F235-4651-ACEC-0F1F790B574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AEA9962-6AE6-4B4E-B2F1-57EC6D1FF8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1CFCA8D-D8C8-456D-B0F0-718508B8A2C1}"/>
              </a:ext>
            </a:extLst>
          </p:cNvPr>
          <p:cNvSpPr>
            <a:spLocks noGrp="1" noChangeArrowheads="1"/>
          </p:cNvSpPr>
          <p:nvPr>
            <p:ph type="sldNum" sz="quarter" idx="12"/>
          </p:nvPr>
        </p:nvSpPr>
        <p:spPr>
          <a:ln/>
        </p:spPr>
        <p:txBody>
          <a:bodyPr/>
          <a:lstStyle>
            <a:lvl1pPr>
              <a:defRPr/>
            </a:lvl1pPr>
          </a:lstStyle>
          <a:p>
            <a:fld id="{4EA18EA8-ED1A-463F-90F9-0F52B0DEF28F}" type="slidenum">
              <a:rPr lang="en-US" altLang="en-US"/>
              <a:pPr/>
              <a:t>‹#›</a:t>
            </a:fld>
            <a:endParaRPr lang="en-US" altLang="en-US"/>
          </a:p>
        </p:txBody>
      </p:sp>
    </p:spTree>
    <p:extLst>
      <p:ext uri="{BB962C8B-B14F-4D97-AF65-F5344CB8AC3E}">
        <p14:creationId xmlns:p14="http://schemas.microsoft.com/office/powerpoint/2010/main" val="38594843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7797" y="1514568"/>
            <a:ext cx="5261716" cy="4114800"/>
          </a:xfrm>
        </p:spPr>
        <p:txBody>
          <a:bodyPr/>
          <a:lstStyle>
            <a:lvl1pPr>
              <a:defRPr sz="1970"/>
            </a:lvl1pPr>
            <a:lvl2pPr>
              <a:defRPr sz="1689"/>
            </a:lvl2pPr>
            <a:lvl3pPr>
              <a:defRPr sz="1407"/>
            </a:lvl3pPr>
            <a:lvl4pPr>
              <a:defRPr sz="1266"/>
            </a:lvl4pPr>
            <a:lvl5pPr>
              <a:defRPr sz="1266"/>
            </a:lvl5pPr>
            <a:lvl6pPr>
              <a:defRPr sz="1266"/>
            </a:lvl6pPr>
            <a:lvl7pPr>
              <a:defRPr sz="1266"/>
            </a:lvl7pPr>
            <a:lvl8pPr>
              <a:defRPr sz="1266"/>
            </a:lvl8pPr>
            <a:lvl9pPr>
              <a:defRPr sz="12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82405" y="1514568"/>
            <a:ext cx="5263205" cy="4114800"/>
          </a:xfrm>
        </p:spPr>
        <p:txBody>
          <a:bodyPr/>
          <a:lstStyle>
            <a:lvl1pPr>
              <a:defRPr sz="1970"/>
            </a:lvl1pPr>
            <a:lvl2pPr>
              <a:defRPr sz="1689"/>
            </a:lvl2pPr>
            <a:lvl3pPr>
              <a:defRPr sz="1407"/>
            </a:lvl3pPr>
            <a:lvl4pPr>
              <a:defRPr sz="1266"/>
            </a:lvl4pPr>
            <a:lvl5pPr>
              <a:defRPr sz="1266"/>
            </a:lvl5pPr>
            <a:lvl6pPr>
              <a:defRPr sz="1266"/>
            </a:lvl6pPr>
            <a:lvl7pPr>
              <a:defRPr sz="1266"/>
            </a:lvl7pPr>
            <a:lvl8pPr>
              <a:defRPr sz="1266"/>
            </a:lvl8pPr>
            <a:lvl9pPr>
              <a:defRPr sz="12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B94BC19-1F3C-45CC-B10A-478E31BB367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1E25D26-FB6E-4B2B-9A49-60877FEC60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9EBEE39-81A9-4E7B-8E06-C8353D80AC79}"/>
              </a:ext>
            </a:extLst>
          </p:cNvPr>
          <p:cNvSpPr>
            <a:spLocks noGrp="1" noChangeArrowheads="1"/>
          </p:cNvSpPr>
          <p:nvPr>
            <p:ph type="sldNum" sz="quarter" idx="12"/>
          </p:nvPr>
        </p:nvSpPr>
        <p:spPr>
          <a:ln/>
        </p:spPr>
        <p:txBody>
          <a:bodyPr/>
          <a:lstStyle>
            <a:lvl1pPr>
              <a:defRPr/>
            </a:lvl1pPr>
          </a:lstStyle>
          <a:p>
            <a:fld id="{6B709921-C618-4E73-8FB8-9453CFEF35D5}" type="slidenum">
              <a:rPr lang="en-US" altLang="en-US"/>
              <a:pPr/>
              <a:t>‹#›</a:t>
            </a:fld>
            <a:endParaRPr lang="en-US" altLang="en-US"/>
          </a:p>
        </p:txBody>
      </p:sp>
    </p:spTree>
    <p:extLst>
      <p:ext uri="{BB962C8B-B14F-4D97-AF65-F5344CB8AC3E}">
        <p14:creationId xmlns:p14="http://schemas.microsoft.com/office/powerpoint/2010/main" val="42562618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0271" y="274768"/>
            <a:ext cx="10971460" cy="114262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10270" y="1534673"/>
            <a:ext cx="5386747" cy="640006"/>
          </a:xfrm>
        </p:spPr>
        <p:txBody>
          <a:bodyPr anchor="b"/>
          <a:lstStyle>
            <a:lvl1pPr marL="0" indent="0">
              <a:buNone/>
              <a:defRPr sz="1689" b="1"/>
            </a:lvl1pPr>
            <a:lvl2pPr marL="321686" indent="0">
              <a:buNone/>
              <a:defRPr sz="1407" b="1"/>
            </a:lvl2pPr>
            <a:lvl3pPr marL="643372" indent="0">
              <a:buNone/>
              <a:defRPr sz="1266" b="1"/>
            </a:lvl3pPr>
            <a:lvl4pPr marL="965058" indent="0">
              <a:buNone/>
              <a:defRPr sz="1126" b="1"/>
            </a:lvl4pPr>
            <a:lvl5pPr marL="1286744" indent="0">
              <a:buNone/>
              <a:defRPr sz="1126" b="1"/>
            </a:lvl5pPr>
            <a:lvl6pPr marL="1608430" indent="0">
              <a:buNone/>
              <a:defRPr sz="1126" b="1"/>
            </a:lvl6pPr>
            <a:lvl7pPr marL="1930116" indent="0">
              <a:buNone/>
              <a:defRPr sz="1126" b="1"/>
            </a:lvl7pPr>
            <a:lvl8pPr marL="2251801" indent="0">
              <a:buNone/>
              <a:defRPr sz="1126" b="1"/>
            </a:lvl8pPr>
            <a:lvl9pPr marL="2573487" indent="0">
              <a:buNone/>
              <a:defRPr sz="1126" b="1"/>
            </a:lvl9pPr>
          </a:lstStyle>
          <a:p>
            <a:pPr lvl="0"/>
            <a:r>
              <a:rPr lang="en-US"/>
              <a:t>Click to edit Master text styles</a:t>
            </a:r>
          </a:p>
        </p:txBody>
      </p:sp>
      <p:sp>
        <p:nvSpPr>
          <p:cNvPr id="4" name="Content Placeholder 3"/>
          <p:cNvSpPr>
            <a:spLocks noGrp="1"/>
          </p:cNvSpPr>
          <p:nvPr>
            <p:ph sz="half" idx="2"/>
          </p:nvPr>
        </p:nvSpPr>
        <p:spPr>
          <a:xfrm>
            <a:off x="610270" y="2174680"/>
            <a:ext cx="5386747" cy="3951727"/>
          </a:xfrm>
        </p:spPr>
        <p:txBody>
          <a:bodyPr/>
          <a:lstStyle>
            <a:lvl1pPr>
              <a:defRPr sz="1689"/>
            </a:lvl1pPr>
            <a:lvl2pPr>
              <a:defRPr sz="1407"/>
            </a:lvl2pPr>
            <a:lvl3pPr>
              <a:defRPr sz="1266"/>
            </a:lvl3pPr>
            <a:lvl4pPr>
              <a:defRPr sz="1126"/>
            </a:lvl4pPr>
            <a:lvl5pPr>
              <a:defRPr sz="1126"/>
            </a:lvl5pPr>
            <a:lvl6pPr>
              <a:defRPr sz="1126"/>
            </a:lvl6pPr>
            <a:lvl7pPr>
              <a:defRPr sz="1126"/>
            </a:lvl7pPr>
            <a:lvl8pPr>
              <a:defRPr sz="1126"/>
            </a:lvl8pPr>
            <a:lvl9pPr>
              <a:defRPr sz="112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94" y="1534673"/>
            <a:ext cx="5388236" cy="640006"/>
          </a:xfrm>
        </p:spPr>
        <p:txBody>
          <a:bodyPr anchor="b"/>
          <a:lstStyle>
            <a:lvl1pPr marL="0" indent="0">
              <a:buNone/>
              <a:defRPr sz="1689" b="1"/>
            </a:lvl1pPr>
            <a:lvl2pPr marL="321686" indent="0">
              <a:buNone/>
              <a:defRPr sz="1407" b="1"/>
            </a:lvl2pPr>
            <a:lvl3pPr marL="643372" indent="0">
              <a:buNone/>
              <a:defRPr sz="1266" b="1"/>
            </a:lvl3pPr>
            <a:lvl4pPr marL="965058" indent="0">
              <a:buNone/>
              <a:defRPr sz="1126" b="1"/>
            </a:lvl4pPr>
            <a:lvl5pPr marL="1286744" indent="0">
              <a:buNone/>
              <a:defRPr sz="1126" b="1"/>
            </a:lvl5pPr>
            <a:lvl6pPr marL="1608430" indent="0">
              <a:buNone/>
              <a:defRPr sz="1126" b="1"/>
            </a:lvl6pPr>
            <a:lvl7pPr marL="1930116" indent="0">
              <a:buNone/>
              <a:defRPr sz="1126" b="1"/>
            </a:lvl7pPr>
            <a:lvl8pPr marL="2251801" indent="0">
              <a:buNone/>
              <a:defRPr sz="1126" b="1"/>
            </a:lvl8pPr>
            <a:lvl9pPr marL="2573487" indent="0">
              <a:buNone/>
              <a:defRPr sz="1126" b="1"/>
            </a:lvl9pPr>
          </a:lstStyle>
          <a:p>
            <a:pPr lvl="0"/>
            <a:r>
              <a:rPr lang="en-US"/>
              <a:t>Click to edit Master text styles</a:t>
            </a:r>
          </a:p>
        </p:txBody>
      </p:sp>
      <p:sp>
        <p:nvSpPr>
          <p:cNvPr id="6" name="Content Placeholder 5"/>
          <p:cNvSpPr>
            <a:spLocks noGrp="1"/>
          </p:cNvSpPr>
          <p:nvPr>
            <p:ph sz="quarter" idx="4"/>
          </p:nvPr>
        </p:nvSpPr>
        <p:spPr>
          <a:xfrm>
            <a:off x="6193494" y="2174680"/>
            <a:ext cx="5388236" cy="3951727"/>
          </a:xfrm>
        </p:spPr>
        <p:txBody>
          <a:bodyPr/>
          <a:lstStyle>
            <a:lvl1pPr>
              <a:defRPr sz="1689"/>
            </a:lvl1pPr>
            <a:lvl2pPr>
              <a:defRPr sz="1407"/>
            </a:lvl2pPr>
            <a:lvl3pPr>
              <a:defRPr sz="1266"/>
            </a:lvl3pPr>
            <a:lvl4pPr>
              <a:defRPr sz="1126"/>
            </a:lvl4pPr>
            <a:lvl5pPr>
              <a:defRPr sz="1126"/>
            </a:lvl5pPr>
            <a:lvl6pPr>
              <a:defRPr sz="1126"/>
            </a:lvl6pPr>
            <a:lvl7pPr>
              <a:defRPr sz="1126"/>
            </a:lvl7pPr>
            <a:lvl8pPr>
              <a:defRPr sz="1126"/>
            </a:lvl8pPr>
            <a:lvl9pPr>
              <a:defRPr sz="112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CDE55C2-12FD-4BBB-B7E0-5A112C8FFF9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53BC14A-025C-4EEB-B78E-23E7101D58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3500AF9-B7EB-4C4B-A33E-FB7E9635CAA3}"/>
              </a:ext>
            </a:extLst>
          </p:cNvPr>
          <p:cNvSpPr>
            <a:spLocks noGrp="1" noChangeArrowheads="1"/>
          </p:cNvSpPr>
          <p:nvPr>
            <p:ph type="sldNum" sz="quarter" idx="12"/>
          </p:nvPr>
        </p:nvSpPr>
        <p:spPr>
          <a:ln/>
        </p:spPr>
        <p:txBody>
          <a:bodyPr/>
          <a:lstStyle>
            <a:lvl1pPr>
              <a:defRPr/>
            </a:lvl1pPr>
          </a:lstStyle>
          <a:p>
            <a:fld id="{1BD0E197-6195-4703-B20E-DB49A3EBFB4F}" type="slidenum">
              <a:rPr lang="en-US" altLang="en-US"/>
              <a:pPr/>
              <a:t>‹#›</a:t>
            </a:fld>
            <a:endParaRPr lang="en-US" altLang="en-US"/>
          </a:p>
        </p:txBody>
      </p:sp>
    </p:spTree>
    <p:extLst>
      <p:ext uri="{BB962C8B-B14F-4D97-AF65-F5344CB8AC3E}">
        <p14:creationId xmlns:p14="http://schemas.microsoft.com/office/powerpoint/2010/main" val="11486123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49C14EC-0D67-4B1B-B3A5-4166FCE5217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656BFCF-1D6B-43E7-8587-2155A03E6EF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457478C-C1E9-44B6-B512-B0D08E7721A3}"/>
              </a:ext>
            </a:extLst>
          </p:cNvPr>
          <p:cNvSpPr>
            <a:spLocks noGrp="1" noChangeArrowheads="1"/>
          </p:cNvSpPr>
          <p:nvPr>
            <p:ph type="sldNum" sz="quarter" idx="12"/>
          </p:nvPr>
        </p:nvSpPr>
        <p:spPr>
          <a:ln/>
        </p:spPr>
        <p:txBody>
          <a:bodyPr/>
          <a:lstStyle>
            <a:lvl1pPr>
              <a:defRPr/>
            </a:lvl1pPr>
          </a:lstStyle>
          <a:p>
            <a:fld id="{FA3AE6CD-ACBB-4B97-9B4C-278E16A50609}" type="slidenum">
              <a:rPr lang="en-US" altLang="en-US"/>
              <a:pPr/>
              <a:t>‹#›</a:t>
            </a:fld>
            <a:endParaRPr lang="en-US" altLang="en-US"/>
          </a:p>
        </p:txBody>
      </p:sp>
    </p:spTree>
    <p:extLst>
      <p:ext uri="{BB962C8B-B14F-4D97-AF65-F5344CB8AC3E}">
        <p14:creationId xmlns:p14="http://schemas.microsoft.com/office/powerpoint/2010/main" val="25171552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9EF25C9-BBF9-4663-B8BD-AA210CACB8A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2873F47-3CB9-45F9-9FD5-C41DA5F9806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39DAA36-44CC-4698-B185-97F07D2CBC11}"/>
              </a:ext>
            </a:extLst>
          </p:cNvPr>
          <p:cNvSpPr>
            <a:spLocks noGrp="1" noChangeArrowheads="1"/>
          </p:cNvSpPr>
          <p:nvPr>
            <p:ph type="sldNum" sz="quarter" idx="12"/>
          </p:nvPr>
        </p:nvSpPr>
        <p:spPr>
          <a:ln/>
        </p:spPr>
        <p:txBody>
          <a:bodyPr/>
          <a:lstStyle>
            <a:lvl1pPr>
              <a:defRPr/>
            </a:lvl1pPr>
          </a:lstStyle>
          <a:p>
            <a:fld id="{F119D76B-C172-42F5-AB1E-3BB1F388004A}" type="slidenum">
              <a:rPr lang="en-US" altLang="en-US"/>
              <a:pPr/>
              <a:t>‹#›</a:t>
            </a:fld>
            <a:endParaRPr lang="en-US" altLang="en-US"/>
          </a:p>
        </p:txBody>
      </p:sp>
    </p:spTree>
    <p:extLst>
      <p:ext uri="{BB962C8B-B14F-4D97-AF65-F5344CB8AC3E}">
        <p14:creationId xmlns:p14="http://schemas.microsoft.com/office/powerpoint/2010/main" val="39774759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0270" y="272533"/>
            <a:ext cx="4009919" cy="1162733"/>
          </a:xfrm>
        </p:spPr>
        <p:txBody>
          <a:bodyPr anchor="b"/>
          <a:lstStyle>
            <a:lvl1pPr algn="l">
              <a:defRPr sz="1407" b="1"/>
            </a:lvl1pPr>
          </a:lstStyle>
          <a:p>
            <a:r>
              <a:rPr lang="en-US"/>
              <a:t>Click to edit Master title style</a:t>
            </a:r>
          </a:p>
        </p:txBody>
      </p:sp>
      <p:sp>
        <p:nvSpPr>
          <p:cNvPr id="3" name="Content Placeholder 2"/>
          <p:cNvSpPr>
            <a:spLocks noGrp="1"/>
          </p:cNvSpPr>
          <p:nvPr>
            <p:ph idx="1"/>
          </p:nvPr>
        </p:nvSpPr>
        <p:spPr>
          <a:xfrm>
            <a:off x="4766058" y="272533"/>
            <a:ext cx="6815672" cy="5853873"/>
          </a:xfrm>
        </p:spPr>
        <p:txBody>
          <a:bodyPr/>
          <a:lstStyle>
            <a:lvl1pPr>
              <a:defRPr sz="2252"/>
            </a:lvl1pPr>
            <a:lvl2pPr>
              <a:defRPr sz="1970"/>
            </a:lvl2pPr>
            <a:lvl3pPr>
              <a:defRPr sz="1689"/>
            </a:lvl3pPr>
            <a:lvl4pPr>
              <a:defRPr sz="1407"/>
            </a:lvl4pPr>
            <a:lvl5pPr>
              <a:defRPr sz="1407"/>
            </a:lvl5pPr>
            <a:lvl6pPr>
              <a:defRPr sz="1407"/>
            </a:lvl6pPr>
            <a:lvl7pPr>
              <a:defRPr sz="1407"/>
            </a:lvl7pPr>
            <a:lvl8pPr>
              <a:defRPr sz="1407"/>
            </a:lvl8pPr>
            <a:lvl9pPr>
              <a:defRPr sz="14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0270" y="1435266"/>
            <a:ext cx="4009919" cy="4691140"/>
          </a:xfrm>
        </p:spPr>
        <p:txBody>
          <a:bodyPr/>
          <a:lstStyle>
            <a:lvl1pPr marL="0" indent="0">
              <a:buNone/>
              <a:defRPr sz="985"/>
            </a:lvl1pPr>
            <a:lvl2pPr marL="321686" indent="0">
              <a:buNone/>
              <a:defRPr sz="844"/>
            </a:lvl2pPr>
            <a:lvl3pPr marL="643372" indent="0">
              <a:buNone/>
              <a:defRPr sz="704"/>
            </a:lvl3pPr>
            <a:lvl4pPr marL="965058" indent="0">
              <a:buNone/>
              <a:defRPr sz="633"/>
            </a:lvl4pPr>
            <a:lvl5pPr marL="1286744" indent="0">
              <a:buNone/>
              <a:defRPr sz="633"/>
            </a:lvl5pPr>
            <a:lvl6pPr marL="1608430" indent="0">
              <a:buNone/>
              <a:defRPr sz="633"/>
            </a:lvl6pPr>
            <a:lvl7pPr marL="1930116" indent="0">
              <a:buNone/>
              <a:defRPr sz="633"/>
            </a:lvl7pPr>
            <a:lvl8pPr marL="2251801" indent="0">
              <a:buNone/>
              <a:defRPr sz="633"/>
            </a:lvl8pPr>
            <a:lvl9pPr marL="2573487" indent="0">
              <a:buNone/>
              <a:defRPr sz="633"/>
            </a:lvl9pPr>
          </a:lstStyle>
          <a:p>
            <a:pPr lvl="0"/>
            <a:r>
              <a:rPr lang="en-US"/>
              <a:t>Click to edit Master text styles</a:t>
            </a:r>
          </a:p>
        </p:txBody>
      </p:sp>
      <p:sp>
        <p:nvSpPr>
          <p:cNvPr id="5" name="Rectangle 4">
            <a:extLst>
              <a:ext uri="{FF2B5EF4-FFF2-40B4-BE49-F238E27FC236}">
                <a16:creationId xmlns:a16="http://schemas.microsoft.com/office/drawing/2014/main" id="{AE3CBB88-4F64-48FD-B1AE-BBB0A04DA10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8C0DDFE-88B5-4A79-A30A-7A4B4A08307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320BD07-791F-43D4-A776-4AFAB63AABF0}"/>
              </a:ext>
            </a:extLst>
          </p:cNvPr>
          <p:cNvSpPr>
            <a:spLocks noGrp="1" noChangeArrowheads="1"/>
          </p:cNvSpPr>
          <p:nvPr>
            <p:ph type="sldNum" sz="quarter" idx="12"/>
          </p:nvPr>
        </p:nvSpPr>
        <p:spPr>
          <a:ln/>
        </p:spPr>
        <p:txBody>
          <a:bodyPr/>
          <a:lstStyle>
            <a:lvl1pPr>
              <a:defRPr/>
            </a:lvl1pPr>
          </a:lstStyle>
          <a:p>
            <a:fld id="{8C80DC8B-C92D-4D5E-B39D-30B56EAA27B1}" type="slidenum">
              <a:rPr lang="en-US" altLang="en-US"/>
              <a:pPr/>
              <a:t>‹#›</a:t>
            </a:fld>
            <a:endParaRPr lang="en-US" altLang="en-US"/>
          </a:p>
        </p:txBody>
      </p:sp>
    </p:spTree>
    <p:extLst>
      <p:ext uri="{BB962C8B-B14F-4D97-AF65-F5344CB8AC3E}">
        <p14:creationId xmlns:p14="http://schemas.microsoft.com/office/powerpoint/2010/main" val="14110116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8984" y="4800601"/>
            <a:ext cx="7315795" cy="566288"/>
          </a:xfrm>
        </p:spPr>
        <p:txBody>
          <a:bodyPr anchor="b"/>
          <a:lstStyle>
            <a:lvl1pPr algn="l">
              <a:defRPr sz="1407" b="1"/>
            </a:lvl1pPr>
          </a:lstStyle>
          <a:p>
            <a:r>
              <a:rPr lang="en-US"/>
              <a:t>Click to edit Master title style</a:t>
            </a:r>
          </a:p>
        </p:txBody>
      </p:sp>
      <p:sp>
        <p:nvSpPr>
          <p:cNvPr id="3" name="Picture Placeholder 2"/>
          <p:cNvSpPr>
            <a:spLocks noGrp="1"/>
          </p:cNvSpPr>
          <p:nvPr>
            <p:ph type="pic" idx="1"/>
          </p:nvPr>
        </p:nvSpPr>
        <p:spPr>
          <a:xfrm>
            <a:off x="2388984" y="613199"/>
            <a:ext cx="7315795" cy="4114800"/>
          </a:xfrm>
        </p:spPr>
        <p:txBody>
          <a:bodyPr/>
          <a:lstStyle>
            <a:lvl1pPr marL="0" indent="0">
              <a:buNone/>
              <a:defRPr sz="2252"/>
            </a:lvl1pPr>
            <a:lvl2pPr marL="321686" indent="0">
              <a:buNone/>
              <a:defRPr sz="1970"/>
            </a:lvl2pPr>
            <a:lvl3pPr marL="643372" indent="0">
              <a:buNone/>
              <a:defRPr sz="1689"/>
            </a:lvl3pPr>
            <a:lvl4pPr marL="965058" indent="0">
              <a:buNone/>
              <a:defRPr sz="1407"/>
            </a:lvl4pPr>
            <a:lvl5pPr marL="1286744" indent="0">
              <a:buNone/>
              <a:defRPr sz="1407"/>
            </a:lvl5pPr>
            <a:lvl6pPr marL="1608430" indent="0">
              <a:buNone/>
              <a:defRPr sz="1407"/>
            </a:lvl6pPr>
            <a:lvl7pPr marL="1930116" indent="0">
              <a:buNone/>
              <a:defRPr sz="1407"/>
            </a:lvl7pPr>
            <a:lvl8pPr marL="2251801" indent="0">
              <a:buNone/>
              <a:defRPr sz="1407"/>
            </a:lvl8pPr>
            <a:lvl9pPr marL="2573487" indent="0">
              <a:buNone/>
              <a:defRPr sz="1407"/>
            </a:lvl9pPr>
          </a:lstStyle>
          <a:p>
            <a:pPr lvl="0"/>
            <a:endParaRPr lang="en-US" noProof="0"/>
          </a:p>
        </p:txBody>
      </p:sp>
      <p:sp>
        <p:nvSpPr>
          <p:cNvPr id="4" name="Text Placeholder 3"/>
          <p:cNvSpPr>
            <a:spLocks noGrp="1"/>
          </p:cNvSpPr>
          <p:nvPr>
            <p:ph type="body" sz="half" idx="2"/>
          </p:nvPr>
        </p:nvSpPr>
        <p:spPr>
          <a:xfrm>
            <a:off x="2388984" y="5366889"/>
            <a:ext cx="7315795" cy="805312"/>
          </a:xfrm>
        </p:spPr>
        <p:txBody>
          <a:bodyPr/>
          <a:lstStyle>
            <a:lvl1pPr marL="0" indent="0">
              <a:buNone/>
              <a:defRPr sz="985"/>
            </a:lvl1pPr>
            <a:lvl2pPr marL="321686" indent="0">
              <a:buNone/>
              <a:defRPr sz="844"/>
            </a:lvl2pPr>
            <a:lvl3pPr marL="643372" indent="0">
              <a:buNone/>
              <a:defRPr sz="704"/>
            </a:lvl3pPr>
            <a:lvl4pPr marL="965058" indent="0">
              <a:buNone/>
              <a:defRPr sz="633"/>
            </a:lvl4pPr>
            <a:lvl5pPr marL="1286744" indent="0">
              <a:buNone/>
              <a:defRPr sz="633"/>
            </a:lvl5pPr>
            <a:lvl6pPr marL="1608430" indent="0">
              <a:buNone/>
              <a:defRPr sz="633"/>
            </a:lvl6pPr>
            <a:lvl7pPr marL="1930116" indent="0">
              <a:buNone/>
              <a:defRPr sz="633"/>
            </a:lvl7pPr>
            <a:lvl8pPr marL="2251801" indent="0">
              <a:buNone/>
              <a:defRPr sz="633"/>
            </a:lvl8pPr>
            <a:lvl9pPr marL="2573487" indent="0">
              <a:buNone/>
              <a:defRPr sz="633"/>
            </a:lvl9pPr>
          </a:lstStyle>
          <a:p>
            <a:pPr lvl="0"/>
            <a:r>
              <a:rPr lang="en-US"/>
              <a:t>Click to edit Master text styles</a:t>
            </a:r>
          </a:p>
        </p:txBody>
      </p:sp>
      <p:sp>
        <p:nvSpPr>
          <p:cNvPr id="5" name="Rectangle 4">
            <a:extLst>
              <a:ext uri="{FF2B5EF4-FFF2-40B4-BE49-F238E27FC236}">
                <a16:creationId xmlns:a16="http://schemas.microsoft.com/office/drawing/2014/main" id="{37A2AD8C-587A-46A2-8C20-87A2ED61222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DD45366-21CF-474C-85D2-F357DB6096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47DB9BA-008E-4420-AC7C-19B0950009C1}"/>
              </a:ext>
            </a:extLst>
          </p:cNvPr>
          <p:cNvSpPr>
            <a:spLocks noGrp="1" noChangeArrowheads="1"/>
          </p:cNvSpPr>
          <p:nvPr>
            <p:ph type="sldNum" sz="quarter" idx="12"/>
          </p:nvPr>
        </p:nvSpPr>
        <p:spPr>
          <a:ln/>
        </p:spPr>
        <p:txBody>
          <a:bodyPr/>
          <a:lstStyle>
            <a:lvl1pPr>
              <a:defRPr/>
            </a:lvl1pPr>
          </a:lstStyle>
          <a:p>
            <a:fld id="{0C939CC2-9309-4F5A-83CA-9D096243862A}" type="slidenum">
              <a:rPr lang="en-US" altLang="en-US"/>
              <a:pPr/>
              <a:t>‹#›</a:t>
            </a:fld>
            <a:endParaRPr lang="en-US" altLang="en-US"/>
          </a:p>
        </p:txBody>
      </p:sp>
    </p:spTree>
    <p:extLst>
      <p:ext uri="{BB962C8B-B14F-4D97-AF65-F5344CB8AC3E}">
        <p14:creationId xmlns:p14="http://schemas.microsoft.com/office/powerpoint/2010/main" val="6992660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49927"/>
            <a:ext cx="12192000" cy="2687020"/>
          </a:xfrm>
          <a:prstGeom prst="rect">
            <a:avLst/>
          </a:prstGeom>
        </p:spPr>
      </p:pic>
      <p:sp>
        <p:nvSpPr>
          <p:cNvPr id="2" name="Title 1"/>
          <p:cNvSpPr>
            <a:spLocks noGrp="1"/>
          </p:cNvSpPr>
          <p:nvPr>
            <p:ph type="title" hasCustomPrompt="1"/>
          </p:nvPr>
        </p:nvSpPr>
        <p:spPr>
          <a:xfrm>
            <a:off x="667802" y="2966177"/>
            <a:ext cx="10515600" cy="1054519"/>
          </a:xfrm>
        </p:spPr>
        <p:txBody>
          <a:bodyPr anchor="b"/>
          <a:lstStyle>
            <a:lvl1pPr algn="ctr">
              <a:defRPr sz="6000">
                <a:solidFill>
                  <a:schemeClr val="accent1">
                    <a:lumMod val="75000"/>
                  </a:schemeClr>
                </a:solidFill>
              </a:defRPr>
            </a:lvl1pPr>
          </a:lstStyle>
          <a:p>
            <a:r>
              <a:rPr lang="en-US" dirty="0"/>
              <a:t>Click To Edits Master Title Style</a:t>
            </a:r>
          </a:p>
        </p:txBody>
      </p:sp>
      <p:sp>
        <p:nvSpPr>
          <p:cNvPr id="7" name="Rectangle 6"/>
          <p:cNvSpPr/>
          <p:nvPr/>
        </p:nvSpPr>
        <p:spPr>
          <a:xfrm>
            <a:off x="0" y="4771558"/>
            <a:ext cx="12192000" cy="91440"/>
          </a:xfrm>
          <a:prstGeom prst="rect">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2058487"/>
            <a:ext cx="12192000" cy="91440"/>
          </a:xfrm>
          <a:prstGeom prst="rect">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drawing&#10;&#10;Description automatically generated">
            <a:extLst>
              <a:ext uri="{FF2B5EF4-FFF2-40B4-BE49-F238E27FC236}">
                <a16:creationId xmlns:a16="http://schemas.microsoft.com/office/drawing/2014/main" id="{927A9A1E-CB84-47BD-B0FB-4D9CC2D163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0501" y="6098291"/>
            <a:ext cx="795004" cy="544578"/>
          </a:xfrm>
          <a:prstGeom prst="rect">
            <a:avLst/>
          </a:prstGeom>
        </p:spPr>
      </p:pic>
      <p:pic>
        <p:nvPicPr>
          <p:cNvPr id="10" name="Picture 9">
            <a:extLst>
              <a:ext uri="{FF2B5EF4-FFF2-40B4-BE49-F238E27FC236}">
                <a16:creationId xmlns:a16="http://schemas.microsoft.com/office/drawing/2014/main" id="{D61F2E78-A402-4F0E-A66D-A5FAAABC33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241" y="6147904"/>
            <a:ext cx="1383317" cy="445351"/>
          </a:xfrm>
          <a:prstGeom prst="rect">
            <a:avLst/>
          </a:prstGeom>
        </p:spPr>
      </p:pic>
    </p:spTree>
    <p:extLst>
      <p:ext uri="{BB962C8B-B14F-4D97-AF65-F5344CB8AC3E}">
        <p14:creationId xmlns:p14="http://schemas.microsoft.com/office/powerpoint/2010/main" val="15205184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C8016D5-6544-48F7-84A4-DAAF6BAED92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BA2D43E-26CA-4500-A9FB-F9DE41755C3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4822B2D-65C3-4488-90F8-D2786A5A57AE}"/>
              </a:ext>
            </a:extLst>
          </p:cNvPr>
          <p:cNvSpPr>
            <a:spLocks noGrp="1" noChangeArrowheads="1"/>
          </p:cNvSpPr>
          <p:nvPr>
            <p:ph type="sldNum" sz="quarter" idx="12"/>
          </p:nvPr>
        </p:nvSpPr>
        <p:spPr>
          <a:ln/>
        </p:spPr>
        <p:txBody>
          <a:bodyPr/>
          <a:lstStyle>
            <a:lvl1pPr>
              <a:defRPr/>
            </a:lvl1pPr>
          </a:lstStyle>
          <a:p>
            <a:fld id="{374EC009-E2A7-4F16-B63B-B059578918A6}" type="slidenum">
              <a:rPr lang="en-US" altLang="en-US"/>
              <a:pPr/>
              <a:t>‹#›</a:t>
            </a:fld>
            <a:endParaRPr lang="en-US" altLang="en-US"/>
          </a:p>
        </p:txBody>
      </p:sp>
    </p:spTree>
    <p:extLst>
      <p:ext uri="{BB962C8B-B14F-4D97-AF65-F5344CB8AC3E}">
        <p14:creationId xmlns:p14="http://schemas.microsoft.com/office/powerpoint/2010/main" val="20501576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79773" y="536130"/>
            <a:ext cx="2665837" cy="50932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7797" y="536130"/>
            <a:ext cx="7859084" cy="50932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E250037-5FC8-48B5-9869-DC5B498DC8A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538DD7C-F01C-491F-BE30-F76AF3D5F37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8EC01B1-503A-4AA8-AE45-954546F8B254}"/>
              </a:ext>
            </a:extLst>
          </p:cNvPr>
          <p:cNvSpPr>
            <a:spLocks noGrp="1" noChangeArrowheads="1"/>
          </p:cNvSpPr>
          <p:nvPr>
            <p:ph type="sldNum" sz="quarter" idx="12"/>
          </p:nvPr>
        </p:nvSpPr>
        <p:spPr>
          <a:ln/>
        </p:spPr>
        <p:txBody>
          <a:bodyPr/>
          <a:lstStyle>
            <a:lvl1pPr>
              <a:defRPr/>
            </a:lvl1pPr>
          </a:lstStyle>
          <a:p>
            <a:fld id="{31083436-BB44-4632-8455-6C320F90427D}" type="slidenum">
              <a:rPr lang="en-US" altLang="en-US"/>
              <a:pPr/>
              <a:t>‹#›</a:t>
            </a:fld>
            <a:endParaRPr lang="en-US" altLang="en-US"/>
          </a:p>
        </p:txBody>
      </p:sp>
    </p:spTree>
    <p:extLst>
      <p:ext uri="{BB962C8B-B14F-4D97-AF65-F5344CB8AC3E}">
        <p14:creationId xmlns:p14="http://schemas.microsoft.com/office/powerpoint/2010/main" val="8627495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cSld name="1_Section Header">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49927"/>
            <a:ext cx="12192000" cy="2687020"/>
          </a:xfrm>
          <a:prstGeom prst="rect">
            <a:avLst/>
          </a:prstGeom>
        </p:spPr>
      </p:pic>
      <p:sp>
        <p:nvSpPr>
          <p:cNvPr id="2" name="Title 1"/>
          <p:cNvSpPr>
            <a:spLocks noGrp="1"/>
          </p:cNvSpPr>
          <p:nvPr>
            <p:ph type="title" hasCustomPrompt="1"/>
          </p:nvPr>
        </p:nvSpPr>
        <p:spPr>
          <a:xfrm>
            <a:off x="667802" y="2966177"/>
            <a:ext cx="10515600" cy="1054519"/>
          </a:xfrm>
        </p:spPr>
        <p:txBody>
          <a:bodyPr anchor="b"/>
          <a:lstStyle>
            <a:lvl1pPr algn="ctr">
              <a:defRPr sz="6000">
                <a:solidFill>
                  <a:schemeClr val="accent1">
                    <a:lumMod val="75000"/>
                  </a:schemeClr>
                </a:solidFill>
              </a:defRPr>
            </a:lvl1pPr>
          </a:lstStyle>
          <a:p>
            <a:r>
              <a:rPr lang="en-US" dirty="0"/>
              <a:t>Click To Edits Master Title Style</a:t>
            </a:r>
          </a:p>
        </p:txBody>
      </p:sp>
      <p:sp>
        <p:nvSpPr>
          <p:cNvPr id="7" name="Rectangle 6"/>
          <p:cNvSpPr/>
          <p:nvPr/>
        </p:nvSpPr>
        <p:spPr>
          <a:xfrm>
            <a:off x="0" y="4771558"/>
            <a:ext cx="12192000" cy="91440"/>
          </a:xfrm>
          <a:prstGeom prst="rect">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a:off x="0" y="2058487"/>
            <a:ext cx="12192000" cy="91440"/>
          </a:xfrm>
          <a:prstGeom prst="rect">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9" name="Picture 8" descr="A picture containing drawing&#10;&#10;Description automatically generated">
            <a:extLst>
              <a:ext uri="{FF2B5EF4-FFF2-40B4-BE49-F238E27FC236}">
                <a16:creationId xmlns:a16="http://schemas.microsoft.com/office/drawing/2014/main" id="{927A9A1E-CB84-47BD-B0FB-4D9CC2D163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0501" y="6098291"/>
            <a:ext cx="795004" cy="544578"/>
          </a:xfrm>
          <a:prstGeom prst="rect">
            <a:avLst/>
          </a:prstGeom>
        </p:spPr>
      </p:pic>
      <p:pic>
        <p:nvPicPr>
          <p:cNvPr id="10" name="Picture 9">
            <a:extLst>
              <a:ext uri="{FF2B5EF4-FFF2-40B4-BE49-F238E27FC236}">
                <a16:creationId xmlns:a16="http://schemas.microsoft.com/office/drawing/2014/main" id="{D61F2E78-A402-4F0E-A66D-A5FAAABC33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242" y="6147905"/>
            <a:ext cx="1383317" cy="445351"/>
          </a:xfrm>
          <a:prstGeom prst="rect">
            <a:avLst/>
          </a:prstGeom>
        </p:spPr>
      </p:pic>
    </p:spTree>
    <p:extLst>
      <p:ext uri="{BB962C8B-B14F-4D97-AF65-F5344CB8AC3E}">
        <p14:creationId xmlns:p14="http://schemas.microsoft.com/office/powerpoint/2010/main" val="33288220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3902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3902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8268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235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235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2965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3136811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47901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atin typeface="Coolvetica Rg" panose="020B0603030602020004" pitchFamily="34" charset="0"/>
              </a:defRPr>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Footer Placeholder 4">
            <a:extLst>
              <a:ext uri="{FF2B5EF4-FFF2-40B4-BE49-F238E27FC236}">
                <a16:creationId xmlns:a16="http://schemas.microsoft.com/office/drawing/2014/main" id="{6F8125C8-514F-4E13-8157-E8298EB6EBF7}"/>
              </a:ext>
            </a:extLst>
          </p:cNvPr>
          <p:cNvSpPr>
            <a:spLocks noGrp="1"/>
          </p:cNvSpPr>
          <p:nvPr>
            <p:ph type="ftr" sz="quarter" idx="10"/>
          </p:nvPr>
        </p:nvSpPr>
        <p:spPr/>
        <p:txBody>
          <a:bodyPr/>
          <a:lstStyle>
            <a:lvl1pPr>
              <a:defRPr/>
            </a:lvl1pPr>
          </a:lstStyle>
          <a:p>
            <a:pPr>
              <a:defRPr/>
            </a:pPr>
            <a:endParaRPr lang="en-US"/>
          </a:p>
        </p:txBody>
      </p:sp>
    </p:spTree>
    <p:extLst>
      <p:ext uri="{BB962C8B-B14F-4D97-AF65-F5344CB8AC3E}">
        <p14:creationId xmlns:p14="http://schemas.microsoft.com/office/powerpoint/2010/main" val="34094243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A city street&#10;&#10;Description automatically generated">
            <a:extLst>
              <a:ext uri="{FF2B5EF4-FFF2-40B4-BE49-F238E27FC236}">
                <a16:creationId xmlns:a16="http://schemas.microsoft.com/office/drawing/2014/main" id="{F99A4708-5B18-4718-93EE-5C75564FB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02707"/>
            <a:ext cx="12192000" cy="5953625"/>
          </a:xfrm>
          <a:prstGeom prst="rect">
            <a:avLst/>
          </a:prstGeom>
        </p:spPr>
      </p:pic>
      <p:sp>
        <p:nvSpPr>
          <p:cNvPr id="10" name="Rectangle 9">
            <a:extLst>
              <a:ext uri="{FF2B5EF4-FFF2-40B4-BE49-F238E27FC236}">
                <a16:creationId xmlns:a16="http://schemas.microsoft.com/office/drawing/2014/main" id="{54806588-5914-4B4F-B2C0-C0E374D625CD}"/>
              </a:ext>
            </a:extLst>
          </p:cNvPr>
          <p:cNvSpPr/>
          <p:nvPr/>
        </p:nvSpPr>
        <p:spPr>
          <a:xfrm>
            <a:off x="0" y="600364"/>
            <a:ext cx="12186584" cy="959502"/>
          </a:xfrm>
          <a:prstGeom prst="rect">
            <a:avLst/>
          </a:prstGeom>
          <a:solidFill>
            <a:srgbClr val="FFFFFF">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endParaRPr>
          </a:p>
        </p:txBody>
      </p:sp>
      <p:sp>
        <p:nvSpPr>
          <p:cNvPr id="2" name="Title 1"/>
          <p:cNvSpPr>
            <a:spLocks noGrp="1"/>
          </p:cNvSpPr>
          <p:nvPr>
            <p:ph type="ctrTitle" hasCustomPrompt="1"/>
          </p:nvPr>
        </p:nvSpPr>
        <p:spPr>
          <a:xfrm>
            <a:off x="194142" y="665134"/>
            <a:ext cx="11798300" cy="1011633"/>
          </a:xfrm>
        </p:spPr>
        <p:txBody>
          <a:bodyPr anchor="b">
            <a:noAutofit/>
          </a:bodyPr>
          <a:lstStyle>
            <a:lvl1pPr algn="ctr">
              <a:defRPr sz="6000">
                <a:solidFill>
                  <a:schemeClr val="accent1"/>
                </a:solidFill>
              </a:defRPr>
            </a:lvl1pPr>
          </a:lstStyle>
          <a:p>
            <a:r>
              <a:rPr lang="en-US" dirty="0"/>
              <a:t>Click To Edit Master Title Style</a:t>
            </a:r>
          </a:p>
        </p:txBody>
      </p:sp>
      <p:sp>
        <p:nvSpPr>
          <p:cNvPr id="3" name="Subtitle 2"/>
          <p:cNvSpPr>
            <a:spLocks noGrp="1"/>
          </p:cNvSpPr>
          <p:nvPr>
            <p:ph type="subTitle" idx="1" hasCustomPrompt="1"/>
          </p:nvPr>
        </p:nvSpPr>
        <p:spPr>
          <a:xfrm>
            <a:off x="1619534" y="1876255"/>
            <a:ext cx="9144000" cy="576262"/>
          </a:xfrm>
        </p:spPr>
        <p:txBody>
          <a:bodyPr>
            <a:noAutofit/>
          </a:bodyPr>
          <a:lstStyle>
            <a:lvl1pPr marL="0" indent="0" algn="ctr">
              <a:buNone/>
              <a:defRPr lang="en-US" sz="2400" kern="1200" dirty="0">
                <a:solidFill>
                  <a:schemeClr val="accent1"/>
                </a:solidFill>
                <a:latin typeface="Avenir LT Std 65 Medium" panose="020B0603020203020204" pitchFamily="34" charset="0"/>
                <a:ea typeface="+mj-ea"/>
                <a:cs typeface="+mj-cs"/>
              </a:defRPr>
            </a:lvl1pPr>
            <a:lvl2pPr marL="457212" indent="0" algn="ctr">
              <a:buNone/>
              <a:defRPr sz="2000"/>
            </a:lvl2pPr>
            <a:lvl3pPr marL="914425" indent="0" algn="ctr">
              <a:buNone/>
              <a:defRPr sz="1800"/>
            </a:lvl3pPr>
            <a:lvl4pPr marL="1371637" indent="0" algn="ctr">
              <a:buNone/>
              <a:defRPr sz="1600"/>
            </a:lvl4pPr>
            <a:lvl5pPr marL="1828848" indent="0" algn="ctr">
              <a:buNone/>
              <a:defRPr sz="1600"/>
            </a:lvl5pPr>
            <a:lvl6pPr marL="2286061" indent="0" algn="ctr">
              <a:buNone/>
              <a:defRPr sz="1600"/>
            </a:lvl6pPr>
            <a:lvl7pPr marL="2743273" indent="0" algn="ctr">
              <a:buNone/>
              <a:defRPr sz="1600"/>
            </a:lvl7pPr>
            <a:lvl8pPr marL="3200486" indent="0" algn="ctr">
              <a:buNone/>
              <a:defRPr sz="1600"/>
            </a:lvl8pPr>
            <a:lvl9pPr marL="3657698" indent="0" algn="ctr">
              <a:buNone/>
              <a:defRPr sz="1600"/>
            </a:lvl9pPr>
          </a:lstStyle>
          <a:p>
            <a:r>
              <a:rPr lang="en-US" dirty="0"/>
              <a:t>Click To Edit Master Subtitle Style</a:t>
            </a:r>
          </a:p>
        </p:txBody>
      </p:sp>
      <p:sp>
        <p:nvSpPr>
          <p:cNvPr id="11" name="Rectangle 10">
            <a:extLst>
              <a:ext uri="{FF2B5EF4-FFF2-40B4-BE49-F238E27FC236}">
                <a16:creationId xmlns:a16="http://schemas.microsoft.com/office/drawing/2014/main" id="{91C64DEF-12CE-4B8D-8E12-C9FE963F44A2}"/>
              </a:ext>
            </a:extLst>
          </p:cNvPr>
          <p:cNvSpPr/>
          <p:nvPr/>
        </p:nvSpPr>
        <p:spPr>
          <a:xfrm>
            <a:off x="10955354" y="6173043"/>
            <a:ext cx="841258" cy="57626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18" name="Picture 17" descr="A picture containing drawing&#10;&#10;Description automatically generated">
            <a:extLst>
              <a:ext uri="{FF2B5EF4-FFF2-40B4-BE49-F238E27FC236}">
                <a16:creationId xmlns:a16="http://schemas.microsoft.com/office/drawing/2014/main" id="{3CBBE499-F832-4204-AF67-B1F382806A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5354" y="6173043"/>
            <a:ext cx="841258" cy="576262"/>
          </a:xfrm>
          <a:prstGeom prst="rect">
            <a:avLst/>
          </a:prstGeom>
        </p:spPr>
      </p:pic>
      <p:sp>
        <p:nvSpPr>
          <p:cNvPr id="12" name="Rectangle 11">
            <a:extLst>
              <a:ext uri="{FF2B5EF4-FFF2-40B4-BE49-F238E27FC236}">
                <a16:creationId xmlns:a16="http://schemas.microsoft.com/office/drawing/2014/main" id="{48821798-FCA4-4366-94C0-39D819FF9285}"/>
              </a:ext>
            </a:extLst>
          </p:cNvPr>
          <p:cNvSpPr/>
          <p:nvPr/>
        </p:nvSpPr>
        <p:spPr>
          <a:xfrm>
            <a:off x="0" y="2885806"/>
            <a:ext cx="12192000" cy="163836"/>
          </a:xfrm>
          <a:prstGeom prst="rect">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8BC1A611-A712-4695-9B43-315D73D7FEF6}"/>
              </a:ext>
            </a:extLst>
          </p:cNvPr>
          <p:cNvSpPr/>
          <p:nvPr/>
        </p:nvSpPr>
        <p:spPr>
          <a:xfrm>
            <a:off x="-5416" y="-5151"/>
            <a:ext cx="12192000" cy="163836"/>
          </a:xfrm>
          <a:prstGeom prst="rect">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14" name="Picture 13">
            <a:extLst>
              <a:ext uri="{FF2B5EF4-FFF2-40B4-BE49-F238E27FC236}">
                <a16:creationId xmlns:a16="http://schemas.microsoft.com/office/drawing/2014/main" id="{2E4E9730-47E9-430B-A986-ED5731148D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31690" y="6257637"/>
            <a:ext cx="1387845" cy="446809"/>
          </a:xfrm>
          <a:prstGeom prst="rect">
            <a:avLst/>
          </a:prstGeom>
        </p:spPr>
      </p:pic>
    </p:spTree>
    <p:extLst>
      <p:ext uri="{BB962C8B-B14F-4D97-AF65-F5344CB8AC3E}">
        <p14:creationId xmlns:p14="http://schemas.microsoft.com/office/powerpoint/2010/main" val="22309997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2.png"/><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image" Target="../media/image8.png"/><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35083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Oval 9"/>
          <p:cNvSpPr/>
          <p:nvPr/>
        </p:nvSpPr>
        <p:spPr>
          <a:xfrm>
            <a:off x="53215" y="230980"/>
            <a:ext cx="1569969" cy="1599407"/>
          </a:xfrm>
          <a:prstGeom prst="ellipse">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drawing&#10;&#10;Description automatically generated">
            <a:extLst>
              <a:ext uri="{FF2B5EF4-FFF2-40B4-BE49-F238E27FC236}">
                <a16:creationId xmlns:a16="http://schemas.microsoft.com/office/drawing/2014/main" id="{B98D3D13-4300-4B89-8F47-FB843402AF5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07127" y="6178876"/>
            <a:ext cx="795004" cy="544578"/>
          </a:xfrm>
          <a:prstGeom prst="rect">
            <a:avLst/>
          </a:prstGeom>
        </p:spPr>
      </p:pic>
      <p:pic>
        <p:nvPicPr>
          <p:cNvPr id="8" name="Picture 7">
            <a:extLst>
              <a:ext uri="{FF2B5EF4-FFF2-40B4-BE49-F238E27FC236}">
                <a16:creationId xmlns:a16="http://schemas.microsoft.com/office/drawing/2014/main" id="{47E2DBE0-3BB6-4879-82D9-27B614EDE13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9867" y="6228489"/>
            <a:ext cx="1383317" cy="445351"/>
          </a:xfrm>
          <a:prstGeom prst="rect">
            <a:avLst/>
          </a:prstGeom>
        </p:spPr>
      </p:pic>
      <p:sp>
        <p:nvSpPr>
          <p:cNvPr id="12" name="Oval 11">
            <a:extLst>
              <a:ext uri="{FF2B5EF4-FFF2-40B4-BE49-F238E27FC236}">
                <a16:creationId xmlns:a16="http://schemas.microsoft.com/office/drawing/2014/main" id="{18AB62B0-6085-4A57-BDAA-A9555CC6FB11}"/>
              </a:ext>
            </a:extLst>
          </p:cNvPr>
          <p:cNvSpPr/>
          <p:nvPr/>
        </p:nvSpPr>
        <p:spPr>
          <a:xfrm>
            <a:off x="53215" y="230980"/>
            <a:ext cx="1569969" cy="1599407"/>
          </a:xfrm>
          <a:prstGeom prst="ellipse">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22476213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rgbClr val="00AEEF"/>
          </a:solidFill>
          <a:latin typeface="Avenir LT Std 65 Medium" panose="020B06030202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LT Std 45 Book" panose="020B05020202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LT Std 45 Book" panose="020B05020202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LT Std 45 Book" panose="020B05020202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LT Std 45 Book" panose="020B05020202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LT Std 45 Book" panose="020B05020202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6"/>
            <a:ext cx="10515600" cy="35083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Oval 9"/>
          <p:cNvSpPr/>
          <p:nvPr/>
        </p:nvSpPr>
        <p:spPr>
          <a:xfrm>
            <a:off x="53215" y="230981"/>
            <a:ext cx="1569969" cy="1599407"/>
          </a:xfrm>
          <a:prstGeom prst="ellipse">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11" name="Picture 10" descr="A picture containing drawing&#10;&#10;Description automatically generated">
            <a:extLst>
              <a:ext uri="{FF2B5EF4-FFF2-40B4-BE49-F238E27FC236}">
                <a16:creationId xmlns:a16="http://schemas.microsoft.com/office/drawing/2014/main" id="{B98D3D13-4300-4B89-8F47-FB843402AF5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707127" y="6178876"/>
            <a:ext cx="795004" cy="544578"/>
          </a:xfrm>
          <a:prstGeom prst="rect">
            <a:avLst/>
          </a:prstGeom>
        </p:spPr>
      </p:pic>
      <p:pic>
        <p:nvPicPr>
          <p:cNvPr id="8" name="Picture 7">
            <a:extLst>
              <a:ext uri="{FF2B5EF4-FFF2-40B4-BE49-F238E27FC236}">
                <a16:creationId xmlns:a16="http://schemas.microsoft.com/office/drawing/2014/main" id="{47E2DBE0-3BB6-4879-82D9-27B614EDE13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39868" y="6228490"/>
            <a:ext cx="1383317" cy="445351"/>
          </a:xfrm>
          <a:prstGeom prst="rect">
            <a:avLst/>
          </a:prstGeom>
        </p:spPr>
      </p:pic>
      <p:sp>
        <p:nvSpPr>
          <p:cNvPr id="12" name="Oval 11">
            <a:extLst>
              <a:ext uri="{FF2B5EF4-FFF2-40B4-BE49-F238E27FC236}">
                <a16:creationId xmlns:a16="http://schemas.microsoft.com/office/drawing/2014/main" id="{18AB62B0-6085-4A57-BDAA-A9555CC6FB11}"/>
              </a:ext>
            </a:extLst>
          </p:cNvPr>
          <p:cNvSpPr/>
          <p:nvPr/>
        </p:nvSpPr>
        <p:spPr>
          <a:xfrm>
            <a:off x="53215" y="230981"/>
            <a:ext cx="1569969" cy="1599407"/>
          </a:xfrm>
          <a:prstGeom prst="ellipse">
            <a:avLst/>
          </a:pr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48842378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25" rtl="0" eaLnBrk="1" latinLnBrk="0" hangingPunct="1">
        <a:lnSpc>
          <a:spcPct val="90000"/>
        </a:lnSpc>
        <a:spcBef>
          <a:spcPct val="0"/>
        </a:spcBef>
        <a:buNone/>
        <a:defRPr sz="4400" kern="1200">
          <a:solidFill>
            <a:srgbClr val="00AEEF"/>
          </a:solidFill>
          <a:latin typeface="Avenir LT Std 65 Medium" panose="020B0603020203020204" pitchFamily="34" charset="0"/>
          <a:ea typeface="+mj-ea"/>
          <a:cs typeface="+mj-cs"/>
        </a:defRPr>
      </a:lvl1pPr>
    </p:titleStyle>
    <p:bodyStyle>
      <a:lvl1pPr marL="228606" indent="-228606" algn="l" defTabSz="914425" rtl="0" eaLnBrk="1" latinLnBrk="0" hangingPunct="1">
        <a:lnSpc>
          <a:spcPct val="90000"/>
        </a:lnSpc>
        <a:spcBef>
          <a:spcPts val="1000"/>
        </a:spcBef>
        <a:buFont typeface="Arial" panose="020B0604020202020204" pitchFamily="34" charset="0"/>
        <a:buChar char="•"/>
        <a:defRPr sz="2800" kern="1200">
          <a:solidFill>
            <a:schemeClr val="tx1"/>
          </a:solidFill>
          <a:latin typeface="Avenir LT Std 45 Book" panose="020B0502020203020204" pitchFamily="34" charset="0"/>
          <a:ea typeface="+mn-ea"/>
          <a:cs typeface="+mn-cs"/>
        </a:defRPr>
      </a:lvl1pPr>
      <a:lvl2pPr marL="685819" indent="-228606" algn="l" defTabSz="914425" rtl="0" eaLnBrk="1" latinLnBrk="0" hangingPunct="1">
        <a:lnSpc>
          <a:spcPct val="90000"/>
        </a:lnSpc>
        <a:spcBef>
          <a:spcPts val="500"/>
        </a:spcBef>
        <a:buFont typeface="Arial" panose="020B0604020202020204" pitchFamily="34" charset="0"/>
        <a:buChar char="•"/>
        <a:defRPr sz="2400" kern="1200">
          <a:solidFill>
            <a:schemeClr val="tx1"/>
          </a:solidFill>
          <a:latin typeface="Avenir LT Std 45 Book" panose="020B0502020203020204" pitchFamily="34" charset="0"/>
          <a:ea typeface="+mn-ea"/>
          <a:cs typeface="+mn-cs"/>
        </a:defRPr>
      </a:lvl2pPr>
      <a:lvl3pPr marL="1143031" indent="-228606" algn="l" defTabSz="914425" rtl="0" eaLnBrk="1" latinLnBrk="0" hangingPunct="1">
        <a:lnSpc>
          <a:spcPct val="90000"/>
        </a:lnSpc>
        <a:spcBef>
          <a:spcPts val="500"/>
        </a:spcBef>
        <a:buFont typeface="Arial" panose="020B0604020202020204" pitchFamily="34" charset="0"/>
        <a:buChar char="•"/>
        <a:defRPr sz="2000" kern="1200">
          <a:solidFill>
            <a:schemeClr val="tx1"/>
          </a:solidFill>
          <a:latin typeface="Avenir LT Std 45 Book" panose="020B0502020203020204" pitchFamily="34" charset="0"/>
          <a:ea typeface="+mn-ea"/>
          <a:cs typeface="+mn-cs"/>
        </a:defRPr>
      </a:lvl3pPr>
      <a:lvl4pPr marL="1600243" indent="-228606" algn="l" defTabSz="914425" rtl="0" eaLnBrk="1" latinLnBrk="0" hangingPunct="1">
        <a:lnSpc>
          <a:spcPct val="90000"/>
        </a:lnSpc>
        <a:spcBef>
          <a:spcPts val="500"/>
        </a:spcBef>
        <a:buFont typeface="Arial" panose="020B0604020202020204" pitchFamily="34" charset="0"/>
        <a:buChar char="•"/>
        <a:defRPr sz="1800" kern="1200">
          <a:solidFill>
            <a:schemeClr val="tx1"/>
          </a:solidFill>
          <a:latin typeface="Avenir LT Std 45 Book" panose="020B0502020203020204" pitchFamily="34" charset="0"/>
          <a:ea typeface="+mn-ea"/>
          <a:cs typeface="+mn-cs"/>
        </a:defRPr>
      </a:lvl4pPr>
      <a:lvl5pPr marL="2057455" indent="-228606" algn="l" defTabSz="914425" rtl="0" eaLnBrk="1" latinLnBrk="0" hangingPunct="1">
        <a:lnSpc>
          <a:spcPct val="90000"/>
        </a:lnSpc>
        <a:spcBef>
          <a:spcPts val="500"/>
        </a:spcBef>
        <a:buFont typeface="Arial" panose="020B0604020202020204" pitchFamily="34" charset="0"/>
        <a:buChar char="•"/>
        <a:defRPr sz="1800" kern="1200">
          <a:solidFill>
            <a:schemeClr val="tx1"/>
          </a:solidFill>
          <a:latin typeface="Avenir LT Std 45 Book" panose="020B0502020203020204" pitchFamily="34" charset="0"/>
          <a:ea typeface="+mn-ea"/>
          <a:cs typeface="+mn-cs"/>
        </a:defRPr>
      </a:lvl5pPr>
      <a:lvl6pPr marL="2514667" indent="-228606" algn="l" defTabSz="91442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9" indent="-228606" algn="l" defTabSz="91442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92" indent="-228606" algn="l" defTabSz="91442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04" indent="-228606" algn="l" defTabSz="91442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5" rtl="0" eaLnBrk="1" latinLnBrk="0" hangingPunct="1">
        <a:defRPr sz="1800" kern="1200">
          <a:solidFill>
            <a:schemeClr val="tx1"/>
          </a:solidFill>
          <a:latin typeface="+mn-lt"/>
          <a:ea typeface="+mn-ea"/>
          <a:cs typeface="+mn-cs"/>
        </a:defRPr>
      </a:lvl1pPr>
      <a:lvl2pPr marL="457212" algn="l" defTabSz="914425" rtl="0" eaLnBrk="1" latinLnBrk="0" hangingPunct="1">
        <a:defRPr sz="1800" kern="1200">
          <a:solidFill>
            <a:schemeClr val="tx1"/>
          </a:solidFill>
          <a:latin typeface="+mn-lt"/>
          <a:ea typeface="+mn-ea"/>
          <a:cs typeface="+mn-cs"/>
        </a:defRPr>
      </a:lvl2pPr>
      <a:lvl3pPr marL="914425" algn="l" defTabSz="914425" rtl="0" eaLnBrk="1" latinLnBrk="0" hangingPunct="1">
        <a:defRPr sz="1800" kern="1200">
          <a:solidFill>
            <a:schemeClr val="tx1"/>
          </a:solidFill>
          <a:latin typeface="+mn-lt"/>
          <a:ea typeface="+mn-ea"/>
          <a:cs typeface="+mn-cs"/>
        </a:defRPr>
      </a:lvl3pPr>
      <a:lvl4pPr marL="1371637" algn="l" defTabSz="914425" rtl="0" eaLnBrk="1" latinLnBrk="0" hangingPunct="1">
        <a:defRPr sz="1800" kern="1200">
          <a:solidFill>
            <a:schemeClr val="tx1"/>
          </a:solidFill>
          <a:latin typeface="+mn-lt"/>
          <a:ea typeface="+mn-ea"/>
          <a:cs typeface="+mn-cs"/>
        </a:defRPr>
      </a:lvl4pPr>
      <a:lvl5pPr marL="1828848" algn="l" defTabSz="914425" rtl="0" eaLnBrk="1" latinLnBrk="0" hangingPunct="1">
        <a:defRPr sz="1800" kern="1200">
          <a:solidFill>
            <a:schemeClr val="tx1"/>
          </a:solidFill>
          <a:latin typeface="+mn-lt"/>
          <a:ea typeface="+mn-ea"/>
          <a:cs typeface="+mn-cs"/>
        </a:defRPr>
      </a:lvl5pPr>
      <a:lvl6pPr marL="2286061" algn="l" defTabSz="914425" rtl="0" eaLnBrk="1" latinLnBrk="0" hangingPunct="1">
        <a:defRPr sz="1800" kern="1200">
          <a:solidFill>
            <a:schemeClr val="tx1"/>
          </a:solidFill>
          <a:latin typeface="+mn-lt"/>
          <a:ea typeface="+mn-ea"/>
          <a:cs typeface="+mn-cs"/>
        </a:defRPr>
      </a:lvl6pPr>
      <a:lvl7pPr marL="2743273" algn="l" defTabSz="914425" rtl="0" eaLnBrk="1" latinLnBrk="0" hangingPunct="1">
        <a:defRPr sz="1800" kern="1200">
          <a:solidFill>
            <a:schemeClr val="tx1"/>
          </a:solidFill>
          <a:latin typeface="+mn-lt"/>
          <a:ea typeface="+mn-ea"/>
          <a:cs typeface="+mn-cs"/>
        </a:defRPr>
      </a:lvl7pPr>
      <a:lvl8pPr marL="3200486" algn="l" defTabSz="914425" rtl="0" eaLnBrk="1" latinLnBrk="0" hangingPunct="1">
        <a:defRPr sz="1800" kern="1200">
          <a:solidFill>
            <a:schemeClr val="tx1"/>
          </a:solidFill>
          <a:latin typeface="+mn-lt"/>
          <a:ea typeface="+mn-ea"/>
          <a:cs typeface="+mn-cs"/>
        </a:defRPr>
      </a:lvl8pPr>
      <a:lvl9pPr marL="3657698" algn="l" defTabSz="91442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65881"/>
          </a:schemeClr>
        </a:solidFill>
        <a:effectLst/>
      </p:bgPr>
    </p:bg>
    <p:spTree>
      <p:nvGrpSpPr>
        <p:cNvPr id="1" name=""/>
        <p:cNvGrpSpPr/>
        <p:nvPr/>
      </p:nvGrpSpPr>
      <p:grpSpPr>
        <a:xfrm>
          <a:off x="0" y="0"/>
          <a:ext cx="0" cy="0"/>
          <a:chOff x="0" y="0"/>
          <a:chExt cx="0" cy="0"/>
        </a:xfrm>
      </p:grpSpPr>
      <p:pic>
        <p:nvPicPr>
          <p:cNvPr id="1026" name="Picture 17" descr="ASUPowerpointBkgrdsB">
            <a:extLst>
              <a:ext uri="{FF2B5EF4-FFF2-40B4-BE49-F238E27FC236}">
                <a16:creationId xmlns:a16="http://schemas.microsoft.com/office/drawing/2014/main" id="{C4F0B285-3740-4D39-ACCD-229A9A1D6D85}"/>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12193488" cy="6862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02B4296F-D5B2-4B44-A7C5-2D5093029349}"/>
              </a:ext>
            </a:extLst>
          </p:cNvPr>
          <p:cNvSpPr>
            <a:spLocks noGrp="1" noChangeArrowheads="1"/>
          </p:cNvSpPr>
          <p:nvPr>
            <p:ph type="title"/>
          </p:nvPr>
        </p:nvSpPr>
        <p:spPr bwMode="auto">
          <a:xfrm>
            <a:off x="500124" y="536131"/>
            <a:ext cx="7001729" cy="87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000" tIns="65000" rIns="130000" bIns="6500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D8870932-DFAE-4494-B55E-979EA9C9D66F}"/>
              </a:ext>
            </a:extLst>
          </p:cNvPr>
          <p:cNvSpPr>
            <a:spLocks noGrp="1" noChangeArrowheads="1"/>
          </p:cNvSpPr>
          <p:nvPr>
            <p:ph type="body" idx="1"/>
          </p:nvPr>
        </p:nvSpPr>
        <p:spPr bwMode="auto">
          <a:xfrm>
            <a:off x="477798" y="1514568"/>
            <a:ext cx="106678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000" tIns="65000" rIns="130000" bIns="650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E02FC05C-057E-4259-8B09-EB0DACE608AE}"/>
              </a:ext>
            </a:extLst>
          </p:cNvPr>
          <p:cNvSpPr>
            <a:spLocks noGrp="1" noChangeArrowheads="1"/>
          </p:cNvSpPr>
          <p:nvPr>
            <p:ph type="dt" sz="half" idx="2"/>
          </p:nvPr>
        </p:nvSpPr>
        <p:spPr bwMode="auto">
          <a:xfrm>
            <a:off x="9246332" y="6248153"/>
            <a:ext cx="2539318" cy="457945"/>
          </a:xfrm>
          <a:prstGeom prst="rect">
            <a:avLst/>
          </a:prstGeom>
          <a:noFill/>
          <a:ln w="9525">
            <a:noFill/>
            <a:miter lim="800000"/>
            <a:headEnd/>
            <a:tailEnd/>
          </a:ln>
        </p:spPr>
        <p:txBody>
          <a:bodyPr vert="horz" wrap="square" lIns="130000" tIns="65000" rIns="130000" bIns="65000" numCol="1" anchor="t" anchorCtr="0" compatLnSpc="1">
            <a:prstTxWarp prst="textNoShape">
              <a:avLst/>
            </a:prstTxWarp>
          </a:bodyPr>
          <a:lstStyle>
            <a:lvl1pPr>
              <a:defRPr sz="1407">
                <a:latin typeface="Arial" charset="0"/>
                <a:ea typeface="ＭＳ Ｐゴシック" pitchFamily="84" charset="-128"/>
              </a:defRPr>
            </a:lvl1pPr>
          </a:lstStyle>
          <a:p>
            <a:pPr>
              <a:defRPr/>
            </a:pPr>
            <a:endParaRPr lang="en-US"/>
          </a:p>
        </p:txBody>
      </p:sp>
      <p:sp>
        <p:nvSpPr>
          <p:cNvPr id="1029" name="Rectangle 5">
            <a:extLst>
              <a:ext uri="{FF2B5EF4-FFF2-40B4-BE49-F238E27FC236}">
                <a16:creationId xmlns:a16="http://schemas.microsoft.com/office/drawing/2014/main" id="{08E8CB18-4F01-4E8C-8E1B-9017A58B8A8D}"/>
              </a:ext>
            </a:extLst>
          </p:cNvPr>
          <p:cNvSpPr>
            <a:spLocks noGrp="1" noChangeArrowheads="1"/>
          </p:cNvSpPr>
          <p:nvPr>
            <p:ph type="ftr" sz="quarter" idx="3"/>
          </p:nvPr>
        </p:nvSpPr>
        <p:spPr bwMode="auto">
          <a:xfrm>
            <a:off x="4166209" y="6248153"/>
            <a:ext cx="3859584" cy="457945"/>
          </a:xfrm>
          <a:prstGeom prst="rect">
            <a:avLst/>
          </a:prstGeom>
          <a:noFill/>
          <a:ln w="9525">
            <a:noFill/>
            <a:miter lim="800000"/>
            <a:headEnd/>
            <a:tailEnd/>
          </a:ln>
        </p:spPr>
        <p:txBody>
          <a:bodyPr vert="horz" wrap="square" lIns="130000" tIns="65000" rIns="130000" bIns="65000" numCol="1" anchor="t" anchorCtr="0" compatLnSpc="1">
            <a:prstTxWarp prst="textNoShape">
              <a:avLst/>
            </a:prstTxWarp>
          </a:bodyPr>
          <a:lstStyle>
            <a:lvl1pPr algn="ctr">
              <a:defRPr sz="1407">
                <a:latin typeface="Arial" charset="0"/>
                <a:ea typeface="ＭＳ Ｐゴシック" pitchFamily="84" charset="-128"/>
              </a:defRPr>
            </a:lvl1pPr>
          </a:lstStyle>
          <a:p>
            <a:pPr>
              <a:defRPr/>
            </a:pPr>
            <a:endParaRPr lang="en-US"/>
          </a:p>
        </p:txBody>
      </p:sp>
      <p:sp>
        <p:nvSpPr>
          <p:cNvPr id="1030" name="Rectangle 6">
            <a:extLst>
              <a:ext uri="{FF2B5EF4-FFF2-40B4-BE49-F238E27FC236}">
                <a16:creationId xmlns:a16="http://schemas.microsoft.com/office/drawing/2014/main" id="{B37067E9-E7B4-45A9-9CE0-0FB6079354F8}"/>
              </a:ext>
            </a:extLst>
          </p:cNvPr>
          <p:cNvSpPr>
            <a:spLocks noGrp="1" noChangeArrowheads="1"/>
          </p:cNvSpPr>
          <p:nvPr>
            <p:ph type="sldNum" sz="quarter" idx="4"/>
          </p:nvPr>
        </p:nvSpPr>
        <p:spPr bwMode="auto">
          <a:xfrm>
            <a:off x="406351" y="6248153"/>
            <a:ext cx="711486" cy="457945"/>
          </a:xfrm>
          <a:prstGeom prst="rect">
            <a:avLst/>
          </a:prstGeom>
          <a:noFill/>
          <a:ln w="9525">
            <a:noFill/>
            <a:miter lim="800000"/>
            <a:headEnd/>
            <a:tailEnd/>
          </a:ln>
        </p:spPr>
        <p:txBody>
          <a:bodyPr vert="horz" wrap="square" lIns="130000" tIns="65000" rIns="130000" bIns="65000" numCol="1" anchor="t" anchorCtr="0" compatLnSpc="1">
            <a:prstTxWarp prst="textNoShape">
              <a:avLst/>
            </a:prstTxWarp>
          </a:bodyPr>
          <a:lstStyle>
            <a:lvl1pPr algn="r">
              <a:defRPr sz="1407"/>
            </a:lvl1pPr>
          </a:lstStyle>
          <a:p>
            <a:fld id="{DEAA174E-08C0-4E78-BF9E-D384DBEFF217}" type="slidenum">
              <a:rPr lang="en-US" altLang="en-US"/>
              <a:pPr/>
              <a:t>‹#›</a:t>
            </a:fld>
            <a:endParaRPr lang="en-US" altLang="en-US"/>
          </a:p>
        </p:txBody>
      </p:sp>
      <p:pic>
        <p:nvPicPr>
          <p:cNvPr id="1032" name="Picture 16" descr="ASU 2 color coated copy">
            <a:extLst>
              <a:ext uri="{FF2B5EF4-FFF2-40B4-BE49-F238E27FC236}">
                <a16:creationId xmlns:a16="http://schemas.microsoft.com/office/drawing/2014/main" id="{12296747-8677-4D5A-B210-2C380C3E3962}"/>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644746" y="482517"/>
            <a:ext cx="3858096" cy="920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517723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795" rtl="0" eaLnBrk="0" fontAlgn="base" hangingPunct="0">
        <a:spcBef>
          <a:spcPct val="0"/>
        </a:spcBef>
        <a:spcAft>
          <a:spcPct val="0"/>
        </a:spcAft>
        <a:defRPr sz="3096" b="1">
          <a:solidFill>
            <a:srgbClr val="451581"/>
          </a:solidFill>
          <a:latin typeface="+mj-lt"/>
          <a:ea typeface="+mj-ea"/>
          <a:cs typeface="+mj-cs"/>
        </a:defRPr>
      </a:lvl1pPr>
      <a:lvl2pPr algn="l" defTabSz="914795" rtl="0" eaLnBrk="0" fontAlgn="base" hangingPunct="0">
        <a:spcBef>
          <a:spcPct val="0"/>
        </a:spcBef>
        <a:spcAft>
          <a:spcPct val="0"/>
        </a:spcAft>
        <a:defRPr sz="3096" b="1">
          <a:solidFill>
            <a:srgbClr val="451581"/>
          </a:solidFill>
          <a:latin typeface="Times" pitchFamily="84" charset="0"/>
          <a:ea typeface="ＭＳ Ｐゴシック" pitchFamily="84" charset="-128"/>
        </a:defRPr>
      </a:lvl2pPr>
      <a:lvl3pPr algn="l" defTabSz="914795" rtl="0" eaLnBrk="0" fontAlgn="base" hangingPunct="0">
        <a:spcBef>
          <a:spcPct val="0"/>
        </a:spcBef>
        <a:spcAft>
          <a:spcPct val="0"/>
        </a:spcAft>
        <a:defRPr sz="3096" b="1">
          <a:solidFill>
            <a:srgbClr val="451581"/>
          </a:solidFill>
          <a:latin typeface="Times" pitchFamily="84" charset="0"/>
          <a:ea typeface="ＭＳ Ｐゴシック" pitchFamily="84" charset="-128"/>
        </a:defRPr>
      </a:lvl3pPr>
      <a:lvl4pPr algn="l" defTabSz="914795" rtl="0" eaLnBrk="0" fontAlgn="base" hangingPunct="0">
        <a:spcBef>
          <a:spcPct val="0"/>
        </a:spcBef>
        <a:spcAft>
          <a:spcPct val="0"/>
        </a:spcAft>
        <a:defRPr sz="3096" b="1">
          <a:solidFill>
            <a:srgbClr val="451581"/>
          </a:solidFill>
          <a:latin typeface="Times" pitchFamily="84" charset="0"/>
          <a:ea typeface="ＭＳ Ｐゴシック" pitchFamily="84" charset="-128"/>
        </a:defRPr>
      </a:lvl4pPr>
      <a:lvl5pPr algn="l" defTabSz="914795" rtl="0" eaLnBrk="0" fontAlgn="base" hangingPunct="0">
        <a:spcBef>
          <a:spcPct val="0"/>
        </a:spcBef>
        <a:spcAft>
          <a:spcPct val="0"/>
        </a:spcAft>
        <a:defRPr sz="3096" b="1">
          <a:solidFill>
            <a:srgbClr val="451581"/>
          </a:solidFill>
          <a:latin typeface="Times" pitchFamily="84" charset="0"/>
          <a:ea typeface="ＭＳ Ｐゴシック" pitchFamily="84" charset="-128"/>
        </a:defRPr>
      </a:lvl5pPr>
      <a:lvl6pPr marL="321686" algn="l" defTabSz="914795" rtl="0" fontAlgn="base">
        <a:spcBef>
          <a:spcPct val="0"/>
        </a:spcBef>
        <a:spcAft>
          <a:spcPct val="0"/>
        </a:spcAft>
        <a:defRPr sz="3096" b="1">
          <a:solidFill>
            <a:srgbClr val="451581"/>
          </a:solidFill>
          <a:latin typeface="Times" pitchFamily="84" charset="0"/>
          <a:ea typeface="ＭＳ Ｐゴシック" pitchFamily="84" charset="-128"/>
        </a:defRPr>
      </a:lvl6pPr>
      <a:lvl7pPr marL="643372" algn="l" defTabSz="914795" rtl="0" fontAlgn="base">
        <a:spcBef>
          <a:spcPct val="0"/>
        </a:spcBef>
        <a:spcAft>
          <a:spcPct val="0"/>
        </a:spcAft>
        <a:defRPr sz="3096" b="1">
          <a:solidFill>
            <a:srgbClr val="451581"/>
          </a:solidFill>
          <a:latin typeface="Times" pitchFamily="84" charset="0"/>
          <a:ea typeface="ＭＳ Ｐゴシック" pitchFamily="84" charset="-128"/>
        </a:defRPr>
      </a:lvl7pPr>
      <a:lvl8pPr marL="965058" algn="l" defTabSz="914795" rtl="0" fontAlgn="base">
        <a:spcBef>
          <a:spcPct val="0"/>
        </a:spcBef>
        <a:spcAft>
          <a:spcPct val="0"/>
        </a:spcAft>
        <a:defRPr sz="3096" b="1">
          <a:solidFill>
            <a:srgbClr val="451581"/>
          </a:solidFill>
          <a:latin typeface="Times" pitchFamily="84" charset="0"/>
          <a:ea typeface="ＭＳ Ｐゴシック" pitchFamily="84" charset="-128"/>
        </a:defRPr>
      </a:lvl8pPr>
      <a:lvl9pPr marL="1286744" algn="l" defTabSz="914795" rtl="0" fontAlgn="base">
        <a:spcBef>
          <a:spcPct val="0"/>
        </a:spcBef>
        <a:spcAft>
          <a:spcPct val="0"/>
        </a:spcAft>
        <a:defRPr sz="3096" b="1">
          <a:solidFill>
            <a:srgbClr val="451581"/>
          </a:solidFill>
          <a:latin typeface="Times" pitchFamily="84" charset="0"/>
          <a:ea typeface="ＭＳ Ｐゴシック" pitchFamily="84" charset="-128"/>
        </a:defRPr>
      </a:lvl9pPr>
    </p:titleStyle>
    <p:bodyStyle>
      <a:lvl1pPr marL="342909" indent="-342909" algn="l" defTabSz="914795" rtl="0" eaLnBrk="0" fontAlgn="base" hangingPunct="0">
        <a:spcBef>
          <a:spcPct val="20000"/>
        </a:spcBef>
        <a:spcAft>
          <a:spcPct val="0"/>
        </a:spcAft>
        <a:buClr>
          <a:srgbClr val="E7A614"/>
        </a:buClr>
        <a:buFont typeface="Times" panose="02020603050405020304" pitchFamily="18" charset="0"/>
        <a:buChar char="•"/>
        <a:defRPr sz="2533">
          <a:solidFill>
            <a:srgbClr val="4C4C4C"/>
          </a:solidFill>
          <a:latin typeface="+mn-lt"/>
          <a:ea typeface="+mn-ea"/>
          <a:cs typeface="+mn-cs"/>
        </a:defRPr>
      </a:lvl1pPr>
      <a:lvl2pPr marL="742782" indent="-285943" algn="l" defTabSz="914795" rtl="0" eaLnBrk="0" fontAlgn="base" hangingPunct="0">
        <a:spcBef>
          <a:spcPct val="20000"/>
        </a:spcBef>
        <a:spcAft>
          <a:spcPct val="0"/>
        </a:spcAft>
        <a:buClr>
          <a:srgbClr val="E7A614"/>
        </a:buClr>
        <a:buChar char="–"/>
        <a:defRPr sz="2252">
          <a:solidFill>
            <a:srgbClr val="666666"/>
          </a:solidFill>
          <a:latin typeface="+mn-lt"/>
          <a:ea typeface="+mn-ea"/>
        </a:defRPr>
      </a:lvl2pPr>
      <a:lvl3pPr marL="1143772" indent="-228978" algn="l" defTabSz="914795" rtl="0" eaLnBrk="0" fontAlgn="base" hangingPunct="0">
        <a:spcBef>
          <a:spcPct val="20000"/>
        </a:spcBef>
        <a:spcAft>
          <a:spcPct val="0"/>
        </a:spcAft>
        <a:buClr>
          <a:srgbClr val="E7A614"/>
        </a:buClr>
        <a:buFont typeface="Times" panose="02020603050405020304" pitchFamily="18" charset="0"/>
        <a:buChar char="•"/>
        <a:defRPr sz="1970">
          <a:solidFill>
            <a:srgbClr val="808080"/>
          </a:solidFill>
          <a:latin typeface="+mn-lt"/>
          <a:ea typeface="+mn-ea"/>
        </a:defRPr>
      </a:lvl3pPr>
      <a:lvl4pPr marL="1600611" indent="-228978" algn="l" defTabSz="914795" rtl="0" eaLnBrk="0" fontAlgn="base" hangingPunct="0">
        <a:spcBef>
          <a:spcPct val="20000"/>
        </a:spcBef>
        <a:spcAft>
          <a:spcPct val="0"/>
        </a:spcAft>
        <a:buClr>
          <a:srgbClr val="E7A614"/>
        </a:buClr>
        <a:buChar char="–"/>
        <a:defRPr sz="1689">
          <a:solidFill>
            <a:srgbClr val="999999"/>
          </a:solidFill>
          <a:latin typeface="+mn-lt"/>
          <a:ea typeface="+mn-ea"/>
        </a:defRPr>
      </a:lvl4pPr>
      <a:lvl5pPr marL="2058567" indent="-228978" algn="l" defTabSz="914795" rtl="0" eaLnBrk="0" fontAlgn="base" hangingPunct="0">
        <a:spcBef>
          <a:spcPct val="20000"/>
        </a:spcBef>
        <a:spcAft>
          <a:spcPct val="0"/>
        </a:spcAft>
        <a:buClr>
          <a:srgbClr val="E7A614"/>
        </a:buClr>
        <a:buChar char="»"/>
        <a:defRPr sz="1407">
          <a:solidFill>
            <a:srgbClr val="B3B3B3"/>
          </a:solidFill>
          <a:latin typeface="+mn-lt"/>
          <a:ea typeface="+mn-ea"/>
        </a:defRPr>
      </a:lvl5pPr>
      <a:lvl6pPr marL="2380253" indent="-228978" algn="l" defTabSz="914795" rtl="0" fontAlgn="base">
        <a:spcBef>
          <a:spcPct val="20000"/>
        </a:spcBef>
        <a:spcAft>
          <a:spcPct val="0"/>
        </a:spcAft>
        <a:buClr>
          <a:srgbClr val="E7A614"/>
        </a:buClr>
        <a:buChar char="»"/>
        <a:defRPr sz="1407">
          <a:solidFill>
            <a:srgbClr val="B3B3B3"/>
          </a:solidFill>
          <a:latin typeface="+mn-lt"/>
          <a:ea typeface="+mn-ea"/>
        </a:defRPr>
      </a:lvl6pPr>
      <a:lvl7pPr marL="2701939" indent="-228978" algn="l" defTabSz="914795" rtl="0" fontAlgn="base">
        <a:spcBef>
          <a:spcPct val="20000"/>
        </a:spcBef>
        <a:spcAft>
          <a:spcPct val="0"/>
        </a:spcAft>
        <a:buClr>
          <a:srgbClr val="E7A614"/>
        </a:buClr>
        <a:buChar char="»"/>
        <a:defRPr sz="1407">
          <a:solidFill>
            <a:srgbClr val="B3B3B3"/>
          </a:solidFill>
          <a:latin typeface="+mn-lt"/>
          <a:ea typeface="+mn-ea"/>
        </a:defRPr>
      </a:lvl7pPr>
      <a:lvl8pPr marL="3023625" indent="-228978" algn="l" defTabSz="914795" rtl="0" fontAlgn="base">
        <a:spcBef>
          <a:spcPct val="20000"/>
        </a:spcBef>
        <a:spcAft>
          <a:spcPct val="0"/>
        </a:spcAft>
        <a:buClr>
          <a:srgbClr val="E7A614"/>
        </a:buClr>
        <a:buChar char="»"/>
        <a:defRPr sz="1407">
          <a:solidFill>
            <a:srgbClr val="B3B3B3"/>
          </a:solidFill>
          <a:latin typeface="+mn-lt"/>
          <a:ea typeface="+mn-ea"/>
        </a:defRPr>
      </a:lvl8pPr>
      <a:lvl9pPr marL="3345311" indent="-228978" algn="l" defTabSz="914795" rtl="0" fontAlgn="base">
        <a:spcBef>
          <a:spcPct val="20000"/>
        </a:spcBef>
        <a:spcAft>
          <a:spcPct val="0"/>
        </a:spcAft>
        <a:buClr>
          <a:srgbClr val="E7A614"/>
        </a:buClr>
        <a:buChar char="»"/>
        <a:defRPr sz="1407">
          <a:solidFill>
            <a:srgbClr val="B3B3B3"/>
          </a:solidFill>
          <a:latin typeface="+mn-lt"/>
          <a:ea typeface="+mn-ea"/>
        </a:defRPr>
      </a:lvl9pPr>
    </p:bodyStyle>
    <p:otherStyle>
      <a:defPPr>
        <a:defRPr lang="en-US"/>
      </a:defPPr>
      <a:lvl1pPr marL="0" algn="l" defTabSz="643372" rtl="0" eaLnBrk="1" latinLnBrk="0" hangingPunct="1">
        <a:defRPr sz="1266" kern="1200">
          <a:solidFill>
            <a:schemeClr val="tx1"/>
          </a:solidFill>
          <a:latin typeface="+mn-lt"/>
          <a:ea typeface="+mn-ea"/>
          <a:cs typeface="+mn-cs"/>
        </a:defRPr>
      </a:lvl1pPr>
      <a:lvl2pPr marL="321686" algn="l" defTabSz="643372" rtl="0" eaLnBrk="1" latinLnBrk="0" hangingPunct="1">
        <a:defRPr sz="1266" kern="1200">
          <a:solidFill>
            <a:schemeClr val="tx1"/>
          </a:solidFill>
          <a:latin typeface="+mn-lt"/>
          <a:ea typeface="+mn-ea"/>
          <a:cs typeface="+mn-cs"/>
        </a:defRPr>
      </a:lvl2pPr>
      <a:lvl3pPr marL="643372" algn="l" defTabSz="643372" rtl="0" eaLnBrk="1" latinLnBrk="0" hangingPunct="1">
        <a:defRPr sz="1266" kern="1200">
          <a:solidFill>
            <a:schemeClr val="tx1"/>
          </a:solidFill>
          <a:latin typeface="+mn-lt"/>
          <a:ea typeface="+mn-ea"/>
          <a:cs typeface="+mn-cs"/>
        </a:defRPr>
      </a:lvl3pPr>
      <a:lvl4pPr marL="965058" algn="l" defTabSz="643372" rtl="0" eaLnBrk="1" latinLnBrk="0" hangingPunct="1">
        <a:defRPr sz="1266" kern="1200">
          <a:solidFill>
            <a:schemeClr val="tx1"/>
          </a:solidFill>
          <a:latin typeface="+mn-lt"/>
          <a:ea typeface="+mn-ea"/>
          <a:cs typeface="+mn-cs"/>
        </a:defRPr>
      </a:lvl4pPr>
      <a:lvl5pPr marL="1286744" algn="l" defTabSz="643372" rtl="0" eaLnBrk="1" latinLnBrk="0" hangingPunct="1">
        <a:defRPr sz="1266" kern="1200">
          <a:solidFill>
            <a:schemeClr val="tx1"/>
          </a:solidFill>
          <a:latin typeface="+mn-lt"/>
          <a:ea typeface="+mn-ea"/>
          <a:cs typeface="+mn-cs"/>
        </a:defRPr>
      </a:lvl5pPr>
      <a:lvl6pPr marL="1608430" algn="l" defTabSz="643372" rtl="0" eaLnBrk="1" latinLnBrk="0" hangingPunct="1">
        <a:defRPr sz="1266" kern="1200">
          <a:solidFill>
            <a:schemeClr val="tx1"/>
          </a:solidFill>
          <a:latin typeface="+mn-lt"/>
          <a:ea typeface="+mn-ea"/>
          <a:cs typeface="+mn-cs"/>
        </a:defRPr>
      </a:lvl6pPr>
      <a:lvl7pPr marL="1930116" algn="l" defTabSz="643372" rtl="0" eaLnBrk="1" latinLnBrk="0" hangingPunct="1">
        <a:defRPr sz="1266" kern="1200">
          <a:solidFill>
            <a:schemeClr val="tx1"/>
          </a:solidFill>
          <a:latin typeface="+mn-lt"/>
          <a:ea typeface="+mn-ea"/>
          <a:cs typeface="+mn-cs"/>
        </a:defRPr>
      </a:lvl7pPr>
      <a:lvl8pPr marL="2251801" algn="l" defTabSz="643372" rtl="0" eaLnBrk="1" latinLnBrk="0" hangingPunct="1">
        <a:defRPr sz="1266" kern="1200">
          <a:solidFill>
            <a:schemeClr val="tx1"/>
          </a:solidFill>
          <a:latin typeface="+mn-lt"/>
          <a:ea typeface="+mn-ea"/>
          <a:cs typeface="+mn-cs"/>
        </a:defRPr>
      </a:lvl8pPr>
      <a:lvl9pPr marL="2573487" algn="l" defTabSz="643372" rtl="0" eaLnBrk="1" latinLnBrk="0" hangingPunct="1">
        <a:defRPr sz="12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www.youtube.com/watch?v=qp0HIF3SfI4"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thebalancesmb.com/thinking-of-starting-a-small-business-2947258" TargetMode="External"/><Relationship Id="rId3" Type="http://schemas.openxmlformats.org/officeDocument/2006/relationships/image" Target="../media/image17.png"/><Relationship Id="rId7" Type="http://schemas.openxmlformats.org/officeDocument/2006/relationships/hyperlink" Target="https://www.thebalancecareers.com/gross-revenue-description-and-key-issues-2275075"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s://www.thebalancesmb.com/how-to-make-your-small-business-more-successful-4060804" TargetMode="External"/><Relationship Id="rId5" Type="http://schemas.openxmlformats.org/officeDocument/2006/relationships/hyperlink" Target="https://www.thebalancecareers.com/build-a-strategic-framework-through-strategic-planning-1916834" TargetMode="External"/><Relationship Id="rId4" Type="http://schemas.openxmlformats.org/officeDocument/2006/relationships/hyperlink" Target="https://www.thebalancesmb.com/company-vision-statement-and-business-planning-393552"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s://www.thebalancesmb.com/business-leadership-for-small-business-2948499" TargetMode="External"/><Relationship Id="rId5" Type="http://schemas.openxmlformats.org/officeDocument/2006/relationships/hyperlink" Target="https://www.thebalancesmb.com/why-do-small-businesses-fail-2948582" TargetMode="External"/><Relationship Id="rId4" Type="http://schemas.openxmlformats.org/officeDocument/2006/relationships/hyperlink" Target="https://www.thebalancesmb.com/business-planning-definition-2947994"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https://www.thebalancesmb.com/how-to-write-a-vision-statement-2947992" TargetMode="External"/><Relationship Id="rId5" Type="http://schemas.openxmlformats.org/officeDocument/2006/relationships/hyperlink" Target="https://www.thebalancesmb.com/vision-statement-2947999" TargetMode="External"/><Relationship Id="rId4" Type="http://schemas.openxmlformats.org/officeDocument/2006/relationships/hyperlink" Target="https://www.thebalancesmb.com/business-planning-definition-294799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hyperlink" Target="https://www.thebalancesmb.com/quick-start-business-planning-for-small-businesses-2947989" TargetMode="External"/><Relationship Id="rId4" Type="http://schemas.openxmlformats.org/officeDocument/2006/relationships/hyperlink" Target="https://www.thebalancesmb.com/mission-statement-2947996"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hyperlink" Target="https://blog.familyfarmsgroup.com/agrisolutions/author/becky-wedekind"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4.svg"/><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8.jpeg"/><Relationship Id="rId7" Type="http://schemas.openxmlformats.org/officeDocument/2006/relationships/hyperlink" Target="https://creativecommons.org/licenses/by-nc/3.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mrjamie.cc/2012/05/15/future-vs-present/" TargetMode="External"/><Relationship Id="rId5" Type="http://schemas.openxmlformats.org/officeDocument/2006/relationships/image" Target="../media/image20.jpg"/><Relationship Id="rId4" Type="http://schemas.openxmlformats.org/officeDocument/2006/relationships/image" Target="../media/image19.jpeg"/></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9.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hyperlink" Target="https://en.wikipedia.org/wiki/Omega_Psi_Phi"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7.png"/><Relationship Id="rId1" Type="http://schemas.openxmlformats.org/officeDocument/2006/relationships/slideLayout" Target="../slideLayouts/slideLayout32.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fsa.usda.gov/programs-and-services/farm-loan-programs/program-data/inde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90F3A-F766-4409-A4F4-95628FAB917F}"/>
              </a:ext>
            </a:extLst>
          </p:cNvPr>
          <p:cNvSpPr>
            <a:spLocks noGrp="1"/>
          </p:cNvSpPr>
          <p:nvPr>
            <p:ph type="ctrTitle"/>
          </p:nvPr>
        </p:nvSpPr>
        <p:spPr>
          <a:xfrm>
            <a:off x="-11788" y="1030934"/>
            <a:ext cx="12053401" cy="1011633"/>
          </a:xfrm>
        </p:spPr>
        <p:txBody>
          <a:bodyPr/>
          <a:lstStyle/>
          <a:p>
            <a:r>
              <a:rPr lang="en-US" sz="4000" dirty="0"/>
              <a:t>Building a Sustainable Business: A Guide to Develop a  Business Plan for Farms and Rural Businesses</a:t>
            </a:r>
          </a:p>
        </p:txBody>
      </p:sp>
      <p:sp>
        <p:nvSpPr>
          <p:cNvPr id="3" name="Subtitle 2">
            <a:extLst>
              <a:ext uri="{FF2B5EF4-FFF2-40B4-BE49-F238E27FC236}">
                <a16:creationId xmlns:a16="http://schemas.microsoft.com/office/drawing/2014/main" id="{762F3340-ECDE-47EA-A2A0-DB83EDB1E560}"/>
              </a:ext>
            </a:extLst>
          </p:cNvPr>
          <p:cNvSpPr>
            <a:spLocks noGrp="1"/>
          </p:cNvSpPr>
          <p:nvPr>
            <p:ph type="subTitle" idx="1"/>
          </p:nvPr>
        </p:nvSpPr>
        <p:spPr>
          <a:xfrm>
            <a:off x="1443100" y="2042567"/>
            <a:ext cx="9143627" cy="576239"/>
          </a:xfrm>
        </p:spPr>
        <p:txBody>
          <a:bodyPr/>
          <a:lstStyle/>
          <a:p>
            <a:r>
              <a:rPr lang="en-US" dirty="0"/>
              <a:t>Anthony R. McCarty, Extension Outreach Educator</a:t>
            </a:r>
          </a:p>
          <a:p>
            <a:r>
              <a:rPr lang="en-US" dirty="0"/>
              <a:t>         ASUEP School of Agriculture and Applied Sciences</a:t>
            </a:r>
          </a:p>
          <a:p>
            <a:endParaRPr lang="en-US" dirty="0"/>
          </a:p>
        </p:txBody>
      </p:sp>
      <p:pic>
        <p:nvPicPr>
          <p:cNvPr id="5" name="Picture 4" descr="Text&#10;&#10;Description automatically generated">
            <a:extLst>
              <a:ext uri="{FF2B5EF4-FFF2-40B4-BE49-F238E27FC236}">
                <a16:creationId xmlns:a16="http://schemas.microsoft.com/office/drawing/2014/main" id="{D2A2F383-1410-42FC-AE6A-F52A8CCDB3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4766" y="6085866"/>
            <a:ext cx="1791286" cy="772134"/>
          </a:xfrm>
          <a:prstGeom prst="rect">
            <a:avLst/>
          </a:prstGeom>
        </p:spPr>
      </p:pic>
    </p:spTree>
    <p:extLst>
      <p:ext uri="{BB962C8B-B14F-4D97-AF65-F5344CB8AC3E}">
        <p14:creationId xmlns:p14="http://schemas.microsoft.com/office/powerpoint/2010/main" val="19398477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D031F-B8E3-42AE-A8E1-2372B55F484D}"/>
              </a:ext>
            </a:extLst>
          </p:cNvPr>
          <p:cNvSpPr>
            <a:spLocks noGrp="1"/>
          </p:cNvSpPr>
          <p:nvPr>
            <p:ph type="title"/>
          </p:nvPr>
        </p:nvSpPr>
        <p:spPr/>
        <p:txBody>
          <a:bodyPr/>
          <a:lstStyle/>
          <a:p>
            <a:r>
              <a:rPr lang="en-US" dirty="0"/>
              <a:t>5 Planning Tasks</a:t>
            </a:r>
          </a:p>
        </p:txBody>
      </p:sp>
      <p:pic>
        <p:nvPicPr>
          <p:cNvPr id="3" name="Picture 2" descr="Text&#10;&#10;Description automatically generated">
            <a:extLst>
              <a:ext uri="{FF2B5EF4-FFF2-40B4-BE49-F238E27FC236}">
                <a16:creationId xmlns:a16="http://schemas.microsoft.com/office/drawing/2014/main" id="{6CBDA9D8-EBE7-479B-86AD-CCB7FA3608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9988" y="5998103"/>
            <a:ext cx="1684967" cy="726305"/>
          </a:xfrm>
          <a:prstGeom prst="rect">
            <a:avLst/>
          </a:prstGeom>
        </p:spPr>
      </p:pic>
    </p:spTree>
    <p:extLst>
      <p:ext uri="{BB962C8B-B14F-4D97-AF65-F5344CB8AC3E}">
        <p14:creationId xmlns:p14="http://schemas.microsoft.com/office/powerpoint/2010/main" val="31990846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2CA37-2BA1-4627-B516-BBBC7B185D4F}"/>
              </a:ext>
            </a:extLst>
          </p:cNvPr>
          <p:cNvSpPr>
            <a:spLocks noGrp="1"/>
          </p:cNvSpPr>
          <p:nvPr>
            <p:ph type="title"/>
          </p:nvPr>
        </p:nvSpPr>
        <p:spPr>
          <a:xfrm>
            <a:off x="838200" y="2984106"/>
            <a:ext cx="10515600" cy="1054519"/>
          </a:xfrm>
        </p:spPr>
        <p:txBody>
          <a:bodyPr>
            <a:normAutofit/>
          </a:bodyPr>
          <a:lstStyle/>
          <a:p>
            <a:r>
              <a:rPr lang="en-US" dirty="0"/>
              <a:t>4 Key Functional Planning Areas</a:t>
            </a:r>
          </a:p>
        </p:txBody>
      </p:sp>
      <p:pic>
        <p:nvPicPr>
          <p:cNvPr id="3" name="Picture 2" descr="Text&#10;&#10;Description automatically generated">
            <a:extLst>
              <a:ext uri="{FF2B5EF4-FFF2-40B4-BE49-F238E27FC236}">
                <a16:creationId xmlns:a16="http://schemas.microsoft.com/office/drawing/2014/main" id="{8FBF2E70-6D23-44DE-9416-F48F92DF63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9988" y="5998103"/>
            <a:ext cx="1684967" cy="726305"/>
          </a:xfrm>
          <a:prstGeom prst="rect">
            <a:avLst/>
          </a:prstGeom>
        </p:spPr>
      </p:pic>
    </p:spTree>
    <p:extLst>
      <p:ext uri="{BB962C8B-B14F-4D97-AF65-F5344CB8AC3E}">
        <p14:creationId xmlns:p14="http://schemas.microsoft.com/office/powerpoint/2010/main" val="23143366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EEAD379-A28B-448C-8A16-3460994AA971}"/>
              </a:ext>
            </a:extLst>
          </p:cNvPr>
          <p:cNvSpPr txBox="1">
            <a:spLocks/>
          </p:cNvSpPr>
          <p:nvPr/>
        </p:nvSpPr>
        <p:spPr>
          <a:xfrm>
            <a:off x="838200" y="365124"/>
            <a:ext cx="10515600" cy="13255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rgbClr val="00AEEF"/>
                </a:solidFill>
                <a:latin typeface="Avenir LT Std 65 Medium" panose="020B0603020203020204" pitchFamily="34" charset="0"/>
                <a:ea typeface="+mj-ea"/>
                <a:cs typeface="+mj-cs"/>
              </a:defRPr>
            </a:lvl1pPr>
          </a:lstStyle>
          <a:p>
            <a:r>
              <a:rPr lang="en-US" dirty="0"/>
              <a:t>Planning Task One</a:t>
            </a:r>
          </a:p>
        </p:txBody>
      </p:sp>
      <p:sp>
        <p:nvSpPr>
          <p:cNvPr id="2" name="TextBox 1">
            <a:extLst>
              <a:ext uri="{FF2B5EF4-FFF2-40B4-BE49-F238E27FC236}">
                <a16:creationId xmlns:a16="http://schemas.microsoft.com/office/drawing/2014/main" id="{F860DC53-97A4-4EA4-91C1-3D4171CE6AEB}"/>
              </a:ext>
            </a:extLst>
          </p:cNvPr>
          <p:cNvSpPr txBox="1"/>
          <p:nvPr/>
        </p:nvSpPr>
        <p:spPr>
          <a:xfrm>
            <a:off x="3661652" y="707641"/>
            <a:ext cx="8050306" cy="1446550"/>
          </a:xfrm>
          <a:prstGeom prst="rect">
            <a:avLst/>
          </a:prstGeom>
          <a:noFill/>
        </p:spPr>
        <p:txBody>
          <a:bodyPr wrap="square" rtlCol="0">
            <a:spAutoFit/>
          </a:bodyPr>
          <a:lstStyle/>
          <a:p>
            <a:pPr algn="ctr"/>
            <a:r>
              <a:rPr lang="en-US" sz="4400" i="1" dirty="0">
                <a:latin typeface="Avenir LT Std 65 Medium" panose="020B0603020203020204" pitchFamily="34" charset="0"/>
              </a:rPr>
              <a:t>Identify Values</a:t>
            </a:r>
          </a:p>
          <a:p>
            <a:pPr algn="ctr"/>
            <a:r>
              <a:rPr lang="en-US" sz="4400" i="1" dirty="0">
                <a:latin typeface="Avenir LT Std 65 Medium" panose="020B0603020203020204" pitchFamily="34" charset="0"/>
              </a:rPr>
              <a:t>What’s important to you?</a:t>
            </a:r>
          </a:p>
        </p:txBody>
      </p:sp>
      <p:cxnSp>
        <p:nvCxnSpPr>
          <p:cNvPr id="9" name="Straight Connector 8">
            <a:extLst>
              <a:ext uri="{FF2B5EF4-FFF2-40B4-BE49-F238E27FC236}">
                <a16:creationId xmlns:a16="http://schemas.microsoft.com/office/drawing/2014/main" id="{8C2D897B-2025-4C55-9502-85A2A48D16B4}"/>
              </a:ext>
            </a:extLst>
          </p:cNvPr>
          <p:cNvCxnSpPr/>
          <p:nvPr/>
        </p:nvCxnSpPr>
        <p:spPr>
          <a:xfrm>
            <a:off x="1066800" y="2617694"/>
            <a:ext cx="10058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5DA8F1C-F67A-4230-84C4-84830904E2CB}"/>
              </a:ext>
            </a:extLst>
          </p:cNvPr>
          <p:cNvCxnSpPr/>
          <p:nvPr/>
        </p:nvCxnSpPr>
        <p:spPr>
          <a:xfrm>
            <a:off x="1076322" y="4867835"/>
            <a:ext cx="100584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a:extLst>
              <a:ext uri="{FF2B5EF4-FFF2-40B4-BE49-F238E27FC236}">
                <a16:creationId xmlns:a16="http://schemas.microsoft.com/office/drawing/2014/main" id="{9BFC9CD9-DE93-4B72-A200-F13C72DA2A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9988" y="5998103"/>
            <a:ext cx="1684967" cy="726305"/>
          </a:xfrm>
          <a:prstGeom prst="rect">
            <a:avLst/>
          </a:prstGeom>
        </p:spPr>
      </p:pic>
      <p:sp>
        <p:nvSpPr>
          <p:cNvPr id="11" name="TextBox 10">
            <a:extLst>
              <a:ext uri="{FF2B5EF4-FFF2-40B4-BE49-F238E27FC236}">
                <a16:creationId xmlns:a16="http://schemas.microsoft.com/office/drawing/2014/main" id="{35B83553-39DF-4B7F-97A3-085926C55A35}"/>
              </a:ext>
            </a:extLst>
          </p:cNvPr>
          <p:cNvSpPr txBox="1"/>
          <p:nvPr/>
        </p:nvSpPr>
        <p:spPr>
          <a:xfrm>
            <a:off x="1352812" y="2793389"/>
            <a:ext cx="9894645" cy="1754326"/>
          </a:xfrm>
          <a:prstGeom prst="rect">
            <a:avLst/>
          </a:prstGeom>
          <a:noFill/>
        </p:spPr>
        <p:txBody>
          <a:bodyPr wrap="square">
            <a:spAutoFit/>
          </a:bodyPr>
          <a:lstStyle/>
          <a:p>
            <a:pPr marL="228600" indent="-228600">
              <a:buAutoNum type="arabicPeriod"/>
            </a:pPr>
            <a:r>
              <a:rPr lang="en-US" b="1" dirty="0"/>
              <a:t>What are values? (those things that you are most passionate about, thing that provide you with the greatest joy and satisfaction)</a:t>
            </a:r>
          </a:p>
          <a:p>
            <a:pPr marL="228600" indent="-228600">
              <a:buAutoNum type="arabicPeriod"/>
            </a:pPr>
            <a:r>
              <a:rPr lang="en-US" b="1" dirty="0"/>
              <a:t>What values best identify your personal belief (Family, Faith, Finance, Status…Etc.) </a:t>
            </a:r>
          </a:p>
          <a:p>
            <a:pPr marL="228600" indent="-228600">
              <a:buAutoNum type="arabicPeriod"/>
            </a:pPr>
            <a:r>
              <a:rPr lang="en-US" b="1" dirty="0"/>
              <a:t>An example of business model shape by personal values – Dan Cathy (Chairman and CEO) and the Cathy Family who owns Chic-Fil-A (Closed on Sunday)</a:t>
            </a:r>
          </a:p>
          <a:p>
            <a:pPr marL="228600" indent="-228600">
              <a:buAutoNum type="arabicPeriod"/>
            </a:pPr>
            <a:r>
              <a:rPr lang="en-US" b="1" dirty="0"/>
              <a:t>Success at the expense of compromising your values is no success at all</a:t>
            </a:r>
            <a:endParaRPr lang="en-US" dirty="0"/>
          </a:p>
        </p:txBody>
      </p:sp>
    </p:spTree>
    <p:extLst>
      <p:ext uri="{BB962C8B-B14F-4D97-AF65-F5344CB8AC3E}">
        <p14:creationId xmlns:p14="http://schemas.microsoft.com/office/powerpoint/2010/main" val="571069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62894E7-B2F2-4854-A12F-FB84EE35B085}"/>
              </a:ext>
            </a:extLst>
          </p:cNvPr>
          <p:cNvSpPr>
            <a:spLocks noGrp="1"/>
          </p:cNvSpPr>
          <p:nvPr>
            <p:ph type="title"/>
          </p:nvPr>
        </p:nvSpPr>
        <p:spPr>
          <a:xfrm>
            <a:off x="838200" y="365125"/>
            <a:ext cx="10515600" cy="1325563"/>
          </a:xfrm>
        </p:spPr>
        <p:txBody>
          <a:bodyPr>
            <a:normAutofit/>
          </a:bodyPr>
          <a:lstStyle/>
          <a:p>
            <a:r>
              <a:rPr lang="en-US" dirty="0"/>
              <a:t>Planning Task One: </a:t>
            </a:r>
            <a:br>
              <a:rPr lang="en-US" dirty="0"/>
            </a:br>
            <a:r>
              <a:rPr lang="en-US" dirty="0"/>
              <a:t>Identify Values – What’s Important to You?</a:t>
            </a:r>
          </a:p>
        </p:txBody>
      </p:sp>
      <p:sp>
        <p:nvSpPr>
          <p:cNvPr id="3" name="Content Placeholder 2">
            <a:extLst>
              <a:ext uri="{FF2B5EF4-FFF2-40B4-BE49-F238E27FC236}">
                <a16:creationId xmlns:a16="http://schemas.microsoft.com/office/drawing/2014/main" id="{68216ED1-F692-409B-B4E1-0D35E2D27002}"/>
              </a:ext>
            </a:extLst>
          </p:cNvPr>
          <p:cNvSpPr>
            <a:spLocks noGrp="1"/>
          </p:cNvSpPr>
          <p:nvPr>
            <p:ph sz="half" idx="2"/>
          </p:nvPr>
        </p:nvSpPr>
        <p:spPr>
          <a:xfrm>
            <a:off x="1025165" y="2263674"/>
            <a:ext cx="10192732" cy="3043617"/>
          </a:xfrm>
        </p:spPr>
        <p:txBody>
          <a:bodyPr>
            <a:normAutofit/>
          </a:bodyPr>
          <a:lstStyle/>
          <a:p>
            <a:pPr>
              <a:lnSpc>
                <a:spcPct val="100000"/>
              </a:lnSpc>
            </a:pPr>
            <a:r>
              <a:rPr lang="en-US" dirty="0"/>
              <a:t>Discuss Values: What are they and how do they affect business planning and management decisions?</a:t>
            </a:r>
          </a:p>
          <a:p>
            <a:pPr>
              <a:lnSpc>
                <a:spcPct val="100000"/>
              </a:lnSpc>
            </a:pPr>
            <a:r>
              <a:rPr lang="en-US" dirty="0"/>
              <a:t>Identify your own values.</a:t>
            </a:r>
          </a:p>
          <a:p>
            <a:pPr>
              <a:lnSpc>
                <a:spcPct val="100000"/>
              </a:lnSpc>
            </a:pPr>
            <a:r>
              <a:rPr lang="en-US" dirty="0"/>
              <a:t>Identify common values among your planning team.</a:t>
            </a:r>
          </a:p>
          <a:p>
            <a:pPr>
              <a:lnSpc>
                <a:spcPct val="100000"/>
              </a:lnSpc>
            </a:pPr>
            <a:r>
              <a:rPr lang="en-US" dirty="0"/>
              <a:t>Prepare the Values section of your Business Plan.</a:t>
            </a:r>
          </a:p>
        </p:txBody>
      </p:sp>
      <p:pic>
        <p:nvPicPr>
          <p:cNvPr id="5" name="Picture 4" descr="Text&#10;&#10;Description automatically generated">
            <a:extLst>
              <a:ext uri="{FF2B5EF4-FFF2-40B4-BE49-F238E27FC236}">
                <a16:creationId xmlns:a16="http://schemas.microsoft.com/office/drawing/2014/main" id="{B198A608-5EE8-48C2-A512-A9CCB92DBC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9988" y="5998103"/>
            <a:ext cx="1684967" cy="726305"/>
          </a:xfrm>
          <a:prstGeom prst="rect">
            <a:avLst/>
          </a:prstGeom>
        </p:spPr>
      </p:pic>
    </p:spTree>
    <p:extLst>
      <p:ext uri="{BB962C8B-B14F-4D97-AF65-F5344CB8AC3E}">
        <p14:creationId xmlns:p14="http://schemas.microsoft.com/office/powerpoint/2010/main" val="3387978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D2F1B3-0DF8-4EA0-82E2-64193933860E}"/>
              </a:ext>
            </a:extLst>
          </p:cNvPr>
          <p:cNvSpPr txBox="1">
            <a:spLocks/>
          </p:cNvSpPr>
          <p:nvPr/>
        </p:nvSpPr>
        <p:spPr>
          <a:xfrm>
            <a:off x="838200" y="365124"/>
            <a:ext cx="2869504" cy="13255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rgbClr val="00AEEF"/>
                </a:solidFill>
                <a:latin typeface="Avenir LT Std 65 Medium" panose="020B0603020203020204" pitchFamily="34" charset="0"/>
                <a:ea typeface="+mj-ea"/>
                <a:cs typeface="+mj-cs"/>
              </a:defRPr>
            </a:lvl1pPr>
          </a:lstStyle>
          <a:p>
            <a:r>
              <a:rPr lang="en-US" dirty="0"/>
              <a:t>Planning Task Two</a:t>
            </a:r>
          </a:p>
        </p:txBody>
      </p:sp>
      <p:sp>
        <p:nvSpPr>
          <p:cNvPr id="8" name="TextBox 7">
            <a:extLst>
              <a:ext uri="{FF2B5EF4-FFF2-40B4-BE49-F238E27FC236}">
                <a16:creationId xmlns:a16="http://schemas.microsoft.com/office/drawing/2014/main" id="{DF5DC5E6-7AF4-462B-A2AE-F17235FBB53B}"/>
              </a:ext>
            </a:extLst>
          </p:cNvPr>
          <p:cNvSpPr txBox="1"/>
          <p:nvPr/>
        </p:nvSpPr>
        <p:spPr>
          <a:xfrm>
            <a:off x="2890124" y="606935"/>
            <a:ext cx="9044831" cy="1446550"/>
          </a:xfrm>
          <a:prstGeom prst="rect">
            <a:avLst/>
          </a:prstGeom>
          <a:noFill/>
        </p:spPr>
        <p:txBody>
          <a:bodyPr wrap="square" rtlCol="0">
            <a:spAutoFit/>
          </a:bodyPr>
          <a:lstStyle/>
          <a:p>
            <a:pPr algn="ctr"/>
            <a:r>
              <a:rPr lang="en-US" sz="4400" i="1" dirty="0">
                <a:latin typeface="Avenir LT Std 65 Medium" panose="020B0603020203020204" pitchFamily="34" charset="0"/>
              </a:rPr>
              <a:t>Farm History and Current Situation</a:t>
            </a:r>
          </a:p>
          <a:p>
            <a:pPr algn="ctr"/>
            <a:r>
              <a:rPr lang="en-US" sz="4400" i="1" dirty="0">
                <a:latin typeface="Avenir LT Std 65 Medium" panose="020B0603020203020204" pitchFamily="34" charset="0"/>
              </a:rPr>
              <a:t>What have you got?</a:t>
            </a:r>
          </a:p>
        </p:txBody>
      </p:sp>
      <p:cxnSp>
        <p:nvCxnSpPr>
          <p:cNvPr id="9" name="Straight Connector 8">
            <a:extLst>
              <a:ext uri="{FF2B5EF4-FFF2-40B4-BE49-F238E27FC236}">
                <a16:creationId xmlns:a16="http://schemas.microsoft.com/office/drawing/2014/main" id="{025945E3-3458-4DFD-B69A-6A56C5FC236C}"/>
              </a:ext>
            </a:extLst>
          </p:cNvPr>
          <p:cNvCxnSpPr/>
          <p:nvPr/>
        </p:nvCxnSpPr>
        <p:spPr>
          <a:xfrm>
            <a:off x="1066800" y="2617694"/>
            <a:ext cx="10058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4F641BB-2B16-4A1E-9CA9-5BCCAC18DF26}"/>
              </a:ext>
            </a:extLst>
          </p:cNvPr>
          <p:cNvCxnSpPr/>
          <p:nvPr/>
        </p:nvCxnSpPr>
        <p:spPr>
          <a:xfrm>
            <a:off x="1066800" y="5433893"/>
            <a:ext cx="100584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1" name="Picture 10" descr="Text&#10;&#10;Description automatically generated">
            <a:extLst>
              <a:ext uri="{FF2B5EF4-FFF2-40B4-BE49-F238E27FC236}">
                <a16:creationId xmlns:a16="http://schemas.microsoft.com/office/drawing/2014/main" id="{60565608-A30E-4981-A4B8-14EC4DB7B6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9988" y="5998103"/>
            <a:ext cx="1684967" cy="726305"/>
          </a:xfrm>
          <a:prstGeom prst="rect">
            <a:avLst/>
          </a:prstGeom>
        </p:spPr>
      </p:pic>
      <p:sp>
        <p:nvSpPr>
          <p:cNvPr id="12" name="TextBox 11">
            <a:extLst>
              <a:ext uri="{FF2B5EF4-FFF2-40B4-BE49-F238E27FC236}">
                <a16:creationId xmlns:a16="http://schemas.microsoft.com/office/drawing/2014/main" id="{B3C254B9-641E-4E4E-82CD-2C5EF56F75DC}"/>
              </a:ext>
            </a:extLst>
          </p:cNvPr>
          <p:cNvSpPr txBox="1"/>
          <p:nvPr/>
        </p:nvSpPr>
        <p:spPr>
          <a:xfrm>
            <a:off x="1066800" y="2858019"/>
            <a:ext cx="10659649" cy="2308324"/>
          </a:xfrm>
          <a:prstGeom prst="rect">
            <a:avLst/>
          </a:prstGeom>
          <a:noFill/>
        </p:spPr>
        <p:txBody>
          <a:bodyPr wrap="square">
            <a:spAutoFit/>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a:t>Know your farm history (Family). (Heritage, Legacy, Tradition)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a:t>Know your farm history (Business) – 3 years of production history, 3 years of Financial history, 3 years of Tax Returns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a:t>Know your current situation – financial ratios (income/expense, debt to asset, owner's equity) Current Balance Sheet, Current Income Statement, YEA, Farm Inventory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a:t>Current Projections (Crop loans approved, land leases signed, all farm equipment accounted for and field ready. Adequate feed and grazing for livestock)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b="1" dirty="0"/>
          </a:p>
        </p:txBody>
      </p:sp>
    </p:spTree>
    <p:extLst>
      <p:ext uri="{BB962C8B-B14F-4D97-AF65-F5344CB8AC3E}">
        <p14:creationId xmlns:p14="http://schemas.microsoft.com/office/powerpoint/2010/main" val="6965306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F9818-4A0C-4080-9986-33F57AC7C6B5}"/>
              </a:ext>
            </a:extLst>
          </p:cNvPr>
          <p:cNvSpPr>
            <a:spLocks noGrp="1"/>
          </p:cNvSpPr>
          <p:nvPr>
            <p:ph type="title"/>
          </p:nvPr>
        </p:nvSpPr>
        <p:spPr/>
        <p:txBody>
          <a:bodyPr>
            <a:normAutofit/>
          </a:bodyPr>
          <a:lstStyle/>
          <a:p>
            <a:r>
              <a:rPr lang="en-US" sz="3600" dirty="0"/>
              <a:t>Planning Task Two: Farm History and Current Situation – What Have you got?</a:t>
            </a:r>
          </a:p>
        </p:txBody>
      </p:sp>
      <p:sp>
        <p:nvSpPr>
          <p:cNvPr id="4" name="Content Placeholder 3">
            <a:extLst>
              <a:ext uri="{FF2B5EF4-FFF2-40B4-BE49-F238E27FC236}">
                <a16:creationId xmlns:a16="http://schemas.microsoft.com/office/drawing/2014/main" id="{A2B92DB5-F9EB-4FCA-ABA4-6D8CC601B27E}"/>
              </a:ext>
            </a:extLst>
          </p:cNvPr>
          <p:cNvSpPr>
            <a:spLocks noGrp="1"/>
          </p:cNvSpPr>
          <p:nvPr>
            <p:ph sz="half" idx="2"/>
          </p:nvPr>
        </p:nvSpPr>
        <p:spPr>
          <a:xfrm>
            <a:off x="697584" y="2008961"/>
            <a:ext cx="10793689" cy="3995913"/>
          </a:xfrm>
        </p:spPr>
        <p:txBody>
          <a:bodyPr numCol="2">
            <a:normAutofit fontScale="85000" lnSpcReduction="20000"/>
          </a:bodyPr>
          <a:lstStyle/>
          <a:p>
            <a:r>
              <a:rPr lang="en-US" dirty="0"/>
              <a:t>Prepare a brief history of your family, farm, and business</a:t>
            </a:r>
          </a:p>
          <a:p>
            <a:r>
              <a:rPr lang="en-US" dirty="0"/>
              <a:t>Assess your current situation:</a:t>
            </a:r>
          </a:p>
          <a:p>
            <a:pPr lvl="1"/>
            <a:r>
              <a:rPr lang="en-US" u="sng" dirty="0"/>
              <a:t>Marketing:</a:t>
            </a:r>
          </a:p>
          <a:p>
            <a:pPr lvl="2"/>
            <a:r>
              <a:rPr lang="en-US" dirty="0"/>
              <a:t>Product</a:t>
            </a:r>
          </a:p>
          <a:p>
            <a:pPr lvl="2"/>
            <a:r>
              <a:rPr lang="en-US" dirty="0"/>
              <a:t>Customers</a:t>
            </a:r>
          </a:p>
          <a:p>
            <a:pPr lvl="2"/>
            <a:r>
              <a:rPr lang="en-US" dirty="0"/>
              <a:t>Unique Features</a:t>
            </a:r>
          </a:p>
          <a:p>
            <a:pPr lvl="2"/>
            <a:r>
              <a:rPr lang="en-US" dirty="0"/>
              <a:t>Distribution</a:t>
            </a:r>
          </a:p>
          <a:p>
            <a:pPr lvl="2"/>
            <a:r>
              <a:rPr lang="en-US" dirty="0"/>
              <a:t>Pricing</a:t>
            </a:r>
          </a:p>
          <a:p>
            <a:pPr lvl="2"/>
            <a:r>
              <a:rPr lang="en-US" dirty="0"/>
              <a:t>Promotion</a:t>
            </a:r>
          </a:p>
          <a:p>
            <a:pPr lvl="2"/>
            <a:r>
              <a:rPr lang="en-US" dirty="0"/>
              <a:t>Anticipated Marketing/Industry Changes</a:t>
            </a:r>
          </a:p>
          <a:p>
            <a:pPr lvl="1"/>
            <a:r>
              <a:rPr lang="en-US" u="sng" dirty="0"/>
              <a:t>Operations:</a:t>
            </a:r>
          </a:p>
          <a:p>
            <a:pPr lvl="2"/>
            <a:r>
              <a:rPr lang="en-US" dirty="0"/>
              <a:t>Physical Resources</a:t>
            </a:r>
          </a:p>
          <a:p>
            <a:pPr lvl="2"/>
            <a:r>
              <a:rPr lang="en-US" dirty="0"/>
              <a:t>Production Systems</a:t>
            </a:r>
          </a:p>
          <a:p>
            <a:pPr lvl="2"/>
            <a:r>
              <a:rPr lang="en-US" dirty="0"/>
              <a:t>Management Systems</a:t>
            </a:r>
          </a:p>
          <a:p>
            <a:pPr lvl="1"/>
            <a:r>
              <a:rPr lang="en-US" u="sng" dirty="0"/>
              <a:t>Human Resources:</a:t>
            </a:r>
          </a:p>
          <a:p>
            <a:pPr lvl="2"/>
            <a:r>
              <a:rPr lang="en-US" dirty="0"/>
              <a:t>Work Force</a:t>
            </a:r>
          </a:p>
          <a:p>
            <a:pPr lvl="2"/>
            <a:r>
              <a:rPr lang="en-US" dirty="0"/>
              <a:t>Unique Skills</a:t>
            </a:r>
          </a:p>
          <a:p>
            <a:pPr lvl="2"/>
            <a:r>
              <a:rPr lang="en-US" dirty="0"/>
              <a:t>Anticipated Changes in Work Force</a:t>
            </a:r>
          </a:p>
          <a:p>
            <a:pPr lvl="1"/>
            <a:r>
              <a:rPr lang="en-US" u="sng" dirty="0"/>
              <a:t>Finances:</a:t>
            </a:r>
          </a:p>
          <a:p>
            <a:pPr lvl="2"/>
            <a:r>
              <a:rPr lang="en-US" dirty="0"/>
              <a:t>Needs</a:t>
            </a:r>
          </a:p>
          <a:p>
            <a:pPr lvl="2"/>
            <a:r>
              <a:rPr lang="en-US" dirty="0"/>
              <a:t>Performance</a:t>
            </a:r>
          </a:p>
          <a:p>
            <a:pPr lvl="2"/>
            <a:r>
              <a:rPr lang="en-US" dirty="0"/>
              <a:t>Risk</a:t>
            </a:r>
          </a:p>
          <a:p>
            <a:pPr lvl="2"/>
            <a:r>
              <a:rPr lang="en-US" dirty="0"/>
              <a:t>Financial Environment and Anticipated Changes</a:t>
            </a:r>
          </a:p>
          <a:p>
            <a:r>
              <a:rPr lang="en-US" dirty="0"/>
              <a:t>Conduct a whole farm SWOT analysis</a:t>
            </a:r>
          </a:p>
          <a:p>
            <a:r>
              <a:rPr lang="en-US" dirty="0"/>
              <a:t>Prepare the History and Current Situation section of your Business Plan</a:t>
            </a:r>
          </a:p>
        </p:txBody>
      </p:sp>
      <p:pic>
        <p:nvPicPr>
          <p:cNvPr id="5" name="Picture 4" descr="Text&#10;&#10;Description automatically generated">
            <a:extLst>
              <a:ext uri="{FF2B5EF4-FFF2-40B4-BE49-F238E27FC236}">
                <a16:creationId xmlns:a16="http://schemas.microsoft.com/office/drawing/2014/main" id="{3C429021-C4B5-445B-ADC7-7ACFDDD554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9988" y="5998103"/>
            <a:ext cx="1684967" cy="726305"/>
          </a:xfrm>
          <a:prstGeom prst="rect">
            <a:avLst/>
          </a:prstGeom>
        </p:spPr>
      </p:pic>
    </p:spTree>
    <p:extLst>
      <p:ext uri="{BB962C8B-B14F-4D97-AF65-F5344CB8AC3E}">
        <p14:creationId xmlns:p14="http://schemas.microsoft.com/office/powerpoint/2010/main" val="32048313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510ACB6-8D05-4C88-9070-3342B4DCDCFB}"/>
              </a:ext>
            </a:extLst>
          </p:cNvPr>
          <p:cNvSpPr txBox="1">
            <a:spLocks/>
          </p:cNvSpPr>
          <p:nvPr/>
        </p:nvSpPr>
        <p:spPr>
          <a:xfrm>
            <a:off x="838200" y="365124"/>
            <a:ext cx="3182655" cy="13255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rgbClr val="00AEEF"/>
                </a:solidFill>
                <a:latin typeface="Avenir LT Std 65 Medium" panose="020B0603020203020204" pitchFamily="34" charset="0"/>
                <a:ea typeface="+mj-ea"/>
                <a:cs typeface="+mj-cs"/>
              </a:defRPr>
            </a:lvl1pPr>
          </a:lstStyle>
          <a:p>
            <a:r>
              <a:rPr lang="en-US" dirty="0"/>
              <a:t>Planning Task Three</a:t>
            </a:r>
          </a:p>
        </p:txBody>
      </p:sp>
      <p:sp>
        <p:nvSpPr>
          <p:cNvPr id="9" name="TextBox 8">
            <a:extLst>
              <a:ext uri="{FF2B5EF4-FFF2-40B4-BE49-F238E27FC236}">
                <a16:creationId xmlns:a16="http://schemas.microsoft.com/office/drawing/2014/main" id="{DB95C395-44EA-491A-AE8A-D8362EC6C475}"/>
              </a:ext>
            </a:extLst>
          </p:cNvPr>
          <p:cNvSpPr txBox="1"/>
          <p:nvPr/>
        </p:nvSpPr>
        <p:spPr>
          <a:xfrm>
            <a:off x="3303494" y="365124"/>
            <a:ext cx="8050306" cy="1446550"/>
          </a:xfrm>
          <a:prstGeom prst="rect">
            <a:avLst/>
          </a:prstGeom>
          <a:noFill/>
        </p:spPr>
        <p:txBody>
          <a:bodyPr wrap="square" rtlCol="0">
            <a:spAutoFit/>
          </a:bodyPr>
          <a:lstStyle/>
          <a:p>
            <a:pPr algn="ctr"/>
            <a:r>
              <a:rPr lang="en-US" sz="4400" i="1" dirty="0">
                <a:latin typeface="Avenir LT Std 65 Medium" panose="020B0603020203020204" pitchFamily="34" charset="0"/>
              </a:rPr>
              <a:t>Vision, Mission &amp; Goals</a:t>
            </a:r>
          </a:p>
          <a:p>
            <a:pPr algn="ctr"/>
            <a:r>
              <a:rPr lang="en-US" sz="4400" i="1" dirty="0">
                <a:latin typeface="Avenir LT Std 65 Medium" panose="020B0603020203020204" pitchFamily="34" charset="0"/>
              </a:rPr>
              <a:t>Where do you want to go?</a:t>
            </a:r>
          </a:p>
        </p:txBody>
      </p:sp>
      <p:cxnSp>
        <p:nvCxnSpPr>
          <p:cNvPr id="10" name="Straight Connector 9">
            <a:extLst>
              <a:ext uri="{FF2B5EF4-FFF2-40B4-BE49-F238E27FC236}">
                <a16:creationId xmlns:a16="http://schemas.microsoft.com/office/drawing/2014/main" id="{D69C942C-6F04-4589-B86C-C741E58C5D1D}"/>
              </a:ext>
            </a:extLst>
          </p:cNvPr>
          <p:cNvCxnSpPr/>
          <p:nvPr/>
        </p:nvCxnSpPr>
        <p:spPr>
          <a:xfrm>
            <a:off x="1066800" y="2617694"/>
            <a:ext cx="10058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8CB70C0-F9CF-40A1-AAD7-A74DFE2177AC}"/>
              </a:ext>
            </a:extLst>
          </p:cNvPr>
          <p:cNvCxnSpPr/>
          <p:nvPr/>
        </p:nvCxnSpPr>
        <p:spPr>
          <a:xfrm>
            <a:off x="1066800" y="5181343"/>
            <a:ext cx="100584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a:extLst>
              <a:ext uri="{FF2B5EF4-FFF2-40B4-BE49-F238E27FC236}">
                <a16:creationId xmlns:a16="http://schemas.microsoft.com/office/drawing/2014/main" id="{6BB544D4-08A3-4B24-934D-4A81AF0DAB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9988" y="5998103"/>
            <a:ext cx="1684967" cy="726305"/>
          </a:xfrm>
          <a:prstGeom prst="rect">
            <a:avLst/>
          </a:prstGeom>
        </p:spPr>
      </p:pic>
      <p:sp>
        <p:nvSpPr>
          <p:cNvPr id="13" name="TextBox 12">
            <a:extLst>
              <a:ext uri="{FF2B5EF4-FFF2-40B4-BE49-F238E27FC236}">
                <a16:creationId xmlns:a16="http://schemas.microsoft.com/office/drawing/2014/main" id="{6962FF6A-950C-4112-B2DA-ABA556B41769}"/>
              </a:ext>
            </a:extLst>
          </p:cNvPr>
          <p:cNvSpPr txBox="1"/>
          <p:nvPr/>
        </p:nvSpPr>
        <p:spPr>
          <a:xfrm>
            <a:off x="1" y="2780686"/>
            <a:ext cx="12192000" cy="3416320"/>
          </a:xfrm>
          <a:prstGeom prst="rect">
            <a:avLst/>
          </a:prstGeom>
          <a:noFill/>
        </p:spPr>
        <p:txBody>
          <a:bodyPr wrap="square">
            <a:spAutoFit/>
          </a:bodyPr>
          <a:lstStyle/>
          <a:p>
            <a:pPr algn="l"/>
            <a:r>
              <a:rPr lang="en-US" b="0" i="0" dirty="0">
                <a:solidFill>
                  <a:srgbClr val="03002F"/>
                </a:solidFill>
                <a:effectLst/>
                <a:latin typeface="FKGrotesk"/>
              </a:rPr>
              <a:t>Economist Thomas J. Law wrote; </a:t>
            </a:r>
            <a:r>
              <a:rPr lang="en-US" b="1" i="0" dirty="0">
                <a:solidFill>
                  <a:srgbClr val="03002F"/>
                </a:solidFill>
                <a:effectLst/>
                <a:latin typeface="FKGrotesk"/>
              </a:rPr>
              <a:t>Money</a:t>
            </a:r>
            <a:r>
              <a:rPr lang="en-US" b="0" i="0" dirty="0">
                <a:solidFill>
                  <a:srgbClr val="03002F"/>
                </a:solidFill>
                <a:effectLst/>
                <a:latin typeface="FKGrotesk"/>
              </a:rPr>
              <a:t> is a by-product of </a:t>
            </a:r>
            <a:r>
              <a:rPr lang="en-US" b="1" i="1" dirty="0">
                <a:solidFill>
                  <a:srgbClr val="03002F"/>
                </a:solidFill>
                <a:effectLst/>
                <a:latin typeface="FKGrotesk"/>
              </a:rPr>
              <a:t>value</a:t>
            </a:r>
            <a:r>
              <a:rPr lang="en-US" b="1" i="0" dirty="0">
                <a:solidFill>
                  <a:srgbClr val="03002F"/>
                </a:solidFill>
                <a:effectLst/>
                <a:latin typeface="FKGrotesk"/>
              </a:rPr>
              <a:t>. </a:t>
            </a:r>
            <a:r>
              <a:rPr lang="en-US" b="0" i="0" dirty="0">
                <a:solidFill>
                  <a:srgbClr val="03002F"/>
                </a:solidFill>
                <a:effectLst/>
                <a:latin typeface="FKGrotesk"/>
              </a:rPr>
              <a:t>So, to thrive in the long run, businesses must remain focused on producing value. However, it’s easy to lose sight of value creation and get sidetracked by other things like profit margins, income and expense, risk and rewards, or competitors.  To become a runaway success, businesses must have a purpose that unites and inspires people – “make more money” won’t do the trick. </a:t>
            </a:r>
          </a:p>
          <a:p>
            <a:pPr algn="l"/>
            <a:endParaRPr lang="en-US" b="0" i="0" dirty="0">
              <a:solidFill>
                <a:srgbClr val="03002F"/>
              </a:solidFill>
              <a:effectLst/>
              <a:latin typeface="FKGrotesk"/>
            </a:endParaRPr>
          </a:p>
          <a:p>
            <a:pPr algn="l"/>
            <a:r>
              <a:rPr lang="en-US" b="0" i="0" dirty="0">
                <a:solidFill>
                  <a:srgbClr val="03002F"/>
                </a:solidFill>
                <a:effectLst/>
                <a:latin typeface="FKGrotesk"/>
              </a:rPr>
              <a:t>As the author </a:t>
            </a:r>
            <a:r>
              <a:rPr lang="en-US" b="0" i="0" dirty="0">
                <a:solidFill>
                  <a:srgbClr val="03002F"/>
                </a:solidFill>
                <a:effectLst/>
                <a:latin typeface="FKGrotesk"/>
                <a:hlinkClick r:id="rId4"/>
              </a:rPr>
              <a:t>Simon Sinek said</a:t>
            </a:r>
            <a:r>
              <a:rPr lang="en-US" b="0" i="0" dirty="0">
                <a:solidFill>
                  <a:srgbClr val="03002F"/>
                </a:solidFill>
                <a:effectLst/>
                <a:latin typeface="FKGrotesk"/>
              </a:rPr>
              <a:t>, “People don’t buy </a:t>
            </a:r>
            <a:r>
              <a:rPr lang="en-US" b="1" i="0" dirty="0">
                <a:solidFill>
                  <a:srgbClr val="03002F"/>
                </a:solidFill>
                <a:effectLst/>
                <a:latin typeface="FKGrotesk"/>
              </a:rPr>
              <a:t>what</a:t>
            </a:r>
            <a:r>
              <a:rPr lang="en-US" b="0" i="0" dirty="0">
                <a:solidFill>
                  <a:srgbClr val="03002F"/>
                </a:solidFill>
                <a:effectLst/>
                <a:latin typeface="FKGrotesk"/>
              </a:rPr>
              <a:t> you do, they buy </a:t>
            </a:r>
            <a:r>
              <a:rPr lang="en-US" b="1" i="1" dirty="0">
                <a:solidFill>
                  <a:srgbClr val="03002F"/>
                </a:solidFill>
                <a:effectLst/>
                <a:latin typeface="FKGrotesk"/>
              </a:rPr>
              <a:t>why</a:t>
            </a:r>
            <a:r>
              <a:rPr lang="en-US" b="0" i="0" dirty="0">
                <a:solidFill>
                  <a:srgbClr val="03002F"/>
                </a:solidFill>
                <a:effectLst/>
                <a:latin typeface="FKGrotesk"/>
              </a:rPr>
              <a:t> you do it.” And so, this is why businesses and organizations create mission and vision statements. </a:t>
            </a:r>
          </a:p>
          <a:p>
            <a:pPr algn="l"/>
            <a:endParaRPr lang="en-US" dirty="0">
              <a:solidFill>
                <a:srgbClr val="03002F"/>
              </a:solidFill>
              <a:latin typeface="FKGrotesk"/>
            </a:endParaRPr>
          </a:p>
          <a:p>
            <a:pPr algn="l"/>
            <a:endParaRPr lang="en-US" b="0" i="0" dirty="0">
              <a:solidFill>
                <a:srgbClr val="03002F"/>
              </a:solidFill>
              <a:effectLst/>
              <a:latin typeface="FKGrotesk"/>
            </a:endParaRPr>
          </a:p>
          <a:p>
            <a:pPr algn="l"/>
            <a:r>
              <a:rPr lang="en-US" dirty="0">
                <a:solidFill>
                  <a:srgbClr val="03002F"/>
                </a:solidFill>
                <a:latin typeface="FKGrotesk"/>
              </a:rPr>
              <a:t>W</a:t>
            </a:r>
            <a:r>
              <a:rPr lang="en-US" b="0" i="0" dirty="0">
                <a:solidFill>
                  <a:srgbClr val="03002F"/>
                </a:solidFill>
                <a:effectLst/>
                <a:latin typeface="FKGrotesk"/>
              </a:rPr>
              <a:t>hat comes first, Mission or Vision?  </a:t>
            </a:r>
            <a:endParaRPr lang="en-US" b="0" i="0" dirty="0">
              <a:solidFill>
                <a:srgbClr val="202124"/>
              </a:solidFill>
              <a:effectLst/>
              <a:latin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Tree>
    <p:extLst>
      <p:ext uri="{BB962C8B-B14F-4D97-AF65-F5344CB8AC3E}">
        <p14:creationId xmlns:p14="http://schemas.microsoft.com/office/powerpoint/2010/main" val="13974268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510ACB6-8D05-4C88-9070-3342B4DCDCFB}"/>
              </a:ext>
            </a:extLst>
          </p:cNvPr>
          <p:cNvSpPr txBox="1">
            <a:spLocks/>
          </p:cNvSpPr>
          <p:nvPr/>
        </p:nvSpPr>
        <p:spPr>
          <a:xfrm>
            <a:off x="838200" y="365124"/>
            <a:ext cx="2994764" cy="13255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rgbClr val="00AEEF"/>
                </a:solidFill>
                <a:latin typeface="Avenir LT Std 65 Medium" panose="020B0603020203020204" pitchFamily="34" charset="0"/>
                <a:ea typeface="+mj-ea"/>
                <a:cs typeface="+mj-cs"/>
              </a:defRPr>
            </a:lvl1pPr>
          </a:lstStyle>
          <a:p>
            <a:r>
              <a:rPr lang="en-US" dirty="0"/>
              <a:t>Planning Task Three</a:t>
            </a:r>
          </a:p>
        </p:txBody>
      </p:sp>
      <p:sp>
        <p:nvSpPr>
          <p:cNvPr id="9" name="TextBox 8">
            <a:extLst>
              <a:ext uri="{FF2B5EF4-FFF2-40B4-BE49-F238E27FC236}">
                <a16:creationId xmlns:a16="http://schemas.microsoft.com/office/drawing/2014/main" id="{DB95C395-44EA-491A-AE8A-D8362EC6C475}"/>
              </a:ext>
            </a:extLst>
          </p:cNvPr>
          <p:cNvSpPr txBox="1"/>
          <p:nvPr/>
        </p:nvSpPr>
        <p:spPr>
          <a:xfrm>
            <a:off x="3042165" y="967412"/>
            <a:ext cx="8050306" cy="1446550"/>
          </a:xfrm>
          <a:prstGeom prst="rect">
            <a:avLst/>
          </a:prstGeom>
          <a:noFill/>
        </p:spPr>
        <p:txBody>
          <a:bodyPr wrap="square" rtlCol="0">
            <a:spAutoFit/>
          </a:bodyPr>
          <a:lstStyle/>
          <a:p>
            <a:pPr algn="ctr"/>
            <a:r>
              <a:rPr lang="en-US" sz="4400" i="1" dirty="0">
                <a:latin typeface="Avenir LT Std 65 Medium" panose="020B0603020203020204" pitchFamily="34" charset="0"/>
              </a:rPr>
              <a:t>What is a Vision Statement?</a:t>
            </a:r>
          </a:p>
          <a:p>
            <a:pPr algn="ctr"/>
            <a:endParaRPr lang="en-US" sz="4400" i="1" dirty="0">
              <a:latin typeface="Avenir LT Std 65 Medium" panose="020B0603020203020204" pitchFamily="34" charset="0"/>
            </a:endParaRPr>
          </a:p>
        </p:txBody>
      </p:sp>
      <p:cxnSp>
        <p:nvCxnSpPr>
          <p:cNvPr id="10" name="Straight Connector 9">
            <a:extLst>
              <a:ext uri="{FF2B5EF4-FFF2-40B4-BE49-F238E27FC236}">
                <a16:creationId xmlns:a16="http://schemas.microsoft.com/office/drawing/2014/main" id="{D69C942C-6F04-4589-B86C-C741E58C5D1D}"/>
              </a:ext>
            </a:extLst>
          </p:cNvPr>
          <p:cNvCxnSpPr/>
          <p:nvPr/>
        </p:nvCxnSpPr>
        <p:spPr>
          <a:xfrm>
            <a:off x="1066800" y="2617694"/>
            <a:ext cx="10058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8CB70C0-F9CF-40A1-AAD7-A74DFE2177AC}"/>
              </a:ext>
            </a:extLst>
          </p:cNvPr>
          <p:cNvCxnSpPr/>
          <p:nvPr/>
        </p:nvCxnSpPr>
        <p:spPr>
          <a:xfrm>
            <a:off x="1066800" y="5181343"/>
            <a:ext cx="100584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a:extLst>
              <a:ext uri="{FF2B5EF4-FFF2-40B4-BE49-F238E27FC236}">
                <a16:creationId xmlns:a16="http://schemas.microsoft.com/office/drawing/2014/main" id="{6BB544D4-08A3-4B24-934D-4A81AF0DAB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9988" y="5998103"/>
            <a:ext cx="1684967" cy="726305"/>
          </a:xfrm>
          <a:prstGeom prst="rect">
            <a:avLst/>
          </a:prstGeom>
        </p:spPr>
      </p:pic>
      <p:sp>
        <p:nvSpPr>
          <p:cNvPr id="12" name="TextBox 11">
            <a:extLst>
              <a:ext uri="{FF2B5EF4-FFF2-40B4-BE49-F238E27FC236}">
                <a16:creationId xmlns:a16="http://schemas.microsoft.com/office/drawing/2014/main" id="{EED5618E-B865-4176-B384-89CAD5E6218A}"/>
              </a:ext>
            </a:extLst>
          </p:cNvPr>
          <p:cNvSpPr txBox="1"/>
          <p:nvPr/>
        </p:nvSpPr>
        <p:spPr>
          <a:xfrm>
            <a:off x="87683" y="2192829"/>
            <a:ext cx="12104318" cy="3847207"/>
          </a:xfrm>
          <a:prstGeom prst="rect">
            <a:avLst/>
          </a:prstGeom>
          <a:noFill/>
        </p:spPr>
        <p:txBody>
          <a:bodyPr wrap="square">
            <a:spAutoFit/>
          </a:bodyPr>
          <a:lstStyle/>
          <a:p>
            <a:pPr algn="l"/>
            <a:r>
              <a:rPr lang="en-US" b="1" i="0" dirty="0">
                <a:solidFill>
                  <a:srgbClr val="222222"/>
                </a:solidFill>
                <a:effectLst/>
                <a:latin typeface="Publico"/>
              </a:rPr>
              <a:t>1.  What Is a Vision Statement?</a:t>
            </a:r>
          </a:p>
          <a:p>
            <a:pPr algn="l"/>
            <a:endParaRPr lang="en-US" sz="1600" b="0" i="0" dirty="0">
              <a:solidFill>
                <a:srgbClr val="222222"/>
              </a:solidFill>
              <a:effectLst/>
              <a:latin typeface="Publico"/>
            </a:endParaRPr>
          </a:p>
          <a:p>
            <a:pPr algn="l"/>
            <a:r>
              <a:rPr lang="en-US" sz="1600" b="0" i="0" dirty="0">
                <a:solidFill>
                  <a:srgbClr val="222222"/>
                </a:solidFill>
                <a:effectLst/>
                <a:latin typeface="Rubik"/>
              </a:rPr>
              <a:t>A vision statement is sometimes thought of as a picture of your farming operation in the future, but it’s much more than that. When </a:t>
            </a:r>
            <a:r>
              <a:rPr lang="en-US" sz="1600" b="0" i="0" u="none" strike="noStrike" dirty="0">
                <a:solidFill>
                  <a:srgbClr val="246FC8"/>
                </a:solidFill>
                <a:effectLst/>
                <a:latin typeface="Rubik"/>
                <a:hlinkClick r:id="rId4"/>
              </a:rPr>
              <a:t>creating a vision statement</a:t>
            </a:r>
            <a:r>
              <a:rPr lang="en-US" sz="1600" b="0" i="0" dirty="0">
                <a:solidFill>
                  <a:srgbClr val="222222"/>
                </a:solidFill>
                <a:effectLst/>
                <a:latin typeface="Rubik"/>
              </a:rPr>
              <a:t>, you're articulating your hopes and dreams for your Farm. Your vision statement is your inspiration, and it will serve as the framework for all your </a:t>
            </a:r>
            <a:r>
              <a:rPr lang="en-US" sz="1600" b="0" i="0" u="none" strike="noStrike" dirty="0">
                <a:solidFill>
                  <a:srgbClr val="246FC8"/>
                </a:solidFill>
                <a:effectLst/>
                <a:latin typeface="Rubik"/>
                <a:hlinkClick r:id="rId5"/>
              </a:rPr>
              <a:t>strategic planning</a:t>
            </a:r>
            <a:r>
              <a:rPr lang="en-US" sz="1600" b="0" i="0" dirty="0">
                <a:solidFill>
                  <a:srgbClr val="222222"/>
                </a:solidFill>
                <a:effectLst/>
                <a:latin typeface="Rubik"/>
              </a:rPr>
              <a:t>.</a:t>
            </a:r>
          </a:p>
          <a:p>
            <a:pPr algn="l"/>
            <a:endParaRPr lang="en-US" sz="1600" b="0" i="0" dirty="0">
              <a:solidFill>
                <a:srgbClr val="222222"/>
              </a:solidFill>
              <a:effectLst/>
              <a:latin typeface="Rubik"/>
            </a:endParaRPr>
          </a:p>
          <a:p>
            <a:pPr algn="l"/>
            <a:r>
              <a:rPr lang="en-US" sz="1600" b="1" i="0" dirty="0">
                <a:solidFill>
                  <a:srgbClr val="222222"/>
                </a:solidFill>
                <a:effectLst/>
                <a:latin typeface="Rubik"/>
              </a:rPr>
              <a:t>What a Vision Statement Isn't</a:t>
            </a:r>
          </a:p>
          <a:p>
            <a:pPr algn="l"/>
            <a:r>
              <a:rPr lang="en-US" sz="1600" b="0" i="0" dirty="0">
                <a:solidFill>
                  <a:srgbClr val="222222"/>
                </a:solidFill>
                <a:effectLst/>
                <a:latin typeface="Rubik"/>
              </a:rPr>
              <a:t>Don’t confuse a vision statement with a business plan for your future </a:t>
            </a:r>
            <a:r>
              <a:rPr lang="en-US" sz="1600" b="0" i="0" u="none" strike="noStrike" dirty="0">
                <a:solidFill>
                  <a:srgbClr val="246FC8"/>
                </a:solidFill>
                <a:effectLst/>
                <a:latin typeface="Rubik"/>
                <a:hlinkClick r:id="rId6"/>
              </a:rPr>
              <a:t>success</a:t>
            </a:r>
            <a:r>
              <a:rPr lang="en-US" sz="1600" b="0" i="0" dirty="0">
                <a:solidFill>
                  <a:srgbClr val="222222"/>
                </a:solidFill>
                <a:effectLst/>
                <a:latin typeface="Rubik"/>
              </a:rPr>
              <a:t>. You can think of a vision statement as a rough road map, but a vision statement won't include specific milestones, </a:t>
            </a:r>
            <a:r>
              <a:rPr lang="en-US" sz="1600" b="0" i="0" u="none" strike="noStrike" dirty="0">
                <a:solidFill>
                  <a:srgbClr val="246FC8"/>
                </a:solidFill>
                <a:effectLst/>
                <a:latin typeface="Rubik"/>
                <a:hlinkClick r:id="rId7"/>
              </a:rPr>
              <a:t>revenue</a:t>
            </a:r>
            <a:r>
              <a:rPr lang="en-US" sz="1600" b="0" i="0" dirty="0">
                <a:solidFill>
                  <a:srgbClr val="222222"/>
                </a:solidFill>
                <a:effectLst/>
                <a:latin typeface="Rubik"/>
              </a:rPr>
              <a:t> goals, or strategies for achieving those goals.</a:t>
            </a:r>
          </a:p>
          <a:p>
            <a:pPr algn="l"/>
            <a:r>
              <a:rPr lang="en-US" sz="1600" b="0" i="0" dirty="0">
                <a:solidFill>
                  <a:srgbClr val="222222"/>
                </a:solidFill>
                <a:effectLst/>
                <a:latin typeface="Rubik"/>
              </a:rPr>
              <a:t>Your vision statement is your first step toward developing those goals and plotting your milestones. The vision statement is not tied to the details, and you shouldn't consider specifics while crafting it.</a:t>
            </a:r>
          </a:p>
          <a:p>
            <a:pPr algn="l"/>
            <a:endParaRPr lang="en-US" sz="1600" dirty="0">
              <a:solidFill>
                <a:srgbClr val="222222"/>
              </a:solidFill>
              <a:latin typeface="Rubik"/>
            </a:endParaRPr>
          </a:p>
          <a:p>
            <a:pPr algn="l"/>
            <a:endParaRPr lang="en-US" sz="1600" b="0" i="0" dirty="0">
              <a:solidFill>
                <a:srgbClr val="222222"/>
              </a:solidFill>
              <a:effectLst/>
              <a:latin typeface="Rubik"/>
            </a:endParaRPr>
          </a:p>
          <a:p>
            <a:pPr algn="l"/>
            <a:r>
              <a:rPr lang="en-US" sz="1600" b="0" i="0" dirty="0">
                <a:solidFill>
                  <a:srgbClr val="222222"/>
                </a:solidFill>
                <a:effectLst/>
                <a:latin typeface="Rubik"/>
              </a:rPr>
              <a:t> A vision statement should capture your </a:t>
            </a:r>
            <a:r>
              <a:rPr lang="en-US" sz="1600" b="0" i="0" u="none" strike="noStrike" dirty="0">
                <a:solidFill>
                  <a:srgbClr val="246FC8"/>
                </a:solidFill>
                <a:effectLst/>
                <a:latin typeface="Rubik"/>
                <a:hlinkClick r:id="rId8"/>
              </a:rPr>
              <a:t>passion</a:t>
            </a:r>
            <a:r>
              <a:rPr lang="en-US" sz="1600" b="0" i="0" dirty="0">
                <a:solidFill>
                  <a:srgbClr val="222222"/>
                </a:solidFill>
                <a:effectLst/>
                <a:latin typeface="Rubik"/>
              </a:rPr>
              <a:t> for what you're trying to do, not your odds of actually achieving it.</a:t>
            </a:r>
          </a:p>
          <a:p>
            <a:pPr algn="l"/>
            <a:endParaRPr lang="en-US" b="0" i="0" dirty="0">
              <a:solidFill>
                <a:srgbClr val="222222"/>
              </a:solidFill>
              <a:effectLst/>
              <a:latin typeface="Rubik"/>
            </a:endParaRPr>
          </a:p>
        </p:txBody>
      </p:sp>
    </p:spTree>
    <p:extLst>
      <p:ext uri="{BB962C8B-B14F-4D97-AF65-F5344CB8AC3E}">
        <p14:creationId xmlns:p14="http://schemas.microsoft.com/office/powerpoint/2010/main" val="38080397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510ACB6-8D05-4C88-9070-3342B4DCDCFB}"/>
              </a:ext>
            </a:extLst>
          </p:cNvPr>
          <p:cNvSpPr txBox="1">
            <a:spLocks/>
          </p:cNvSpPr>
          <p:nvPr/>
        </p:nvSpPr>
        <p:spPr>
          <a:xfrm>
            <a:off x="838200" y="365124"/>
            <a:ext cx="10515600" cy="13255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rgbClr val="00AEEF"/>
                </a:solidFill>
                <a:latin typeface="Avenir LT Std 65 Medium" panose="020B0603020203020204" pitchFamily="34" charset="0"/>
                <a:ea typeface="+mj-ea"/>
                <a:cs typeface="+mj-cs"/>
              </a:defRPr>
            </a:lvl1pPr>
          </a:lstStyle>
          <a:p>
            <a:r>
              <a:rPr lang="en-US" dirty="0"/>
              <a:t>Planning Task Three</a:t>
            </a:r>
          </a:p>
        </p:txBody>
      </p:sp>
      <p:sp>
        <p:nvSpPr>
          <p:cNvPr id="9" name="TextBox 8">
            <a:extLst>
              <a:ext uri="{FF2B5EF4-FFF2-40B4-BE49-F238E27FC236}">
                <a16:creationId xmlns:a16="http://schemas.microsoft.com/office/drawing/2014/main" id="{DB95C395-44EA-491A-AE8A-D8362EC6C475}"/>
              </a:ext>
            </a:extLst>
          </p:cNvPr>
          <p:cNvSpPr txBox="1"/>
          <p:nvPr/>
        </p:nvSpPr>
        <p:spPr>
          <a:xfrm>
            <a:off x="1632436" y="1674570"/>
            <a:ext cx="8050306" cy="1446550"/>
          </a:xfrm>
          <a:prstGeom prst="rect">
            <a:avLst/>
          </a:prstGeom>
          <a:noFill/>
        </p:spPr>
        <p:txBody>
          <a:bodyPr wrap="square" rtlCol="0">
            <a:spAutoFit/>
          </a:bodyPr>
          <a:lstStyle/>
          <a:p>
            <a:pPr algn="ctr"/>
            <a:r>
              <a:rPr lang="en-US" sz="4400" i="1" dirty="0">
                <a:latin typeface="Avenir LT Std 65 Medium" panose="020B0603020203020204" pitchFamily="34" charset="0"/>
              </a:rPr>
              <a:t>How a Vision Statement Works?</a:t>
            </a:r>
          </a:p>
          <a:p>
            <a:pPr algn="ctr"/>
            <a:endParaRPr lang="en-US" sz="4400" i="1" dirty="0">
              <a:latin typeface="Avenir LT Std 65 Medium" panose="020B0603020203020204" pitchFamily="34" charset="0"/>
            </a:endParaRPr>
          </a:p>
        </p:txBody>
      </p:sp>
      <p:cxnSp>
        <p:nvCxnSpPr>
          <p:cNvPr id="10" name="Straight Connector 9">
            <a:extLst>
              <a:ext uri="{FF2B5EF4-FFF2-40B4-BE49-F238E27FC236}">
                <a16:creationId xmlns:a16="http://schemas.microsoft.com/office/drawing/2014/main" id="{D69C942C-6F04-4589-B86C-C741E58C5D1D}"/>
              </a:ext>
            </a:extLst>
          </p:cNvPr>
          <p:cNvCxnSpPr/>
          <p:nvPr/>
        </p:nvCxnSpPr>
        <p:spPr>
          <a:xfrm>
            <a:off x="1066800" y="2617694"/>
            <a:ext cx="10058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8CB70C0-F9CF-40A1-AAD7-A74DFE2177AC}"/>
              </a:ext>
            </a:extLst>
          </p:cNvPr>
          <p:cNvCxnSpPr/>
          <p:nvPr/>
        </p:nvCxnSpPr>
        <p:spPr>
          <a:xfrm>
            <a:off x="1066800" y="5181343"/>
            <a:ext cx="100584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a:extLst>
              <a:ext uri="{FF2B5EF4-FFF2-40B4-BE49-F238E27FC236}">
                <a16:creationId xmlns:a16="http://schemas.microsoft.com/office/drawing/2014/main" id="{6BB544D4-08A3-4B24-934D-4A81AF0DAB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9988" y="5998103"/>
            <a:ext cx="1684967" cy="726305"/>
          </a:xfrm>
          <a:prstGeom prst="rect">
            <a:avLst/>
          </a:prstGeom>
        </p:spPr>
      </p:pic>
      <p:sp>
        <p:nvSpPr>
          <p:cNvPr id="12" name="TextBox 11">
            <a:extLst>
              <a:ext uri="{FF2B5EF4-FFF2-40B4-BE49-F238E27FC236}">
                <a16:creationId xmlns:a16="http://schemas.microsoft.com/office/drawing/2014/main" id="{081851DF-567F-4B05-8343-1BA85897DD7A}"/>
              </a:ext>
            </a:extLst>
          </p:cNvPr>
          <p:cNvSpPr txBox="1"/>
          <p:nvPr/>
        </p:nvSpPr>
        <p:spPr>
          <a:xfrm>
            <a:off x="384132" y="2833284"/>
            <a:ext cx="11571700" cy="3139321"/>
          </a:xfrm>
          <a:prstGeom prst="rect">
            <a:avLst/>
          </a:prstGeom>
          <a:noFill/>
        </p:spPr>
        <p:txBody>
          <a:bodyPr wrap="square">
            <a:spAutoFit/>
          </a:bodyPr>
          <a:lstStyle/>
          <a:p>
            <a:pPr algn="l"/>
            <a:r>
              <a:rPr lang="en-US" b="0" i="0" dirty="0">
                <a:solidFill>
                  <a:srgbClr val="222222"/>
                </a:solidFill>
                <a:effectLst/>
                <a:latin typeface="Rubik"/>
              </a:rPr>
              <a:t>While a vision statement doesn't tell you how you're going to get there, it does set the direction for your </a:t>
            </a:r>
            <a:r>
              <a:rPr lang="en-US" b="0" i="0" u="none" strike="noStrike" dirty="0">
                <a:solidFill>
                  <a:srgbClr val="6A71BB"/>
                </a:solidFill>
                <a:effectLst/>
                <a:latin typeface="Rubik"/>
                <a:hlinkClick r:id="rId4"/>
              </a:rPr>
              <a:t>business planning</a:t>
            </a:r>
            <a:r>
              <a:rPr lang="en-US" b="0" i="0" dirty="0">
                <a:solidFill>
                  <a:srgbClr val="222222"/>
                </a:solidFill>
                <a:effectLst/>
                <a:latin typeface="Rubik"/>
              </a:rPr>
              <a:t>. That makes creating one especially important for small Farming operations.  Poorly communicated vision is one of the </a:t>
            </a:r>
            <a:r>
              <a:rPr lang="en-US" b="0" i="0" u="none" strike="noStrike" dirty="0">
                <a:solidFill>
                  <a:srgbClr val="246FC8"/>
                </a:solidFill>
                <a:effectLst/>
                <a:latin typeface="Rubik"/>
                <a:hlinkClick r:id="rId5"/>
              </a:rPr>
              <a:t>main reasons small farms fail</a:t>
            </a:r>
            <a:r>
              <a:rPr lang="en-US" b="0" i="0" dirty="0">
                <a:solidFill>
                  <a:srgbClr val="222222"/>
                </a:solidFill>
                <a:effectLst/>
                <a:latin typeface="Rubik"/>
              </a:rPr>
              <a:t>. Conversely, being able to craft and articulate a vision is one of the hallmarks of a </a:t>
            </a:r>
            <a:r>
              <a:rPr lang="en-US" b="0" i="0" u="none" strike="noStrike" dirty="0">
                <a:solidFill>
                  <a:srgbClr val="246FC8"/>
                </a:solidFill>
                <a:effectLst/>
                <a:latin typeface="Rubik"/>
                <a:hlinkClick r:id="rId6"/>
              </a:rPr>
              <a:t>strong farm business leader</a:t>
            </a:r>
            <a:r>
              <a:rPr lang="en-US" b="0" i="0" dirty="0">
                <a:solidFill>
                  <a:srgbClr val="222222"/>
                </a:solidFill>
                <a:effectLst/>
                <a:latin typeface="Rubik"/>
              </a:rPr>
              <a:t>.</a:t>
            </a:r>
          </a:p>
          <a:p>
            <a:pPr algn="l"/>
            <a:endParaRPr lang="en-US" b="1" i="0" dirty="0">
              <a:solidFill>
                <a:srgbClr val="222222"/>
              </a:solidFill>
              <a:effectLst/>
              <a:latin typeface="Publico"/>
            </a:endParaRPr>
          </a:p>
          <a:p>
            <a:pPr algn="l"/>
            <a:endParaRPr lang="en-US" b="1" i="0" dirty="0">
              <a:solidFill>
                <a:srgbClr val="222222"/>
              </a:solidFill>
              <a:effectLst/>
              <a:latin typeface="Public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Rubik"/>
              </a:rPr>
              <a:t>A Farm’s vision statement also provides a point of focus for marketing.  Marketing campaigns and messages can be checked against the vision to ensure that the marketing is in line with the direction provided by the vision statement.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22222"/>
              </a:solidFill>
              <a:effectLst/>
              <a:latin typeface="Rubik"/>
            </a:endParaRPr>
          </a:p>
          <a:p>
            <a:pPr algn="l"/>
            <a:r>
              <a:rPr lang="en-US" b="0" i="0" dirty="0">
                <a:solidFill>
                  <a:srgbClr val="222222"/>
                </a:solidFill>
                <a:effectLst/>
                <a:latin typeface="Rubik"/>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Tree>
    <p:extLst>
      <p:ext uri="{BB962C8B-B14F-4D97-AF65-F5344CB8AC3E}">
        <p14:creationId xmlns:p14="http://schemas.microsoft.com/office/powerpoint/2010/main" val="5979057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510ACB6-8D05-4C88-9070-3342B4DCDCFB}"/>
              </a:ext>
            </a:extLst>
          </p:cNvPr>
          <p:cNvSpPr txBox="1">
            <a:spLocks/>
          </p:cNvSpPr>
          <p:nvPr/>
        </p:nvSpPr>
        <p:spPr>
          <a:xfrm>
            <a:off x="838200" y="365124"/>
            <a:ext cx="10515600" cy="13255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rgbClr val="00AEEF"/>
                </a:solidFill>
                <a:latin typeface="Avenir LT Std 65 Medium" panose="020B0603020203020204" pitchFamily="34" charset="0"/>
                <a:ea typeface="+mj-ea"/>
                <a:cs typeface="+mj-cs"/>
              </a:defRPr>
            </a:lvl1pPr>
          </a:lstStyle>
          <a:p>
            <a:r>
              <a:rPr lang="en-US" dirty="0"/>
              <a:t>Planning Task Three</a:t>
            </a:r>
          </a:p>
        </p:txBody>
      </p:sp>
      <p:sp>
        <p:nvSpPr>
          <p:cNvPr id="9" name="TextBox 8">
            <a:extLst>
              <a:ext uri="{FF2B5EF4-FFF2-40B4-BE49-F238E27FC236}">
                <a16:creationId xmlns:a16="http://schemas.microsoft.com/office/drawing/2014/main" id="{DB95C395-44EA-491A-AE8A-D8362EC6C475}"/>
              </a:ext>
            </a:extLst>
          </p:cNvPr>
          <p:cNvSpPr txBox="1"/>
          <p:nvPr/>
        </p:nvSpPr>
        <p:spPr>
          <a:xfrm>
            <a:off x="2070847" y="1430916"/>
            <a:ext cx="8050306" cy="1446550"/>
          </a:xfrm>
          <a:prstGeom prst="rect">
            <a:avLst/>
          </a:prstGeom>
          <a:noFill/>
        </p:spPr>
        <p:txBody>
          <a:bodyPr wrap="square" rtlCol="0">
            <a:spAutoFit/>
          </a:bodyPr>
          <a:lstStyle/>
          <a:p>
            <a:pPr algn="ctr"/>
            <a:r>
              <a:rPr lang="en-US" sz="4400" i="1" dirty="0">
                <a:latin typeface="Avenir LT Std 65 Medium" panose="020B0603020203020204" pitchFamily="34" charset="0"/>
              </a:rPr>
              <a:t>What is a Mission Statement?</a:t>
            </a:r>
          </a:p>
          <a:p>
            <a:pPr algn="ctr"/>
            <a:endParaRPr lang="en-US" sz="4400" i="1" dirty="0">
              <a:latin typeface="Avenir LT Std 65 Medium" panose="020B0603020203020204" pitchFamily="34" charset="0"/>
            </a:endParaRPr>
          </a:p>
        </p:txBody>
      </p:sp>
      <p:cxnSp>
        <p:nvCxnSpPr>
          <p:cNvPr id="10" name="Straight Connector 9">
            <a:extLst>
              <a:ext uri="{FF2B5EF4-FFF2-40B4-BE49-F238E27FC236}">
                <a16:creationId xmlns:a16="http://schemas.microsoft.com/office/drawing/2014/main" id="{D69C942C-6F04-4589-B86C-C741E58C5D1D}"/>
              </a:ext>
            </a:extLst>
          </p:cNvPr>
          <p:cNvCxnSpPr/>
          <p:nvPr/>
        </p:nvCxnSpPr>
        <p:spPr>
          <a:xfrm>
            <a:off x="1066800" y="2617694"/>
            <a:ext cx="10058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8CB70C0-F9CF-40A1-AAD7-A74DFE2177AC}"/>
              </a:ext>
            </a:extLst>
          </p:cNvPr>
          <p:cNvCxnSpPr/>
          <p:nvPr/>
        </p:nvCxnSpPr>
        <p:spPr>
          <a:xfrm>
            <a:off x="1066800" y="5181343"/>
            <a:ext cx="100584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a:extLst>
              <a:ext uri="{FF2B5EF4-FFF2-40B4-BE49-F238E27FC236}">
                <a16:creationId xmlns:a16="http://schemas.microsoft.com/office/drawing/2014/main" id="{6BB544D4-08A3-4B24-934D-4A81AF0DAB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9988" y="5998103"/>
            <a:ext cx="1684967" cy="726305"/>
          </a:xfrm>
          <a:prstGeom prst="rect">
            <a:avLst/>
          </a:prstGeom>
        </p:spPr>
      </p:pic>
      <p:sp>
        <p:nvSpPr>
          <p:cNvPr id="12" name="TextBox 11">
            <a:extLst>
              <a:ext uri="{FF2B5EF4-FFF2-40B4-BE49-F238E27FC236}">
                <a16:creationId xmlns:a16="http://schemas.microsoft.com/office/drawing/2014/main" id="{B1C1059D-6361-4140-A3ED-EC85C47EA621}"/>
              </a:ext>
            </a:extLst>
          </p:cNvPr>
          <p:cNvSpPr txBox="1"/>
          <p:nvPr/>
        </p:nvSpPr>
        <p:spPr>
          <a:xfrm>
            <a:off x="87744" y="2593889"/>
            <a:ext cx="12016512" cy="286232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202124"/>
                </a:solidFill>
                <a:effectLst/>
                <a:latin typeface="Roboto"/>
              </a:rPr>
              <a:t>According to Susan Ward wrote an article entitled “What is a Mission Statement” </a:t>
            </a:r>
            <a:r>
              <a:rPr lang="en-US" b="0" i="0" dirty="0">
                <a:solidFill>
                  <a:srgbClr val="222222"/>
                </a:solidFill>
                <a:effectLst/>
                <a:latin typeface="Rubik"/>
              </a:rPr>
              <a:t>A mission statement is a brief description of the Farm’s purpose. It should answers the question, "Why does our business exist?" The mission statement articulates the </a:t>
            </a:r>
            <a:r>
              <a:rPr lang="en-US" b="0" i="0" dirty="0">
                <a:solidFill>
                  <a:srgbClr val="222222"/>
                </a:solidFill>
                <a:effectLst/>
                <a:latin typeface="Rubik"/>
                <a:hlinkClick r:id="rId4"/>
              </a:rPr>
              <a:t> Farm’s </a:t>
            </a:r>
            <a:r>
              <a:rPr lang="en-US" b="0" i="0" u="none" strike="noStrike" dirty="0">
                <a:solidFill>
                  <a:srgbClr val="246FC8"/>
                </a:solidFill>
                <a:effectLst/>
                <a:latin typeface="Rubik"/>
                <a:hlinkClick r:id="rId4"/>
              </a:rPr>
              <a:t>purpose</a:t>
            </a:r>
            <a:r>
              <a:rPr lang="en-US" b="0" i="0" dirty="0">
                <a:solidFill>
                  <a:srgbClr val="222222"/>
                </a:solidFill>
                <a:effectLst/>
                <a:latin typeface="Rubik"/>
              </a:rPr>
              <a:t> both for those in the farming organization and for the public.</a:t>
            </a:r>
            <a:endParaRPr lang="en-US" b="1" i="0" dirty="0">
              <a:solidFill>
                <a:srgbClr val="202124"/>
              </a:solidFill>
              <a:effectLst/>
              <a:latin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202124"/>
              </a:solidFill>
              <a:effectLst/>
              <a:latin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4"/>
                </a:solidFill>
                <a:effectLst/>
                <a:latin typeface="Roboto"/>
              </a:rPr>
              <a:t> I</a:t>
            </a:r>
            <a:r>
              <a:rPr lang="en-US" b="0" i="0" dirty="0">
                <a:solidFill>
                  <a:srgbClr val="222222"/>
                </a:solidFill>
                <a:effectLst/>
                <a:latin typeface="Rubik"/>
              </a:rPr>
              <a:t>t's also important to avoid confusing a mission statement with a </a:t>
            </a:r>
            <a:r>
              <a:rPr lang="en-US" b="0" i="0" u="none" strike="noStrike" dirty="0">
                <a:solidFill>
                  <a:srgbClr val="246FC8"/>
                </a:solidFill>
                <a:effectLst/>
                <a:latin typeface="Rubik"/>
                <a:hlinkClick r:id="rId5"/>
              </a:rPr>
              <a:t>vision statement</a:t>
            </a:r>
            <a:r>
              <a:rPr lang="en-US" b="0" i="0" dirty="0">
                <a:solidFill>
                  <a:srgbClr val="222222"/>
                </a:solidFill>
                <a:effectLst/>
                <a:latin typeface="Rubik"/>
              </a:rPr>
              <a:t>. The difference is that a mission statement focuses on a Farm’s present state while a vision statement focuses on a Farm’s future.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22222"/>
              </a:solidFill>
              <a:effectLst/>
              <a:latin typeface="Rubi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Rubik"/>
              </a:rPr>
              <a:t>A mission statement answers the question "Who are You?" and the vision statement answers the question "</a:t>
            </a:r>
            <a:r>
              <a:rPr lang="en-US" b="0" i="0" u="none" strike="noStrike" dirty="0">
                <a:solidFill>
                  <a:srgbClr val="246FC8"/>
                </a:solidFill>
                <a:effectLst/>
                <a:latin typeface="Rubik"/>
                <a:hlinkClick r:id="rId6"/>
              </a:rPr>
              <a:t>Where are you going?</a:t>
            </a:r>
            <a:r>
              <a:rPr lang="en-US" b="0" i="0" dirty="0">
                <a:solidFill>
                  <a:srgbClr val="222222"/>
                </a:solidFill>
                <a:effectLst/>
                <a:latin typeface="Rubik"/>
              </a:rPr>
              <a:t>"</a:t>
            </a:r>
            <a:endParaRPr lang="en-US" b="0" i="0" dirty="0">
              <a:solidFill>
                <a:srgbClr val="202124"/>
              </a:solidFill>
              <a:effectLst/>
              <a:latin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4"/>
              </a:solidFill>
              <a:effectLst/>
              <a:latin typeface="Roboto"/>
            </a:endParaRPr>
          </a:p>
        </p:txBody>
      </p:sp>
    </p:spTree>
    <p:extLst>
      <p:ext uri="{BB962C8B-B14F-4D97-AF65-F5344CB8AC3E}">
        <p14:creationId xmlns:p14="http://schemas.microsoft.com/office/powerpoint/2010/main" val="1430193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64FA9FC9-0612-4A63-B777-4E79E9BB6E0A}"/>
              </a:ext>
            </a:extLst>
          </p:cNvPr>
          <p:cNvSpPr/>
          <p:nvPr/>
        </p:nvSpPr>
        <p:spPr>
          <a:xfrm>
            <a:off x="520472" y="510585"/>
            <a:ext cx="1202868" cy="12028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43372" eaLnBrk="0" fontAlgn="base" hangingPunct="0">
              <a:spcBef>
                <a:spcPct val="0"/>
              </a:spcBef>
              <a:spcAft>
                <a:spcPct val="0"/>
              </a:spcAft>
              <a:defRPr/>
            </a:pPr>
            <a:endParaRPr lang="en-US" sz="1689" dirty="0">
              <a:solidFill>
                <a:prstClr val="white"/>
              </a:solidFill>
              <a:latin typeface="Calibri" panose="020F0502020204030204"/>
            </a:endParaRPr>
          </a:p>
        </p:txBody>
      </p:sp>
      <p:sp>
        <p:nvSpPr>
          <p:cNvPr id="3" name="Title 1">
            <a:extLst>
              <a:ext uri="{FF2B5EF4-FFF2-40B4-BE49-F238E27FC236}">
                <a16:creationId xmlns:a16="http://schemas.microsoft.com/office/drawing/2014/main" id="{6015FF3F-B59E-4EE9-A16A-C15EB7BD7F79}"/>
              </a:ext>
            </a:extLst>
          </p:cNvPr>
          <p:cNvSpPr txBox="1">
            <a:spLocks/>
          </p:cNvSpPr>
          <p:nvPr/>
        </p:nvSpPr>
        <p:spPr>
          <a:xfrm>
            <a:off x="1121906" y="802068"/>
            <a:ext cx="11798300" cy="1011592"/>
          </a:xfrm>
          <a:prstGeom prst="rect">
            <a:avLst/>
          </a:prstGeom>
        </p:spPr>
        <p:txBody>
          <a:bodyPr/>
          <a:lstStyle>
            <a:lvl1pPr algn="l" defTabSz="1299637" rtl="0" eaLnBrk="1" latinLnBrk="0" hangingPunct="1">
              <a:lnSpc>
                <a:spcPct val="90000"/>
              </a:lnSpc>
              <a:spcBef>
                <a:spcPct val="0"/>
              </a:spcBef>
              <a:buNone/>
              <a:defRPr sz="6254" kern="1200">
                <a:solidFill>
                  <a:srgbClr val="00AEEF"/>
                </a:solidFill>
                <a:latin typeface="Avenir LT Std 65 Medium" panose="020B0603020203020204" pitchFamily="34" charset="0"/>
                <a:ea typeface="+mj-ea"/>
                <a:cs typeface="+mj-cs"/>
              </a:defRPr>
            </a:lvl1pPr>
          </a:lstStyle>
          <a:p>
            <a:pPr defTabSz="914425">
              <a:defRPr/>
            </a:pPr>
            <a:r>
              <a:rPr lang="en-US" sz="4222" dirty="0"/>
              <a:t>In Partnership with:</a:t>
            </a:r>
          </a:p>
        </p:txBody>
      </p:sp>
      <p:pic>
        <p:nvPicPr>
          <p:cNvPr id="5" name="Picture 4" descr="Logo, company name&#10;&#10;Description automatically generated">
            <a:extLst>
              <a:ext uri="{FF2B5EF4-FFF2-40B4-BE49-F238E27FC236}">
                <a16:creationId xmlns:a16="http://schemas.microsoft.com/office/drawing/2014/main" id="{18A85B99-F452-48A7-84C2-847A59AD69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6009" y="2423482"/>
            <a:ext cx="3163040" cy="1374563"/>
          </a:xfrm>
          <a:prstGeom prst="rect">
            <a:avLst/>
          </a:prstGeom>
        </p:spPr>
      </p:pic>
      <p:pic>
        <p:nvPicPr>
          <p:cNvPr id="7" name="Picture 6" descr="Text&#10;&#10;Description automatically generated">
            <a:extLst>
              <a:ext uri="{FF2B5EF4-FFF2-40B4-BE49-F238E27FC236}">
                <a16:creationId xmlns:a16="http://schemas.microsoft.com/office/drawing/2014/main" id="{A3046C26-D1AB-4919-8314-C103F2ECBD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0434" y="2584544"/>
            <a:ext cx="3385995" cy="1215027"/>
          </a:xfrm>
          <a:prstGeom prst="rect">
            <a:avLst/>
          </a:prstGeom>
        </p:spPr>
      </p:pic>
      <p:pic>
        <p:nvPicPr>
          <p:cNvPr id="9" name="Picture 8" descr="Text&#10;&#10;Description automatically generated">
            <a:extLst>
              <a:ext uri="{FF2B5EF4-FFF2-40B4-BE49-F238E27FC236}">
                <a16:creationId xmlns:a16="http://schemas.microsoft.com/office/drawing/2014/main" id="{656E3A82-298A-4A1F-A338-7E7F9BBBFE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8440" y="2429713"/>
            <a:ext cx="3188870" cy="1374563"/>
          </a:xfrm>
          <a:prstGeom prst="rect">
            <a:avLst/>
          </a:prstGeom>
        </p:spPr>
      </p:pic>
      <p:pic>
        <p:nvPicPr>
          <p:cNvPr id="11" name="Picture 10">
            <a:extLst>
              <a:ext uri="{FF2B5EF4-FFF2-40B4-BE49-F238E27FC236}">
                <a16:creationId xmlns:a16="http://schemas.microsoft.com/office/drawing/2014/main" id="{465ACF48-B56E-4ABB-B7DF-DE820362932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81911" y="4795219"/>
            <a:ext cx="2843576" cy="915475"/>
          </a:xfrm>
          <a:prstGeom prst="rect">
            <a:avLst/>
          </a:prstGeom>
        </p:spPr>
      </p:pic>
      <p:pic>
        <p:nvPicPr>
          <p:cNvPr id="13" name="Picture 12" descr="Logo&#10;&#10;Description automatically generated">
            <a:extLst>
              <a:ext uri="{FF2B5EF4-FFF2-40B4-BE49-F238E27FC236}">
                <a16:creationId xmlns:a16="http://schemas.microsoft.com/office/drawing/2014/main" id="{13AFCA19-F056-4AD0-B4F3-C1102F321B5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39330" y="4592891"/>
            <a:ext cx="1822769" cy="1248597"/>
          </a:xfrm>
          <a:prstGeom prst="rect">
            <a:avLst/>
          </a:prstGeom>
        </p:spPr>
      </p:pic>
    </p:spTree>
    <p:extLst>
      <p:ext uri="{BB962C8B-B14F-4D97-AF65-F5344CB8AC3E}">
        <p14:creationId xmlns:p14="http://schemas.microsoft.com/office/powerpoint/2010/main" val="3192326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510ACB6-8D05-4C88-9070-3342B4DCDCFB}"/>
              </a:ext>
            </a:extLst>
          </p:cNvPr>
          <p:cNvSpPr txBox="1">
            <a:spLocks/>
          </p:cNvSpPr>
          <p:nvPr/>
        </p:nvSpPr>
        <p:spPr>
          <a:xfrm>
            <a:off x="838200" y="365124"/>
            <a:ext cx="10515600" cy="13255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rgbClr val="00AEEF"/>
                </a:solidFill>
                <a:latin typeface="Avenir LT Std 65 Medium" panose="020B0603020203020204" pitchFamily="34" charset="0"/>
                <a:ea typeface="+mj-ea"/>
                <a:cs typeface="+mj-cs"/>
              </a:defRPr>
            </a:lvl1pPr>
          </a:lstStyle>
          <a:p>
            <a:r>
              <a:rPr lang="en-US" dirty="0"/>
              <a:t>Planning Task Three</a:t>
            </a:r>
          </a:p>
        </p:txBody>
      </p:sp>
      <p:sp>
        <p:nvSpPr>
          <p:cNvPr id="9" name="TextBox 8">
            <a:extLst>
              <a:ext uri="{FF2B5EF4-FFF2-40B4-BE49-F238E27FC236}">
                <a16:creationId xmlns:a16="http://schemas.microsoft.com/office/drawing/2014/main" id="{DB95C395-44EA-491A-AE8A-D8362EC6C475}"/>
              </a:ext>
            </a:extLst>
          </p:cNvPr>
          <p:cNvSpPr txBox="1"/>
          <p:nvPr/>
        </p:nvSpPr>
        <p:spPr>
          <a:xfrm>
            <a:off x="4864151" y="614827"/>
            <a:ext cx="8050306" cy="2123658"/>
          </a:xfrm>
          <a:prstGeom prst="rect">
            <a:avLst/>
          </a:prstGeom>
          <a:noFill/>
        </p:spPr>
        <p:txBody>
          <a:bodyPr wrap="square" rtlCol="0">
            <a:spAutoFit/>
          </a:bodyPr>
          <a:lstStyle/>
          <a:p>
            <a:pPr algn="ctr"/>
            <a:r>
              <a:rPr lang="en-US" sz="4400" i="1" dirty="0">
                <a:latin typeface="Avenir LT Std 65 Medium" panose="020B0603020203020204" pitchFamily="34" charset="0"/>
              </a:rPr>
              <a:t>Vision/ Mission Statement Summary?</a:t>
            </a:r>
          </a:p>
          <a:p>
            <a:pPr algn="ctr"/>
            <a:endParaRPr lang="en-US" sz="4400" i="1" dirty="0">
              <a:latin typeface="Avenir LT Std 65 Medium" panose="020B0603020203020204" pitchFamily="34" charset="0"/>
            </a:endParaRPr>
          </a:p>
        </p:txBody>
      </p:sp>
      <p:cxnSp>
        <p:nvCxnSpPr>
          <p:cNvPr id="10" name="Straight Connector 9">
            <a:extLst>
              <a:ext uri="{FF2B5EF4-FFF2-40B4-BE49-F238E27FC236}">
                <a16:creationId xmlns:a16="http://schemas.microsoft.com/office/drawing/2014/main" id="{D69C942C-6F04-4589-B86C-C741E58C5D1D}"/>
              </a:ext>
            </a:extLst>
          </p:cNvPr>
          <p:cNvCxnSpPr/>
          <p:nvPr/>
        </p:nvCxnSpPr>
        <p:spPr>
          <a:xfrm>
            <a:off x="1066800" y="2617694"/>
            <a:ext cx="10058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8CB70C0-F9CF-40A1-AAD7-A74DFE2177AC}"/>
              </a:ext>
            </a:extLst>
          </p:cNvPr>
          <p:cNvCxnSpPr/>
          <p:nvPr/>
        </p:nvCxnSpPr>
        <p:spPr>
          <a:xfrm>
            <a:off x="1066800" y="5181343"/>
            <a:ext cx="100584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a:extLst>
              <a:ext uri="{FF2B5EF4-FFF2-40B4-BE49-F238E27FC236}">
                <a16:creationId xmlns:a16="http://schemas.microsoft.com/office/drawing/2014/main" id="{6BB544D4-08A3-4B24-934D-4A81AF0DAB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9988" y="5998103"/>
            <a:ext cx="1684967" cy="726305"/>
          </a:xfrm>
          <a:prstGeom prst="rect">
            <a:avLst/>
          </a:prstGeom>
        </p:spPr>
      </p:pic>
      <p:sp>
        <p:nvSpPr>
          <p:cNvPr id="12" name="TextBox 11">
            <a:extLst>
              <a:ext uri="{FF2B5EF4-FFF2-40B4-BE49-F238E27FC236}">
                <a16:creationId xmlns:a16="http://schemas.microsoft.com/office/drawing/2014/main" id="{AED9188E-583B-4649-9E22-87FE6D0AFE80}"/>
              </a:ext>
            </a:extLst>
          </p:cNvPr>
          <p:cNvSpPr txBox="1"/>
          <p:nvPr/>
        </p:nvSpPr>
        <p:spPr>
          <a:xfrm>
            <a:off x="137787" y="2617694"/>
            <a:ext cx="11797168" cy="2862322"/>
          </a:xfrm>
          <a:prstGeom prst="rect">
            <a:avLst/>
          </a:prstGeom>
          <a:noFill/>
        </p:spPr>
        <p:txBody>
          <a:bodyPr wrap="square">
            <a:spAutoFit/>
          </a:bodyPr>
          <a:lstStyle/>
          <a:p>
            <a:pPr algn="l"/>
            <a:r>
              <a:rPr lang="en-US" b="0" i="0" dirty="0">
                <a:solidFill>
                  <a:srgbClr val="222222"/>
                </a:solidFill>
                <a:effectLst/>
                <a:latin typeface="Rubik"/>
              </a:rPr>
              <a:t>Unlike the </a:t>
            </a:r>
            <a:r>
              <a:rPr lang="en-US" b="0" i="0" u="none" strike="noStrike" dirty="0">
                <a:solidFill>
                  <a:srgbClr val="246FC8"/>
                </a:solidFill>
                <a:effectLst/>
                <a:latin typeface="Rubik"/>
                <a:hlinkClick r:id="rId4"/>
              </a:rPr>
              <a:t>mission statement</a:t>
            </a:r>
            <a:r>
              <a:rPr lang="en-US" b="0" i="0" dirty="0">
                <a:solidFill>
                  <a:srgbClr val="222222"/>
                </a:solidFill>
                <a:effectLst/>
                <a:latin typeface="Rubik"/>
              </a:rPr>
              <a:t>, a vision statement is primarily for you and the other members of your farm, not for your customers or clients. The purpose of the mission statement is to tell the world what you do and how you do it.</a:t>
            </a:r>
          </a:p>
          <a:p>
            <a:pPr algn="l"/>
            <a:endParaRPr lang="en-US" b="0" i="0" dirty="0">
              <a:solidFill>
                <a:srgbClr val="222222"/>
              </a:solidFill>
              <a:effectLst/>
              <a:latin typeface="Rubik"/>
            </a:endParaRPr>
          </a:p>
          <a:p>
            <a:pPr algn="l"/>
            <a:r>
              <a:rPr lang="en-US" b="0" i="0" dirty="0">
                <a:solidFill>
                  <a:srgbClr val="222222"/>
                </a:solidFill>
                <a:effectLst/>
                <a:latin typeface="Rubik"/>
              </a:rPr>
              <a:t>In other words, the vision statement is forward-looking, while the mission statement addresses the here and now. The vision statement is the dream; the mission statement is the reality.</a:t>
            </a:r>
          </a:p>
          <a:p>
            <a:pPr algn="l"/>
            <a:endParaRPr lang="en-US" b="0" i="0" dirty="0">
              <a:solidFill>
                <a:srgbClr val="222222"/>
              </a:solidFill>
              <a:effectLst/>
              <a:latin typeface="Rubik"/>
            </a:endParaRPr>
          </a:p>
          <a:p>
            <a:pPr algn="l"/>
            <a:r>
              <a:rPr lang="en-US" b="0" i="0" dirty="0">
                <a:solidFill>
                  <a:srgbClr val="222222"/>
                </a:solidFill>
                <a:effectLst/>
                <a:latin typeface="Rubik"/>
              </a:rPr>
              <a:t>Once you have both your vision statement and your mission statement, then you can start working on connecting those two concepts by </a:t>
            </a:r>
            <a:r>
              <a:rPr lang="en-US" b="0" i="0" u="none" strike="noStrike" dirty="0">
                <a:solidFill>
                  <a:srgbClr val="246FC8"/>
                </a:solidFill>
                <a:effectLst/>
                <a:latin typeface="Rubik"/>
                <a:hlinkClick r:id="rId5"/>
              </a:rPr>
              <a:t>creating an action plan</a:t>
            </a:r>
            <a:r>
              <a:rPr lang="en-US" b="0" i="0" dirty="0">
                <a:solidFill>
                  <a:srgbClr val="222222"/>
                </a:solidFill>
                <a:effectLst/>
                <a:latin typeface="Rubik"/>
              </a:rPr>
              <a:t>. This is the detailed, step-by-step plan that that will help you make the vision you have for your Farm a reality.</a:t>
            </a:r>
          </a:p>
          <a:p>
            <a:pPr algn="l"/>
            <a:r>
              <a:rPr lang="en-US" b="0" i="0" dirty="0">
                <a:solidFill>
                  <a:srgbClr val="222222"/>
                </a:solidFill>
                <a:effectLst/>
                <a:latin typeface="Rubik"/>
              </a:rPr>
              <a:t> </a:t>
            </a:r>
          </a:p>
        </p:txBody>
      </p:sp>
    </p:spTree>
    <p:extLst>
      <p:ext uri="{BB962C8B-B14F-4D97-AF65-F5344CB8AC3E}">
        <p14:creationId xmlns:p14="http://schemas.microsoft.com/office/powerpoint/2010/main" val="12309207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510ACB6-8D05-4C88-9070-3342B4DCDCFB}"/>
              </a:ext>
            </a:extLst>
          </p:cNvPr>
          <p:cNvSpPr txBox="1">
            <a:spLocks/>
          </p:cNvSpPr>
          <p:nvPr/>
        </p:nvSpPr>
        <p:spPr>
          <a:xfrm>
            <a:off x="838200" y="365124"/>
            <a:ext cx="10515600" cy="13255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rgbClr val="00AEEF"/>
                </a:solidFill>
                <a:latin typeface="Avenir LT Std 65 Medium" panose="020B0603020203020204" pitchFamily="34" charset="0"/>
                <a:ea typeface="+mj-ea"/>
                <a:cs typeface="+mj-cs"/>
              </a:defRPr>
            </a:lvl1pPr>
          </a:lstStyle>
          <a:p>
            <a:r>
              <a:rPr lang="en-US" dirty="0"/>
              <a:t>Planning Task Three</a:t>
            </a:r>
          </a:p>
        </p:txBody>
      </p:sp>
      <p:sp>
        <p:nvSpPr>
          <p:cNvPr id="9" name="TextBox 8">
            <a:extLst>
              <a:ext uri="{FF2B5EF4-FFF2-40B4-BE49-F238E27FC236}">
                <a16:creationId xmlns:a16="http://schemas.microsoft.com/office/drawing/2014/main" id="{DB95C395-44EA-491A-AE8A-D8362EC6C475}"/>
              </a:ext>
            </a:extLst>
          </p:cNvPr>
          <p:cNvSpPr txBox="1"/>
          <p:nvPr/>
        </p:nvSpPr>
        <p:spPr>
          <a:xfrm>
            <a:off x="4867836" y="611366"/>
            <a:ext cx="8050306" cy="1200329"/>
          </a:xfrm>
          <a:prstGeom prst="rect">
            <a:avLst/>
          </a:prstGeom>
          <a:noFill/>
        </p:spPr>
        <p:txBody>
          <a:bodyPr wrap="square" rtlCol="0">
            <a:spAutoFit/>
          </a:bodyPr>
          <a:lstStyle/>
          <a:p>
            <a:pPr algn="ctr"/>
            <a:r>
              <a:rPr lang="en-US" sz="2800" i="1" dirty="0">
                <a:latin typeface="Avenir LT Std 65 Medium" panose="020B0603020203020204" pitchFamily="34" charset="0"/>
              </a:rPr>
              <a:t>Vision/ Mission Statement Examples</a:t>
            </a:r>
          </a:p>
          <a:p>
            <a:pPr algn="ctr"/>
            <a:r>
              <a:rPr lang="en-US" sz="4400" i="1" dirty="0">
                <a:latin typeface="Avenir LT Std 65 Medium" panose="020B0603020203020204" pitchFamily="34" charset="0"/>
              </a:rPr>
              <a:t>Tesla</a:t>
            </a:r>
          </a:p>
        </p:txBody>
      </p:sp>
      <p:cxnSp>
        <p:nvCxnSpPr>
          <p:cNvPr id="10" name="Straight Connector 9">
            <a:extLst>
              <a:ext uri="{FF2B5EF4-FFF2-40B4-BE49-F238E27FC236}">
                <a16:creationId xmlns:a16="http://schemas.microsoft.com/office/drawing/2014/main" id="{D69C942C-6F04-4589-B86C-C741E58C5D1D}"/>
              </a:ext>
            </a:extLst>
          </p:cNvPr>
          <p:cNvCxnSpPr/>
          <p:nvPr/>
        </p:nvCxnSpPr>
        <p:spPr>
          <a:xfrm>
            <a:off x="1066800" y="2617694"/>
            <a:ext cx="10058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8CB70C0-F9CF-40A1-AAD7-A74DFE2177AC}"/>
              </a:ext>
            </a:extLst>
          </p:cNvPr>
          <p:cNvCxnSpPr/>
          <p:nvPr/>
        </p:nvCxnSpPr>
        <p:spPr>
          <a:xfrm>
            <a:off x="1066800" y="5181343"/>
            <a:ext cx="100584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a:extLst>
              <a:ext uri="{FF2B5EF4-FFF2-40B4-BE49-F238E27FC236}">
                <a16:creationId xmlns:a16="http://schemas.microsoft.com/office/drawing/2014/main" id="{6BB544D4-08A3-4B24-934D-4A81AF0DAB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9988" y="5998103"/>
            <a:ext cx="1684967" cy="726305"/>
          </a:xfrm>
          <a:prstGeom prst="rect">
            <a:avLst/>
          </a:prstGeom>
        </p:spPr>
      </p:pic>
      <p:sp>
        <p:nvSpPr>
          <p:cNvPr id="12" name="TextBox 11">
            <a:extLst>
              <a:ext uri="{FF2B5EF4-FFF2-40B4-BE49-F238E27FC236}">
                <a16:creationId xmlns:a16="http://schemas.microsoft.com/office/drawing/2014/main" id="{59CA5B6B-1337-49CC-8281-88B6E176C112}"/>
              </a:ext>
            </a:extLst>
          </p:cNvPr>
          <p:cNvSpPr txBox="1"/>
          <p:nvPr/>
        </p:nvSpPr>
        <p:spPr>
          <a:xfrm>
            <a:off x="2796989" y="2904928"/>
            <a:ext cx="6096000" cy="2000548"/>
          </a:xfrm>
          <a:prstGeom prst="rect">
            <a:avLst/>
          </a:prstGeom>
          <a:noFill/>
        </p:spPr>
        <p:txBody>
          <a:bodyPr wrap="square">
            <a:spAutoFit/>
          </a:bodyPr>
          <a:lstStyle/>
          <a:p>
            <a:pPr algn="l"/>
            <a:r>
              <a:rPr lang="en-US" sz="2000" b="1" i="0" dirty="0">
                <a:solidFill>
                  <a:srgbClr val="03002F"/>
                </a:solidFill>
                <a:effectLst/>
                <a:latin typeface="FKGrotesk"/>
              </a:rPr>
              <a:t>Mission </a:t>
            </a:r>
            <a:r>
              <a:rPr lang="en-US" sz="2400" b="1" i="0" dirty="0">
                <a:solidFill>
                  <a:srgbClr val="03002F"/>
                </a:solidFill>
                <a:effectLst/>
                <a:latin typeface="FKGrotesk"/>
              </a:rPr>
              <a:t>statement</a:t>
            </a:r>
            <a:r>
              <a:rPr lang="en-US" sz="2000" b="1" i="0" dirty="0">
                <a:solidFill>
                  <a:srgbClr val="03002F"/>
                </a:solidFill>
                <a:effectLst/>
                <a:latin typeface="FKGrotesk"/>
              </a:rPr>
              <a:t>:</a:t>
            </a:r>
            <a:r>
              <a:rPr lang="en-US" sz="2000" b="0" i="0" dirty="0">
                <a:solidFill>
                  <a:srgbClr val="03002F"/>
                </a:solidFill>
                <a:effectLst/>
                <a:latin typeface="FKGrotesk"/>
              </a:rPr>
              <a:t> To create the most compelling car company of the 21st century by driving the world’s transition to electric vehicles.</a:t>
            </a:r>
          </a:p>
          <a:p>
            <a:pPr algn="l"/>
            <a:endParaRPr lang="en-US" sz="2000" b="0" i="0" dirty="0">
              <a:solidFill>
                <a:srgbClr val="03002F"/>
              </a:solidFill>
              <a:effectLst/>
              <a:latin typeface="FKGrotesk"/>
            </a:endParaRPr>
          </a:p>
          <a:p>
            <a:pPr algn="l"/>
            <a:r>
              <a:rPr lang="en-US" sz="2000" b="1" i="0" dirty="0">
                <a:solidFill>
                  <a:srgbClr val="03002F"/>
                </a:solidFill>
                <a:effectLst/>
                <a:latin typeface="FKGrotesk"/>
              </a:rPr>
              <a:t>Vision statement: </a:t>
            </a:r>
            <a:r>
              <a:rPr lang="en-US" sz="2000" b="0" i="0" dirty="0">
                <a:solidFill>
                  <a:srgbClr val="03002F"/>
                </a:solidFill>
                <a:effectLst/>
                <a:latin typeface="FKGrotesk"/>
              </a:rPr>
              <a:t>To accelerate the world’s transition to sustainable energy</a:t>
            </a:r>
          </a:p>
        </p:txBody>
      </p:sp>
    </p:spTree>
    <p:extLst>
      <p:ext uri="{BB962C8B-B14F-4D97-AF65-F5344CB8AC3E}">
        <p14:creationId xmlns:p14="http://schemas.microsoft.com/office/powerpoint/2010/main" val="26515416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510ACB6-8D05-4C88-9070-3342B4DCDCFB}"/>
              </a:ext>
            </a:extLst>
          </p:cNvPr>
          <p:cNvSpPr txBox="1">
            <a:spLocks/>
          </p:cNvSpPr>
          <p:nvPr/>
        </p:nvSpPr>
        <p:spPr>
          <a:xfrm>
            <a:off x="838200" y="365124"/>
            <a:ext cx="10515600" cy="13255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rgbClr val="00AEEF"/>
                </a:solidFill>
                <a:latin typeface="Avenir LT Std 65 Medium" panose="020B0603020203020204" pitchFamily="34" charset="0"/>
                <a:ea typeface="+mj-ea"/>
                <a:cs typeface="+mj-cs"/>
              </a:defRPr>
            </a:lvl1pPr>
          </a:lstStyle>
          <a:p>
            <a:r>
              <a:rPr lang="en-US" dirty="0"/>
              <a:t>Planning Task Three</a:t>
            </a:r>
          </a:p>
        </p:txBody>
      </p:sp>
      <p:sp>
        <p:nvSpPr>
          <p:cNvPr id="9" name="TextBox 8">
            <a:extLst>
              <a:ext uri="{FF2B5EF4-FFF2-40B4-BE49-F238E27FC236}">
                <a16:creationId xmlns:a16="http://schemas.microsoft.com/office/drawing/2014/main" id="{DB95C395-44EA-491A-AE8A-D8362EC6C475}"/>
              </a:ext>
            </a:extLst>
          </p:cNvPr>
          <p:cNvSpPr txBox="1"/>
          <p:nvPr/>
        </p:nvSpPr>
        <p:spPr>
          <a:xfrm>
            <a:off x="4867836" y="611366"/>
            <a:ext cx="8050306" cy="1200329"/>
          </a:xfrm>
          <a:prstGeom prst="rect">
            <a:avLst/>
          </a:prstGeom>
          <a:noFill/>
        </p:spPr>
        <p:txBody>
          <a:bodyPr wrap="square" rtlCol="0">
            <a:spAutoFit/>
          </a:bodyPr>
          <a:lstStyle/>
          <a:p>
            <a:pPr algn="ctr"/>
            <a:r>
              <a:rPr lang="en-US" sz="2800" i="1" dirty="0">
                <a:latin typeface="Avenir LT Std 65 Medium" panose="020B0603020203020204" pitchFamily="34" charset="0"/>
              </a:rPr>
              <a:t>Vision/ Mission Statement Examples</a:t>
            </a:r>
          </a:p>
          <a:p>
            <a:pPr algn="ctr"/>
            <a:r>
              <a:rPr lang="en-US" sz="4400" i="1" dirty="0">
                <a:latin typeface="Avenir LT Std 65 Medium" panose="020B0603020203020204" pitchFamily="34" charset="0"/>
              </a:rPr>
              <a:t>Nike</a:t>
            </a:r>
          </a:p>
        </p:txBody>
      </p:sp>
      <p:cxnSp>
        <p:nvCxnSpPr>
          <p:cNvPr id="10" name="Straight Connector 9">
            <a:extLst>
              <a:ext uri="{FF2B5EF4-FFF2-40B4-BE49-F238E27FC236}">
                <a16:creationId xmlns:a16="http://schemas.microsoft.com/office/drawing/2014/main" id="{D69C942C-6F04-4589-B86C-C741E58C5D1D}"/>
              </a:ext>
            </a:extLst>
          </p:cNvPr>
          <p:cNvCxnSpPr/>
          <p:nvPr/>
        </p:nvCxnSpPr>
        <p:spPr>
          <a:xfrm>
            <a:off x="1066800" y="2617694"/>
            <a:ext cx="10058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8CB70C0-F9CF-40A1-AAD7-A74DFE2177AC}"/>
              </a:ext>
            </a:extLst>
          </p:cNvPr>
          <p:cNvCxnSpPr/>
          <p:nvPr/>
        </p:nvCxnSpPr>
        <p:spPr>
          <a:xfrm>
            <a:off x="1066800" y="5181343"/>
            <a:ext cx="100584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a:extLst>
              <a:ext uri="{FF2B5EF4-FFF2-40B4-BE49-F238E27FC236}">
                <a16:creationId xmlns:a16="http://schemas.microsoft.com/office/drawing/2014/main" id="{6BB544D4-08A3-4B24-934D-4A81AF0DAB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9988" y="5998103"/>
            <a:ext cx="1684967" cy="726305"/>
          </a:xfrm>
          <a:prstGeom prst="rect">
            <a:avLst/>
          </a:prstGeom>
        </p:spPr>
      </p:pic>
      <p:sp>
        <p:nvSpPr>
          <p:cNvPr id="13" name="TextBox 12">
            <a:extLst>
              <a:ext uri="{FF2B5EF4-FFF2-40B4-BE49-F238E27FC236}">
                <a16:creationId xmlns:a16="http://schemas.microsoft.com/office/drawing/2014/main" id="{B59EC314-0E9B-4B18-9BD0-9526A4DAE0FD}"/>
              </a:ext>
            </a:extLst>
          </p:cNvPr>
          <p:cNvSpPr txBox="1"/>
          <p:nvPr/>
        </p:nvSpPr>
        <p:spPr>
          <a:xfrm>
            <a:off x="3231777" y="2556319"/>
            <a:ext cx="6463552" cy="2677656"/>
          </a:xfrm>
          <a:prstGeom prst="rect">
            <a:avLst/>
          </a:prstGeom>
          <a:noFill/>
        </p:spPr>
        <p:txBody>
          <a:bodyPr wrap="square">
            <a:spAutoFit/>
          </a:bodyPr>
          <a:lstStyle/>
          <a:p>
            <a:pPr algn="l"/>
            <a:r>
              <a:rPr lang="en-US" sz="2400" b="1" i="0" dirty="0">
                <a:solidFill>
                  <a:srgbClr val="03002F"/>
                </a:solidFill>
                <a:effectLst/>
                <a:latin typeface="FKGrotesk"/>
              </a:rPr>
              <a:t>Mission statement:</a:t>
            </a:r>
            <a:r>
              <a:rPr lang="en-US" sz="2400" b="0" i="0" dirty="0">
                <a:solidFill>
                  <a:srgbClr val="03002F"/>
                </a:solidFill>
                <a:effectLst/>
                <a:latin typeface="FKGrotesk"/>
              </a:rPr>
              <a:t> Create groundbreaking sports innovations, make our products sustainably, build a creative and diverse global team, and make a positive impact in communities where we live and work.</a:t>
            </a:r>
          </a:p>
          <a:p>
            <a:pPr algn="l"/>
            <a:r>
              <a:rPr lang="en-US" sz="2400" b="1" i="0" dirty="0">
                <a:solidFill>
                  <a:srgbClr val="03002F"/>
                </a:solidFill>
                <a:effectLst/>
                <a:latin typeface="FKGrotesk"/>
              </a:rPr>
              <a:t>Vision statement:</a:t>
            </a:r>
            <a:r>
              <a:rPr lang="en-US" sz="2400" b="0" i="0" dirty="0">
                <a:solidFill>
                  <a:srgbClr val="03002F"/>
                </a:solidFill>
                <a:effectLst/>
                <a:latin typeface="FKGrotesk"/>
              </a:rPr>
              <a:t> Bring inspiration and innovation to every athlete* in the world.</a:t>
            </a:r>
          </a:p>
        </p:txBody>
      </p:sp>
    </p:spTree>
    <p:extLst>
      <p:ext uri="{BB962C8B-B14F-4D97-AF65-F5344CB8AC3E}">
        <p14:creationId xmlns:p14="http://schemas.microsoft.com/office/powerpoint/2010/main" val="34301099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510ACB6-8D05-4C88-9070-3342B4DCDCFB}"/>
              </a:ext>
            </a:extLst>
          </p:cNvPr>
          <p:cNvSpPr txBox="1">
            <a:spLocks/>
          </p:cNvSpPr>
          <p:nvPr/>
        </p:nvSpPr>
        <p:spPr>
          <a:xfrm>
            <a:off x="838200" y="365124"/>
            <a:ext cx="10515600" cy="13255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rgbClr val="00AEEF"/>
                </a:solidFill>
                <a:latin typeface="Avenir LT Std 65 Medium" panose="020B0603020203020204" pitchFamily="34" charset="0"/>
                <a:ea typeface="+mj-ea"/>
                <a:cs typeface="+mj-cs"/>
              </a:defRPr>
            </a:lvl1pPr>
          </a:lstStyle>
          <a:p>
            <a:r>
              <a:rPr lang="en-US" dirty="0"/>
              <a:t>Planning Task Three</a:t>
            </a:r>
          </a:p>
        </p:txBody>
      </p:sp>
      <p:sp>
        <p:nvSpPr>
          <p:cNvPr id="9" name="TextBox 8">
            <a:extLst>
              <a:ext uri="{FF2B5EF4-FFF2-40B4-BE49-F238E27FC236}">
                <a16:creationId xmlns:a16="http://schemas.microsoft.com/office/drawing/2014/main" id="{DB95C395-44EA-491A-AE8A-D8362EC6C475}"/>
              </a:ext>
            </a:extLst>
          </p:cNvPr>
          <p:cNvSpPr txBox="1"/>
          <p:nvPr/>
        </p:nvSpPr>
        <p:spPr>
          <a:xfrm>
            <a:off x="4867836" y="611366"/>
            <a:ext cx="8050306" cy="1200329"/>
          </a:xfrm>
          <a:prstGeom prst="rect">
            <a:avLst/>
          </a:prstGeom>
          <a:noFill/>
        </p:spPr>
        <p:txBody>
          <a:bodyPr wrap="square" rtlCol="0">
            <a:spAutoFit/>
          </a:bodyPr>
          <a:lstStyle/>
          <a:p>
            <a:pPr algn="ctr"/>
            <a:r>
              <a:rPr lang="en-US" sz="2800" i="1" dirty="0">
                <a:latin typeface="Avenir LT Std 65 Medium" panose="020B0603020203020204" pitchFamily="34" charset="0"/>
              </a:rPr>
              <a:t>Vision/ Mission Statement Examples</a:t>
            </a:r>
          </a:p>
          <a:p>
            <a:pPr algn="ctr"/>
            <a:r>
              <a:rPr lang="en-US" sz="4400" i="1" dirty="0" err="1">
                <a:latin typeface="Avenir LT Std 65 Medium" panose="020B0603020203020204" pitchFamily="34" charset="0"/>
              </a:rPr>
              <a:t>Warby</a:t>
            </a:r>
            <a:r>
              <a:rPr lang="en-US" sz="4400" i="1" dirty="0">
                <a:latin typeface="Avenir LT Std 65 Medium" panose="020B0603020203020204" pitchFamily="34" charset="0"/>
              </a:rPr>
              <a:t> Parker</a:t>
            </a:r>
          </a:p>
        </p:txBody>
      </p:sp>
      <p:cxnSp>
        <p:nvCxnSpPr>
          <p:cNvPr id="10" name="Straight Connector 9">
            <a:extLst>
              <a:ext uri="{FF2B5EF4-FFF2-40B4-BE49-F238E27FC236}">
                <a16:creationId xmlns:a16="http://schemas.microsoft.com/office/drawing/2014/main" id="{D69C942C-6F04-4589-B86C-C741E58C5D1D}"/>
              </a:ext>
            </a:extLst>
          </p:cNvPr>
          <p:cNvCxnSpPr/>
          <p:nvPr/>
        </p:nvCxnSpPr>
        <p:spPr>
          <a:xfrm>
            <a:off x="1066800" y="2617694"/>
            <a:ext cx="10058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8CB70C0-F9CF-40A1-AAD7-A74DFE2177AC}"/>
              </a:ext>
            </a:extLst>
          </p:cNvPr>
          <p:cNvCxnSpPr/>
          <p:nvPr/>
        </p:nvCxnSpPr>
        <p:spPr>
          <a:xfrm>
            <a:off x="1066800" y="5181343"/>
            <a:ext cx="100584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a:extLst>
              <a:ext uri="{FF2B5EF4-FFF2-40B4-BE49-F238E27FC236}">
                <a16:creationId xmlns:a16="http://schemas.microsoft.com/office/drawing/2014/main" id="{6BB544D4-08A3-4B24-934D-4A81AF0DAB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9988" y="5998103"/>
            <a:ext cx="1684967" cy="726305"/>
          </a:xfrm>
          <a:prstGeom prst="rect">
            <a:avLst/>
          </a:prstGeom>
        </p:spPr>
      </p:pic>
      <p:sp>
        <p:nvSpPr>
          <p:cNvPr id="12" name="TextBox 11">
            <a:extLst>
              <a:ext uri="{FF2B5EF4-FFF2-40B4-BE49-F238E27FC236}">
                <a16:creationId xmlns:a16="http://schemas.microsoft.com/office/drawing/2014/main" id="{E0F0F52E-C1A4-475A-9B69-D4C566E1ED36}"/>
              </a:ext>
            </a:extLst>
          </p:cNvPr>
          <p:cNvSpPr txBox="1"/>
          <p:nvPr/>
        </p:nvSpPr>
        <p:spPr>
          <a:xfrm>
            <a:off x="2429437" y="2627626"/>
            <a:ext cx="6463552" cy="2554545"/>
          </a:xfrm>
          <a:prstGeom prst="rect">
            <a:avLst/>
          </a:prstGeom>
          <a:noFill/>
        </p:spPr>
        <p:txBody>
          <a:bodyPr wrap="square">
            <a:spAutoFit/>
          </a:bodyPr>
          <a:lstStyle/>
          <a:p>
            <a:pPr algn="l"/>
            <a:r>
              <a:rPr lang="en-US" sz="2000" b="1" i="0" dirty="0">
                <a:solidFill>
                  <a:srgbClr val="03002F"/>
                </a:solidFill>
                <a:effectLst/>
                <a:latin typeface="FKGrotesk"/>
              </a:rPr>
              <a:t>Mission statement:</a:t>
            </a:r>
            <a:r>
              <a:rPr lang="en-US" sz="2000" b="0" i="0" dirty="0">
                <a:solidFill>
                  <a:srgbClr val="03002F"/>
                </a:solidFill>
                <a:effectLst/>
                <a:latin typeface="FKGrotesk"/>
              </a:rPr>
              <a:t> </a:t>
            </a:r>
            <a:r>
              <a:rPr lang="en-US" sz="2000" b="0" i="0" dirty="0" err="1">
                <a:solidFill>
                  <a:srgbClr val="03002F"/>
                </a:solidFill>
                <a:effectLst/>
                <a:latin typeface="FKGrotesk"/>
              </a:rPr>
              <a:t>Warby</a:t>
            </a:r>
            <a:r>
              <a:rPr lang="en-US" sz="2000" b="0" i="0" dirty="0">
                <a:solidFill>
                  <a:srgbClr val="03002F"/>
                </a:solidFill>
                <a:effectLst/>
                <a:latin typeface="FKGrotesk"/>
              </a:rPr>
              <a:t> Parker was founded with a rebellious spirit and a lofty objective: To offer designer eyewear at a revolutionary price, while leading the way for socially conscious businesses.</a:t>
            </a:r>
          </a:p>
          <a:p>
            <a:pPr algn="l"/>
            <a:r>
              <a:rPr lang="en-US" sz="2000" b="1" i="0" dirty="0">
                <a:solidFill>
                  <a:srgbClr val="03002F"/>
                </a:solidFill>
                <a:effectLst/>
                <a:latin typeface="FKGrotesk"/>
              </a:rPr>
              <a:t>Vision statement:</a:t>
            </a:r>
            <a:r>
              <a:rPr lang="en-US" sz="2000" b="0" i="0" dirty="0">
                <a:solidFill>
                  <a:srgbClr val="03002F"/>
                </a:solidFill>
                <a:effectLst/>
                <a:latin typeface="FKGrotesk"/>
              </a:rPr>
              <a:t> We believe that buying glasses should be easy and fun. It should leave you happy and good-looking, with money in your pocket. We also believe that everyone has the right to see.</a:t>
            </a:r>
          </a:p>
        </p:txBody>
      </p:sp>
    </p:spTree>
    <p:extLst>
      <p:ext uri="{BB962C8B-B14F-4D97-AF65-F5344CB8AC3E}">
        <p14:creationId xmlns:p14="http://schemas.microsoft.com/office/powerpoint/2010/main" val="35538985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510ACB6-8D05-4C88-9070-3342B4DCDCFB}"/>
              </a:ext>
            </a:extLst>
          </p:cNvPr>
          <p:cNvSpPr txBox="1">
            <a:spLocks/>
          </p:cNvSpPr>
          <p:nvPr/>
        </p:nvSpPr>
        <p:spPr>
          <a:xfrm>
            <a:off x="838200" y="365124"/>
            <a:ext cx="10515600" cy="13255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rgbClr val="00AEEF"/>
                </a:solidFill>
                <a:latin typeface="Avenir LT Std 65 Medium" panose="020B0603020203020204" pitchFamily="34" charset="0"/>
                <a:ea typeface="+mj-ea"/>
                <a:cs typeface="+mj-cs"/>
              </a:defRPr>
            </a:lvl1pPr>
          </a:lstStyle>
          <a:p>
            <a:r>
              <a:rPr lang="en-US" dirty="0"/>
              <a:t>Planning Task Three</a:t>
            </a:r>
          </a:p>
        </p:txBody>
      </p:sp>
      <p:sp>
        <p:nvSpPr>
          <p:cNvPr id="9" name="TextBox 8">
            <a:extLst>
              <a:ext uri="{FF2B5EF4-FFF2-40B4-BE49-F238E27FC236}">
                <a16:creationId xmlns:a16="http://schemas.microsoft.com/office/drawing/2014/main" id="{DB95C395-44EA-491A-AE8A-D8362EC6C475}"/>
              </a:ext>
            </a:extLst>
          </p:cNvPr>
          <p:cNvSpPr txBox="1"/>
          <p:nvPr/>
        </p:nvSpPr>
        <p:spPr>
          <a:xfrm>
            <a:off x="4867836" y="611366"/>
            <a:ext cx="8050306" cy="1200329"/>
          </a:xfrm>
          <a:prstGeom prst="rect">
            <a:avLst/>
          </a:prstGeom>
          <a:noFill/>
        </p:spPr>
        <p:txBody>
          <a:bodyPr wrap="square" rtlCol="0">
            <a:spAutoFit/>
          </a:bodyPr>
          <a:lstStyle/>
          <a:p>
            <a:pPr algn="ctr"/>
            <a:r>
              <a:rPr lang="en-US" sz="2800" i="1" dirty="0">
                <a:latin typeface="Avenir LT Std 65 Medium" panose="020B0603020203020204" pitchFamily="34" charset="0"/>
              </a:rPr>
              <a:t>Vision/ Mission Statement Examples</a:t>
            </a:r>
          </a:p>
          <a:p>
            <a:pPr algn="ctr"/>
            <a:r>
              <a:rPr lang="en-US" sz="4400" i="1" dirty="0">
                <a:latin typeface="Avenir LT Std 65 Medium" panose="020B0603020203020204" pitchFamily="34" charset="0"/>
              </a:rPr>
              <a:t>IKEA</a:t>
            </a:r>
          </a:p>
        </p:txBody>
      </p:sp>
      <p:cxnSp>
        <p:nvCxnSpPr>
          <p:cNvPr id="10" name="Straight Connector 9">
            <a:extLst>
              <a:ext uri="{FF2B5EF4-FFF2-40B4-BE49-F238E27FC236}">
                <a16:creationId xmlns:a16="http://schemas.microsoft.com/office/drawing/2014/main" id="{D69C942C-6F04-4589-B86C-C741E58C5D1D}"/>
              </a:ext>
            </a:extLst>
          </p:cNvPr>
          <p:cNvCxnSpPr/>
          <p:nvPr/>
        </p:nvCxnSpPr>
        <p:spPr>
          <a:xfrm>
            <a:off x="1066800" y="2617694"/>
            <a:ext cx="10058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8CB70C0-F9CF-40A1-AAD7-A74DFE2177AC}"/>
              </a:ext>
            </a:extLst>
          </p:cNvPr>
          <p:cNvCxnSpPr/>
          <p:nvPr/>
        </p:nvCxnSpPr>
        <p:spPr>
          <a:xfrm>
            <a:off x="1066800" y="5181343"/>
            <a:ext cx="100584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a:extLst>
              <a:ext uri="{FF2B5EF4-FFF2-40B4-BE49-F238E27FC236}">
                <a16:creationId xmlns:a16="http://schemas.microsoft.com/office/drawing/2014/main" id="{6BB544D4-08A3-4B24-934D-4A81AF0DAB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9988" y="5998103"/>
            <a:ext cx="1684967" cy="726305"/>
          </a:xfrm>
          <a:prstGeom prst="rect">
            <a:avLst/>
          </a:prstGeom>
        </p:spPr>
      </p:pic>
      <p:sp>
        <p:nvSpPr>
          <p:cNvPr id="14" name="TextBox 13">
            <a:extLst>
              <a:ext uri="{FF2B5EF4-FFF2-40B4-BE49-F238E27FC236}">
                <a16:creationId xmlns:a16="http://schemas.microsoft.com/office/drawing/2014/main" id="{1760C22A-3CAE-4713-A743-392F76E80661}"/>
              </a:ext>
            </a:extLst>
          </p:cNvPr>
          <p:cNvSpPr txBox="1"/>
          <p:nvPr/>
        </p:nvSpPr>
        <p:spPr>
          <a:xfrm>
            <a:off x="3231777" y="2694818"/>
            <a:ext cx="6463552" cy="2308324"/>
          </a:xfrm>
          <a:prstGeom prst="rect">
            <a:avLst/>
          </a:prstGeom>
          <a:noFill/>
        </p:spPr>
        <p:txBody>
          <a:bodyPr wrap="square">
            <a:spAutoFit/>
          </a:bodyPr>
          <a:lstStyle/>
          <a:p>
            <a:pPr algn="l"/>
            <a:r>
              <a:rPr lang="en-US" sz="2400" b="1" i="0" dirty="0">
                <a:solidFill>
                  <a:srgbClr val="03002F"/>
                </a:solidFill>
                <a:effectLst/>
                <a:latin typeface="FKGrotesk"/>
              </a:rPr>
              <a:t>Mission statement:</a:t>
            </a:r>
            <a:r>
              <a:rPr lang="en-US" sz="2400" b="0" i="0" dirty="0">
                <a:solidFill>
                  <a:srgbClr val="03002F"/>
                </a:solidFill>
                <a:effectLst/>
                <a:latin typeface="FKGrotesk"/>
              </a:rPr>
              <a:t> Offer a wide range of well-designed, functional home furnishing products at prices so low that as many people as possible will be able to afford them.</a:t>
            </a:r>
          </a:p>
          <a:p>
            <a:pPr algn="l"/>
            <a:r>
              <a:rPr lang="en-US" sz="2400" b="1" i="0" dirty="0">
                <a:solidFill>
                  <a:srgbClr val="03002F"/>
                </a:solidFill>
                <a:effectLst/>
                <a:latin typeface="FKGrotesk"/>
              </a:rPr>
              <a:t>Vision statement:</a:t>
            </a:r>
            <a:r>
              <a:rPr lang="en-US" sz="2400" b="0" i="0" dirty="0">
                <a:solidFill>
                  <a:srgbClr val="03002F"/>
                </a:solidFill>
                <a:effectLst/>
                <a:latin typeface="FKGrotesk"/>
              </a:rPr>
              <a:t> To create a better everyday life for the many people.</a:t>
            </a:r>
          </a:p>
        </p:txBody>
      </p:sp>
    </p:spTree>
    <p:extLst>
      <p:ext uri="{BB962C8B-B14F-4D97-AF65-F5344CB8AC3E}">
        <p14:creationId xmlns:p14="http://schemas.microsoft.com/office/powerpoint/2010/main" val="35149468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510ACB6-8D05-4C88-9070-3342B4DCDCFB}"/>
              </a:ext>
            </a:extLst>
          </p:cNvPr>
          <p:cNvSpPr txBox="1">
            <a:spLocks/>
          </p:cNvSpPr>
          <p:nvPr/>
        </p:nvSpPr>
        <p:spPr>
          <a:xfrm>
            <a:off x="838200" y="365124"/>
            <a:ext cx="10515600" cy="13255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rgbClr val="00AEEF"/>
                </a:solidFill>
                <a:latin typeface="Avenir LT Std 65 Medium" panose="020B0603020203020204" pitchFamily="34" charset="0"/>
                <a:ea typeface="+mj-ea"/>
                <a:cs typeface="+mj-cs"/>
              </a:defRPr>
            </a:lvl1pPr>
          </a:lstStyle>
          <a:p>
            <a:r>
              <a:rPr lang="en-US" dirty="0"/>
              <a:t>Planning Task Three</a:t>
            </a:r>
          </a:p>
        </p:txBody>
      </p:sp>
      <p:sp>
        <p:nvSpPr>
          <p:cNvPr id="9" name="TextBox 8">
            <a:extLst>
              <a:ext uri="{FF2B5EF4-FFF2-40B4-BE49-F238E27FC236}">
                <a16:creationId xmlns:a16="http://schemas.microsoft.com/office/drawing/2014/main" id="{DB95C395-44EA-491A-AE8A-D8362EC6C475}"/>
              </a:ext>
            </a:extLst>
          </p:cNvPr>
          <p:cNvSpPr txBox="1"/>
          <p:nvPr/>
        </p:nvSpPr>
        <p:spPr>
          <a:xfrm>
            <a:off x="4867836" y="611366"/>
            <a:ext cx="8050306" cy="1200329"/>
          </a:xfrm>
          <a:prstGeom prst="rect">
            <a:avLst/>
          </a:prstGeom>
          <a:noFill/>
        </p:spPr>
        <p:txBody>
          <a:bodyPr wrap="square" rtlCol="0">
            <a:spAutoFit/>
          </a:bodyPr>
          <a:lstStyle/>
          <a:p>
            <a:pPr algn="ctr"/>
            <a:r>
              <a:rPr lang="en-US" sz="2800" i="1" dirty="0">
                <a:latin typeface="Avenir LT Std 65 Medium" panose="020B0603020203020204" pitchFamily="34" charset="0"/>
              </a:rPr>
              <a:t>Vision/ Mission Statement Examples</a:t>
            </a:r>
          </a:p>
          <a:p>
            <a:pPr algn="ctr"/>
            <a:r>
              <a:rPr lang="en-US" sz="4400" i="1" dirty="0">
                <a:latin typeface="Avenir LT Std 65 Medium" panose="020B0603020203020204" pitchFamily="34" charset="0"/>
              </a:rPr>
              <a:t>TED</a:t>
            </a:r>
          </a:p>
        </p:txBody>
      </p:sp>
      <p:cxnSp>
        <p:nvCxnSpPr>
          <p:cNvPr id="10" name="Straight Connector 9">
            <a:extLst>
              <a:ext uri="{FF2B5EF4-FFF2-40B4-BE49-F238E27FC236}">
                <a16:creationId xmlns:a16="http://schemas.microsoft.com/office/drawing/2014/main" id="{D69C942C-6F04-4589-B86C-C741E58C5D1D}"/>
              </a:ext>
            </a:extLst>
          </p:cNvPr>
          <p:cNvCxnSpPr/>
          <p:nvPr/>
        </p:nvCxnSpPr>
        <p:spPr>
          <a:xfrm>
            <a:off x="1066800" y="2617694"/>
            <a:ext cx="10058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8CB70C0-F9CF-40A1-AAD7-A74DFE2177AC}"/>
              </a:ext>
            </a:extLst>
          </p:cNvPr>
          <p:cNvCxnSpPr/>
          <p:nvPr/>
        </p:nvCxnSpPr>
        <p:spPr>
          <a:xfrm>
            <a:off x="1066800" y="5181343"/>
            <a:ext cx="100584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a:extLst>
              <a:ext uri="{FF2B5EF4-FFF2-40B4-BE49-F238E27FC236}">
                <a16:creationId xmlns:a16="http://schemas.microsoft.com/office/drawing/2014/main" id="{6BB544D4-08A3-4B24-934D-4A81AF0DAB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9988" y="5998103"/>
            <a:ext cx="1684967" cy="726305"/>
          </a:xfrm>
          <a:prstGeom prst="rect">
            <a:avLst/>
          </a:prstGeom>
        </p:spPr>
      </p:pic>
      <p:sp>
        <p:nvSpPr>
          <p:cNvPr id="12" name="TextBox 11">
            <a:extLst>
              <a:ext uri="{FF2B5EF4-FFF2-40B4-BE49-F238E27FC236}">
                <a16:creationId xmlns:a16="http://schemas.microsoft.com/office/drawing/2014/main" id="{2F5576A8-CF97-41EC-9E2E-70D990FD14B5}"/>
              </a:ext>
            </a:extLst>
          </p:cNvPr>
          <p:cNvSpPr txBox="1"/>
          <p:nvPr/>
        </p:nvSpPr>
        <p:spPr>
          <a:xfrm>
            <a:off x="3231777" y="2971817"/>
            <a:ext cx="6463552" cy="1569660"/>
          </a:xfrm>
          <a:prstGeom prst="rect">
            <a:avLst/>
          </a:prstGeom>
          <a:noFill/>
        </p:spPr>
        <p:txBody>
          <a:bodyPr wrap="square">
            <a:spAutoFit/>
          </a:bodyPr>
          <a:lstStyle/>
          <a:p>
            <a:pPr algn="l"/>
            <a:r>
              <a:rPr lang="en-US" sz="2400" b="1" i="0" dirty="0">
                <a:solidFill>
                  <a:srgbClr val="03002F"/>
                </a:solidFill>
                <a:effectLst/>
                <a:latin typeface="FKGrotesk"/>
              </a:rPr>
              <a:t>Mission statement:</a:t>
            </a:r>
            <a:r>
              <a:rPr lang="en-US" sz="2400" b="0" i="0" dirty="0">
                <a:solidFill>
                  <a:srgbClr val="03002F"/>
                </a:solidFill>
                <a:effectLst/>
                <a:latin typeface="FKGrotesk"/>
              </a:rPr>
              <a:t> Spread ideas.</a:t>
            </a:r>
          </a:p>
          <a:p>
            <a:pPr algn="l"/>
            <a:r>
              <a:rPr lang="en-US" sz="2400" b="1" i="0" dirty="0">
                <a:solidFill>
                  <a:srgbClr val="03002F"/>
                </a:solidFill>
                <a:effectLst/>
                <a:latin typeface="FKGrotesk"/>
              </a:rPr>
              <a:t>Vision statement:</a:t>
            </a:r>
            <a:r>
              <a:rPr lang="en-US" sz="2400" b="0" i="0" dirty="0">
                <a:solidFill>
                  <a:srgbClr val="03002F"/>
                </a:solidFill>
                <a:effectLst/>
                <a:latin typeface="FKGrotesk"/>
              </a:rPr>
              <a:t> We believe passionately in the power of ideas to change attitudes, lives and, ultimately, the world.</a:t>
            </a:r>
          </a:p>
        </p:txBody>
      </p:sp>
    </p:spTree>
    <p:extLst>
      <p:ext uri="{BB962C8B-B14F-4D97-AF65-F5344CB8AC3E}">
        <p14:creationId xmlns:p14="http://schemas.microsoft.com/office/powerpoint/2010/main" val="74196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510ACB6-8D05-4C88-9070-3342B4DCDCFB}"/>
              </a:ext>
            </a:extLst>
          </p:cNvPr>
          <p:cNvSpPr txBox="1">
            <a:spLocks/>
          </p:cNvSpPr>
          <p:nvPr/>
        </p:nvSpPr>
        <p:spPr>
          <a:xfrm>
            <a:off x="838200" y="365124"/>
            <a:ext cx="10515600" cy="13255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rgbClr val="00AEEF"/>
                </a:solidFill>
                <a:latin typeface="Avenir LT Std 65 Medium" panose="020B0603020203020204" pitchFamily="34" charset="0"/>
                <a:ea typeface="+mj-ea"/>
                <a:cs typeface="+mj-cs"/>
              </a:defRPr>
            </a:lvl1pPr>
          </a:lstStyle>
          <a:p>
            <a:r>
              <a:rPr lang="en-US" dirty="0"/>
              <a:t>Planning Task Three</a:t>
            </a:r>
          </a:p>
        </p:txBody>
      </p:sp>
      <p:sp>
        <p:nvSpPr>
          <p:cNvPr id="9" name="TextBox 8">
            <a:extLst>
              <a:ext uri="{FF2B5EF4-FFF2-40B4-BE49-F238E27FC236}">
                <a16:creationId xmlns:a16="http://schemas.microsoft.com/office/drawing/2014/main" id="{DB95C395-44EA-491A-AE8A-D8362EC6C475}"/>
              </a:ext>
            </a:extLst>
          </p:cNvPr>
          <p:cNvSpPr txBox="1"/>
          <p:nvPr/>
        </p:nvSpPr>
        <p:spPr>
          <a:xfrm>
            <a:off x="2070847" y="2686034"/>
            <a:ext cx="8050306" cy="3108543"/>
          </a:xfrm>
          <a:prstGeom prst="rect">
            <a:avLst/>
          </a:prstGeom>
          <a:noFill/>
        </p:spPr>
        <p:txBody>
          <a:bodyPr wrap="square" rtlCol="0">
            <a:spAutoFit/>
          </a:bodyPr>
          <a:lstStyle/>
          <a:p>
            <a:pPr algn="ctr"/>
            <a:r>
              <a:rPr lang="en-US" sz="4400" i="1" dirty="0">
                <a:latin typeface="Avenir LT Std 65 Medium" panose="020B0603020203020204" pitchFamily="34" charset="0"/>
              </a:rPr>
              <a:t>What is a Goal?</a:t>
            </a:r>
          </a:p>
          <a:p>
            <a:pPr algn="ctr"/>
            <a:endParaRPr lang="en-US" sz="4400" i="1" dirty="0">
              <a:latin typeface="Avenir LT Std 65 Medium" panose="020B0603020203020204" pitchFamily="34" charset="0"/>
            </a:endParaRPr>
          </a:p>
          <a:p>
            <a:pPr algn="ctr"/>
            <a:r>
              <a:rPr lang="en-US" sz="3200" b="0" i="0" dirty="0">
                <a:solidFill>
                  <a:srgbClr val="202124"/>
                </a:solidFill>
                <a:effectLst/>
                <a:latin typeface="Roboto"/>
              </a:rPr>
              <a:t>The object of a person's ambition or effort; an aim or desired result</a:t>
            </a:r>
            <a:endParaRPr lang="en-US" sz="3200" dirty="0"/>
          </a:p>
          <a:p>
            <a:pPr algn="ctr"/>
            <a:endParaRPr lang="en-US" sz="4400" i="1" dirty="0">
              <a:latin typeface="Avenir LT Std 65 Medium" panose="020B0603020203020204" pitchFamily="34" charset="0"/>
            </a:endParaRPr>
          </a:p>
        </p:txBody>
      </p:sp>
      <p:cxnSp>
        <p:nvCxnSpPr>
          <p:cNvPr id="10" name="Straight Connector 9">
            <a:extLst>
              <a:ext uri="{FF2B5EF4-FFF2-40B4-BE49-F238E27FC236}">
                <a16:creationId xmlns:a16="http://schemas.microsoft.com/office/drawing/2014/main" id="{D69C942C-6F04-4589-B86C-C741E58C5D1D}"/>
              </a:ext>
            </a:extLst>
          </p:cNvPr>
          <p:cNvCxnSpPr/>
          <p:nvPr/>
        </p:nvCxnSpPr>
        <p:spPr>
          <a:xfrm>
            <a:off x="1066800" y="2617694"/>
            <a:ext cx="10058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8CB70C0-F9CF-40A1-AAD7-A74DFE2177AC}"/>
              </a:ext>
            </a:extLst>
          </p:cNvPr>
          <p:cNvCxnSpPr/>
          <p:nvPr/>
        </p:nvCxnSpPr>
        <p:spPr>
          <a:xfrm>
            <a:off x="1066800" y="5181343"/>
            <a:ext cx="100584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a:extLst>
              <a:ext uri="{FF2B5EF4-FFF2-40B4-BE49-F238E27FC236}">
                <a16:creationId xmlns:a16="http://schemas.microsoft.com/office/drawing/2014/main" id="{6BB544D4-08A3-4B24-934D-4A81AF0DAB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9988" y="5998103"/>
            <a:ext cx="1684967" cy="726305"/>
          </a:xfrm>
          <a:prstGeom prst="rect">
            <a:avLst/>
          </a:prstGeom>
        </p:spPr>
      </p:pic>
    </p:spTree>
    <p:extLst>
      <p:ext uri="{BB962C8B-B14F-4D97-AF65-F5344CB8AC3E}">
        <p14:creationId xmlns:p14="http://schemas.microsoft.com/office/powerpoint/2010/main" val="17030513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510ACB6-8D05-4C88-9070-3342B4DCDCFB}"/>
              </a:ext>
            </a:extLst>
          </p:cNvPr>
          <p:cNvSpPr txBox="1">
            <a:spLocks/>
          </p:cNvSpPr>
          <p:nvPr/>
        </p:nvSpPr>
        <p:spPr>
          <a:xfrm>
            <a:off x="838200" y="315020"/>
            <a:ext cx="10515600" cy="13255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rgbClr val="00AEEF"/>
                </a:solidFill>
                <a:latin typeface="Avenir LT Std 65 Medium" panose="020B0603020203020204" pitchFamily="34" charset="0"/>
                <a:ea typeface="+mj-ea"/>
                <a:cs typeface="+mj-cs"/>
              </a:defRPr>
            </a:lvl1pPr>
          </a:lstStyle>
          <a:p>
            <a:r>
              <a:rPr lang="en-US" dirty="0"/>
              <a:t>Planning Task Three                    SMART Goal</a:t>
            </a:r>
          </a:p>
        </p:txBody>
      </p:sp>
      <p:sp>
        <p:nvSpPr>
          <p:cNvPr id="9" name="TextBox 8">
            <a:extLst>
              <a:ext uri="{FF2B5EF4-FFF2-40B4-BE49-F238E27FC236}">
                <a16:creationId xmlns:a16="http://schemas.microsoft.com/office/drawing/2014/main" id="{DB95C395-44EA-491A-AE8A-D8362EC6C475}"/>
              </a:ext>
            </a:extLst>
          </p:cNvPr>
          <p:cNvSpPr txBox="1"/>
          <p:nvPr/>
        </p:nvSpPr>
        <p:spPr>
          <a:xfrm>
            <a:off x="2070847" y="3030506"/>
            <a:ext cx="8050306" cy="1077218"/>
          </a:xfrm>
          <a:prstGeom prst="rect">
            <a:avLst/>
          </a:prstGeom>
          <a:noFill/>
        </p:spPr>
        <p:txBody>
          <a:bodyPr wrap="square" rtlCol="0">
            <a:spAutoFit/>
          </a:bodyPr>
          <a:lstStyle/>
          <a:p>
            <a:pPr algn="ctr"/>
            <a:r>
              <a:rPr lang="en-US" sz="3200" b="1" i="0" dirty="0">
                <a:solidFill>
                  <a:srgbClr val="000000"/>
                </a:solidFill>
                <a:effectLst/>
                <a:latin typeface="Open Sans"/>
              </a:rPr>
              <a:t>SMART</a:t>
            </a:r>
            <a:r>
              <a:rPr lang="en-US" sz="3200" b="0" i="0" dirty="0">
                <a:solidFill>
                  <a:srgbClr val="000000"/>
                </a:solidFill>
                <a:effectLst/>
                <a:latin typeface="Open Sans"/>
              </a:rPr>
              <a:t> is an acronym for specific, measurable, attainable, realistic, and timely. </a:t>
            </a:r>
            <a:endParaRPr lang="en-US" sz="4400" i="1" dirty="0">
              <a:latin typeface="Avenir LT Std 65 Medium" panose="020B0603020203020204" pitchFamily="34" charset="0"/>
            </a:endParaRPr>
          </a:p>
        </p:txBody>
      </p:sp>
      <p:cxnSp>
        <p:nvCxnSpPr>
          <p:cNvPr id="10" name="Straight Connector 9">
            <a:extLst>
              <a:ext uri="{FF2B5EF4-FFF2-40B4-BE49-F238E27FC236}">
                <a16:creationId xmlns:a16="http://schemas.microsoft.com/office/drawing/2014/main" id="{D69C942C-6F04-4589-B86C-C741E58C5D1D}"/>
              </a:ext>
            </a:extLst>
          </p:cNvPr>
          <p:cNvCxnSpPr/>
          <p:nvPr/>
        </p:nvCxnSpPr>
        <p:spPr>
          <a:xfrm>
            <a:off x="1066800" y="2617694"/>
            <a:ext cx="10058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8CB70C0-F9CF-40A1-AAD7-A74DFE2177AC}"/>
              </a:ext>
            </a:extLst>
          </p:cNvPr>
          <p:cNvCxnSpPr/>
          <p:nvPr/>
        </p:nvCxnSpPr>
        <p:spPr>
          <a:xfrm>
            <a:off x="1066800" y="5181343"/>
            <a:ext cx="100584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a:extLst>
              <a:ext uri="{FF2B5EF4-FFF2-40B4-BE49-F238E27FC236}">
                <a16:creationId xmlns:a16="http://schemas.microsoft.com/office/drawing/2014/main" id="{6BB544D4-08A3-4B24-934D-4A81AF0DAB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9988" y="5998103"/>
            <a:ext cx="1684967" cy="726305"/>
          </a:xfrm>
          <a:prstGeom prst="rect">
            <a:avLst/>
          </a:prstGeom>
        </p:spPr>
      </p:pic>
    </p:spTree>
    <p:extLst>
      <p:ext uri="{BB962C8B-B14F-4D97-AF65-F5344CB8AC3E}">
        <p14:creationId xmlns:p14="http://schemas.microsoft.com/office/powerpoint/2010/main" val="25967390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510ACB6-8D05-4C88-9070-3342B4DCDCFB}"/>
              </a:ext>
            </a:extLst>
          </p:cNvPr>
          <p:cNvSpPr txBox="1">
            <a:spLocks/>
          </p:cNvSpPr>
          <p:nvPr/>
        </p:nvSpPr>
        <p:spPr>
          <a:xfrm>
            <a:off x="838200" y="365124"/>
            <a:ext cx="10515600" cy="13255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rgbClr val="00AEEF"/>
                </a:solidFill>
                <a:latin typeface="Avenir LT Std 65 Medium" panose="020B0603020203020204" pitchFamily="34" charset="0"/>
                <a:ea typeface="+mj-ea"/>
                <a:cs typeface="+mj-cs"/>
              </a:defRPr>
            </a:lvl1pPr>
          </a:lstStyle>
          <a:p>
            <a:r>
              <a:rPr lang="en-US" dirty="0"/>
              <a:t>Planning Task Three</a:t>
            </a:r>
          </a:p>
        </p:txBody>
      </p:sp>
      <p:sp>
        <p:nvSpPr>
          <p:cNvPr id="9" name="TextBox 8">
            <a:extLst>
              <a:ext uri="{FF2B5EF4-FFF2-40B4-BE49-F238E27FC236}">
                <a16:creationId xmlns:a16="http://schemas.microsoft.com/office/drawing/2014/main" id="{DB95C395-44EA-491A-AE8A-D8362EC6C475}"/>
              </a:ext>
            </a:extLst>
          </p:cNvPr>
          <p:cNvSpPr txBox="1"/>
          <p:nvPr/>
        </p:nvSpPr>
        <p:spPr>
          <a:xfrm>
            <a:off x="1219077" y="1598750"/>
            <a:ext cx="8050306" cy="1446550"/>
          </a:xfrm>
          <a:prstGeom prst="rect">
            <a:avLst/>
          </a:prstGeom>
          <a:noFill/>
        </p:spPr>
        <p:txBody>
          <a:bodyPr wrap="square" rtlCol="0">
            <a:spAutoFit/>
          </a:bodyPr>
          <a:lstStyle/>
          <a:p>
            <a:pPr algn="ctr"/>
            <a:r>
              <a:rPr lang="en-US" sz="4400" i="1" dirty="0">
                <a:latin typeface="Avenir LT Std 65 Medium" panose="020B0603020203020204" pitchFamily="34" charset="0"/>
              </a:rPr>
              <a:t>Specific</a:t>
            </a:r>
          </a:p>
          <a:p>
            <a:pPr algn="ctr"/>
            <a:endParaRPr lang="en-US" sz="4400" i="1" dirty="0">
              <a:latin typeface="Avenir LT Std 65 Medium" panose="020B0603020203020204" pitchFamily="34" charset="0"/>
            </a:endParaRPr>
          </a:p>
        </p:txBody>
      </p:sp>
      <p:cxnSp>
        <p:nvCxnSpPr>
          <p:cNvPr id="10" name="Straight Connector 9">
            <a:extLst>
              <a:ext uri="{FF2B5EF4-FFF2-40B4-BE49-F238E27FC236}">
                <a16:creationId xmlns:a16="http://schemas.microsoft.com/office/drawing/2014/main" id="{D69C942C-6F04-4589-B86C-C741E58C5D1D}"/>
              </a:ext>
            </a:extLst>
          </p:cNvPr>
          <p:cNvCxnSpPr/>
          <p:nvPr/>
        </p:nvCxnSpPr>
        <p:spPr>
          <a:xfrm>
            <a:off x="1066800" y="2617694"/>
            <a:ext cx="10058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8CB70C0-F9CF-40A1-AAD7-A74DFE2177AC}"/>
              </a:ext>
            </a:extLst>
          </p:cNvPr>
          <p:cNvCxnSpPr/>
          <p:nvPr/>
        </p:nvCxnSpPr>
        <p:spPr>
          <a:xfrm>
            <a:off x="1066800" y="5181343"/>
            <a:ext cx="100584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a:extLst>
              <a:ext uri="{FF2B5EF4-FFF2-40B4-BE49-F238E27FC236}">
                <a16:creationId xmlns:a16="http://schemas.microsoft.com/office/drawing/2014/main" id="{6BB544D4-08A3-4B24-934D-4A81AF0DAB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9988" y="5998103"/>
            <a:ext cx="1684967" cy="726305"/>
          </a:xfrm>
          <a:prstGeom prst="rect">
            <a:avLst/>
          </a:prstGeom>
        </p:spPr>
      </p:pic>
      <p:sp>
        <p:nvSpPr>
          <p:cNvPr id="12" name="TextBox 11">
            <a:extLst>
              <a:ext uri="{FF2B5EF4-FFF2-40B4-BE49-F238E27FC236}">
                <a16:creationId xmlns:a16="http://schemas.microsoft.com/office/drawing/2014/main" id="{722DFF07-192F-47AA-A546-AE0548DD9E36}"/>
              </a:ext>
            </a:extLst>
          </p:cNvPr>
          <p:cNvSpPr txBox="1"/>
          <p:nvPr/>
        </p:nvSpPr>
        <p:spPr>
          <a:xfrm>
            <a:off x="97858" y="2415509"/>
            <a:ext cx="12094141" cy="2585323"/>
          </a:xfrm>
          <a:prstGeom prst="rect">
            <a:avLst/>
          </a:prstGeom>
          <a:noFill/>
        </p:spPr>
        <p:txBody>
          <a:bodyPr wrap="square">
            <a:spAutoFit/>
          </a:bodyPr>
          <a:lstStyle/>
          <a:p>
            <a:pPr algn="l"/>
            <a:endParaRPr lang="en-US" b="1" i="0" dirty="0">
              <a:solidFill>
                <a:srgbClr val="49749A"/>
              </a:solidFill>
              <a:effectLst/>
              <a:latin typeface="Open Sans"/>
            </a:endParaRPr>
          </a:p>
          <a:p>
            <a:pPr algn="l"/>
            <a:r>
              <a:rPr lang="en-US" sz="1600" b="0" i="0" dirty="0">
                <a:solidFill>
                  <a:srgbClr val="000000"/>
                </a:solidFill>
                <a:effectLst/>
                <a:latin typeface="Open Sans"/>
              </a:rPr>
              <a:t>When defining a goal for your farm, be specific about what you want to accomplish. Think about the common “W” questions:</a:t>
            </a:r>
          </a:p>
          <a:p>
            <a:pPr algn="l"/>
            <a:endParaRPr lang="en-US" sz="1600" b="0" i="0" dirty="0">
              <a:solidFill>
                <a:srgbClr val="000000"/>
              </a:solidFill>
              <a:effectLst/>
              <a:latin typeface="Open Sans"/>
            </a:endParaRPr>
          </a:p>
          <a:p>
            <a:pPr algn="l"/>
            <a:r>
              <a:rPr lang="en-US" sz="1600" b="1" i="0" dirty="0">
                <a:solidFill>
                  <a:srgbClr val="000000"/>
                </a:solidFill>
                <a:effectLst/>
                <a:latin typeface="Open Sans"/>
              </a:rPr>
              <a:t>Who</a:t>
            </a:r>
            <a:r>
              <a:rPr lang="en-US" sz="1600" b="0" i="0" dirty="0">
                <a:solidFill>
                  <a:srgbClr val="000000"/>
                </a:solidFill>
                <a:effectLst/>
                <a:latin typeface="Open Sans"/>
              </a:rPr>
              <a:t> in your farming operation will be responsible for this goal? You may want to meet as a family or with key managers to open up the discussion and then decide on the person responsible.</a:t>
            </a:r>
          </a:p>
          <a:p>
            <a:pPr algn="l"/>
            <a:endParaRPr lang="en-US" sz="1600" b="0" i="0" dirty="0">
              <a:solidFill>
                <a:srgbClr val="000000"/>
              </a:solidFill>
              <a:effectLst/>
              <a:latin typeface="Open Sans"/>
            </a:endParaRPr>
          </a:p>
          <a:p>
            <a:pPr algn="l"/>
            <a:r>
              <a:rPr lang="en-US" sz="1600" b="0" i="0" dirty="0">
                <a:solidFill>
                  <a:srgbClr val="000000"/>
                </a:solidFill>
                <a:effectLst/>
                <a:latin typeface="Open Sans"/>
              </a:rPr>
              <a:t>By </a:t>
            </a:r>
            <a:r>
              <a:rPr lang="en-US" sz="1600" b="1" i="0" dirty="0">
                <a:solidFill>
                  <a:srgbClr val="000000"/>
                </a:solidFill>
                <a:effectLst/>
                <a:latin typeface="Open Sans"/>
              </a:rPr>
              <a:t>what amount</a:t>
            </a:r>
            <a:r>
              <a:rPr lang="en-US" sz="1600" b="0" i="0" dirty="0">
                <a:solidFill>
                  <a:srgbClr val="000000"/>
                </a:solidFill>
                <a:effectLst/>
                <a:latin typeface="Open Sans"/>
              </a:rPr>
              <a:t> do you want to reduce debt? Perhaps you want to target a specific loan to pay off.</a:t>
            </a:r>
          </a:p>
          <a:p>
            <a:pPr algn="l"/>
            <a:endParaRPr lang="en-US" sz="1600" b="0" i="0" dirty="0">
              <a:solidFill>
                <a:srgbClr val="000000"/>
              </a:solidFill>
              <a:effectLst/>
              <a:latin typeface="Open Sans"/>
            </a:endParaRPr>
          </a:p>
          <a:p>
            <a:pPr algn="l"/>
            <a:r>
              <a:rPr lang="en-US" sz="1600" b="1" i="0" dirty="0">
                <a:solidFill>
                  <a:srgbClr val="000000"/>
                </a:solidFill>
                <a:effectLst/>
                <a:latin typeface="Open Sans"/>
              </a:rPr>
              <a:t>Why</a:t>
            </a:r>
            <a:r>
              <a:rPr lang="en-US" sz="1600" b="0" i="0" dirty="0">
                <a:solidFill>
                  <a:srgbClr val="000000"/>
                </a:solidFill>
                <a:effectLst/>
                <a:latin typeface="Open Sans"/>
              </a:rPr>
              <a:t> are you setting this goal? For example, perhaps you have been focused on growth for several years and now it is time to shift resources to debt reduction, or maybe you want to reduce debt reduction to increase working capital. </a:t>
            </a:r>
          </a:p>
        </p:txBody>
      </p:sp>
    </p:spTree>
    <p:extLst>
      <p:ext uri="{BB962C8B-B14F-4D97-AF65-F5344CB8AC3E}">
        <p14:creationId xmlns:p14="http://schemas.microsoft.com/office/powerpoint/2010/main" val="5237894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510ACB6-8D05-4C88-9070-3342B4DCDCFB}"/>
              </a:ext>
            </a:extLst>
          </p:cNvPr>
          <p:cNvSpPr txBox="1">
            <a:spLocks/>
          </p:cNvSpPr>
          <p:nvPr/>
        </p:nvSpPr>
        <p:spPr>
          <a:xfrm>
            <a:off x="838200" y="365124"/>
            <a:ext cx="10515600" cy="13255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rgbClr val="00AEEF"/>
                </a:solidFill>
                <a:latin typeface="Avenir LT Std 65 Medium" panose="020B0603020203020204" pitchFamily="34" charset="0"/>
                <a:ea typeface="+mj-ea"/>
                <a:cs typeface="+mj-cs"/>
              </a:defRPr>
            </a:lvl1pPr>
          </a:lstStyle>
          <a:p>
            <a:r>
              <a:rPr lang="en-US" dirty="0"/>
              <a:t>Planning Task Three</a:t>
            </a:r>
          </a:p>
        </p:txBody>
      </p:sp>
      <p:sp>
        <p:nvSpPr>
          <p:cNvPr id="9" name="TextBox 8">
            <a:extLst>
              <a:ext uri="{FF2B5EF4-FFF2-40B4-BE49-F238E27FC236}">
                <a16:creationId xmlns:a16="http://schemas.microsoft.com/office/drawing/2014/main" id="{DB95C395-44EA-491A-AE8A-D8362EC6C475}"/>
              </a:ext>
            </a:extLst>
          </p:cNvPr>
          <p:cNvSpPr txBox="1"/>
          <p:nvPr/>
        </p:nvSpPr>
        <p:spPr>
          <a:xfrm>
            <a:off x="2070847" y="1539908"/>
            <a:ext cx="8050306" cy="1446550"/>
          </a:xfrm>
          <a:prstGeom prst="rect">
            <a:avLst/>
          </a:prstGeom>
          <a:noFill/>
        </p:spPr>
        <p:txBody>
          <a:bodyPr wrap="square" rtlCol="0">
            <a:spAutoFit/>
          </a:bodyPr>
          <a:lstStyle/>
          <a:p>
            <a:pPr algn="ctr"/>
            <a:r>
              <a:rPr lang="en-US" sz="4400" i="1" dirty="0">
                <a:latin typeface="Avenir LT Std 65 Medium" panose="020B0603020203020204" pitchFamily="34" charset="0"/>
              </a:rPr>
              <a:t>Measurable</a:t>
            </a:r>
          </a:p>
          <a:p>
            <a:pPr algn="ctr"/>
            <a:endParaRPr lang="en-US" sz="4400" i="1" dirty="0">
              <a:latin typeface="Avenir LT Std 65 Medium" panose="020B0603020203020204" pitchFamily="34" charset="0"/>
            </a:endParaRPr>
          </a:p>
        </p:txBody>
      </p:sp>
      <p:cxnSp>
        <p:nvCxnSpPr>
          <p:cNvPr id="10" name="Straight Connector 9">
            <a:extLst>
              <a:ext uri="{FF2B5EF4-FFF2-40B4-BE49-F238E27FC236}">
                <a16:creationId xmlns:a16="http://schemas.microsoft.com/office/drawing/2014/main" id="{D69C942C-6F04-4589-B86C-C741E58C5D1D}"/>
              </a:ext>
            </a:extLst>
          </p:cNvPr>
          <p:cNvCxnSpPr/>
          <p:nvPr/>
        </p:nvCxnSpPr>
        <p:spPr>
          <a:xfrm>
            <a:off x="1066800" y="2617694"/>
            <a:ext cx="10058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8CB70C0-F9CF-40A1-AAD7-A74DFE2177AC}"/>
              </a:ext>
            </a:extLst>
          </p:cNvPr>
          <p:cNvCxnSpPr/>
          <p:nvPr/>
        </p:nvCxnSpPr>
        <p:spPr>
          <a:xfrm>
            <a:off x="1066800" y="5181343"/>
            <a:ext cx="100584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a:extLst>
              <a:ext uri="{FF2B5EF4-FFF2-40B4-BE49-F238E27FC236}">
                <a16:creationId xmlns:a16="http://schemas.microsoft.com/office/drawing/2014/main" id="{6BB544D4-08A3-4B24-934D-4A81AF0DAB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9988" y="5998103"/>
            <a:ext cx="1684967" cy="726305"/>
          </a:xfrm>
          <a:prstGeom prst="rect">
            <a:avLst/>
          </a:prstGeom>
        </p:spPr>
      </p:pic>
      <p:sp>
        <p:nvSpPr>
          <p:cNvPr id="12" name="TextBox 11">
            <a:extLst>
              <a:ext uri="{FF2B5EF4-FFF2-40B4-BE49-F238E27FC236}">
                <a16:creationId xmlns:a16="http://schemas.microsoft.com/office/drawing/2014/main" id="{9B5EB155-C9F1-4B11-BCEF-046E466EB08B}"/>
              </a:ext>
            </a:extLst>
          </p:cNvPr>
          <p:cNvSpPr txBox="1"/>
          <p:nvPr/>
        </p:nvSpPr>
        <p:spPr>
          <a:xfrm>
            <a:off x="838200" y="2608299"/>
            <a:ext cx="11211838" cy="2554545"/>
          </a:xfrm>
          <a:prstGeom prst="rect">
            <a:avLst/>
          </a:prstGeom>
          <a:noFill/>
        </p:spPr>
        <p:txBody>
          <a:bodyPr wrap="square">
            <a:spAutoFit/>
          </a:bodyPr>
          <a:lstStyle/>
          <a:p>
            <a:pPr algn="l"/>
            <a:r>
              <a:rPr lang="en-US" sz="1600" b="0" i="0" dirty="0">
                <a:solidFill>
                  <a:srgbClr val="000000"/>
                </a:solidFill>
                <a:effectLst/>
                <a:latin typeface="Open Sans"/>
              </a:rPr>
              <a:t>How are you going to assess whether you’re meeting the goal? It may take several months or even years to complete, so set milestones to ensure that you stay on track.</a:t>
            </a:r>
          </a:p>
          <a:p>
            <a:pPr algn="l"/>
            <a:endParaRPr lang="en-US" sz="1600" b="0" i="0" dirty="0">
              <a:solidFill>
                <a:srgbClr val="000000"/>
              </a:solidFill>
              <a:effectLst/>
              <a:latin typeface="Open Sans"/>
            </a:endParaRPr>
          </a:p>
          <a:p>
            <a:pPr algn="l"/>
            <a:r>
              <a:rPr lang="en-US" sz="1600" b="0" i="0" dirty="0">
                <a:solidFill>
                  <a:srgbClr val="000000"/>
                </a:solidFill>
                <a:effectLst/>
                <a:latin typeface="Open Sans"/>
              </a:rPr>
              <a:t>For example,</a:t>
            </a:r>
          </a:p>
          <a:p>
            <a:pPr algn="l"/>
            <a:endParaRPr lang="en-US" sz="1600" b="0" i="0" dirty="0">
              <a:solidFill>
                <a:srgbClr val="000000"/>
              </a:solidFill>
              <a:effectLst/>
              <a:latin typeface="Open Sans"/>
            </a:endParaRPr>
          </a:p>
          <a:p>
            <a:pPr algn="l">
              <a:buFont typeface="Arial" panose="020B0604020202020204" pitchFamily="34" charset="0"/>
              <a:buChar char="•"/>
            </a:pPr>
            <a:r>
              <a:rPr lang="en-US" sz="1600" b="0" i="0" dirty="0">
                <a:solidFill>
                  <a:srgbClr val="000000"/>
                </a:solidFill>
                <a:effectLst/>
                <a:latin typeface="Open Sans"/>
              </a:rPr>
              <a:t>Pay off operating loan #1 in 6 months.</a:t>
            </a:r>
          </a:p>
          <a:p>
            <a:pPr algn="l">
              <a:buFont typeface="Arial" panose="020B0604020202020204" pitchFamily="34" charset="0"/>
              <a:buChar char="•"/>
            </a:pPr>
            <a:endParaRPr lang="en-US" sz="1600" b="0" i="0" dirty="0">
              <a:solidFill>
                <a:srgbClr val="000000"/>
              </a:solidFill>
              <a:effectLst/>
              <a:latin typeface="Open Sans"/>
            </a:endParaRPr>
          </a:p>
          <a:p>
            <a:pPr algn="l">
              <a:buFont typeface="Arial" panose="020B0604020202020204" pitchFamily="34" charset="0"/>
              <a:buChar char="•"/>
            </a:pPr>
            <a:r>
              <a:rPr lang="en-US" sz="1600" b="0" i="0" dirty="0">
                <a:solidFill>
                  <a:srgbClr val="000000"/>
                </a:solidFill>
                <a:effectLst/>
                <a:latin typeface="Open Sans"/>
              </a:rPr>
              <a:t>Forego purchasing new assets this year so all extra funds can be diverted to debt reduction.</a:t>
            </a:r>
          </a:p>
          <a:p>
            <a:pPr algn="l">
              <a:buFont typeface="Arial" panose="020B0604020202020204" pitchFamily="34" charset="0"/>
              <a:buChar char="•"/>
            </a:pPr>
            <a:endParaRPr lang="en-US" sz="1600" b="0" i="0" dirty="0">
              <a:solidFill>
                <a:srgbClr val="000000"/>
              </a:solidFill>
              <a:effectLst/>
              <a:latin typeface="Open Sans"/>
            </a:endParaRPr>
          </a:p>
          <a:p>
            <a:pPr algn="l"/>
            <a:r>
              <a:rPr lang="en-US" sz="1600" b="0" i="0" dirty="0">
                <a:solidFill>
                  <a:srgbClr val="000000"/>
                </a:solidFill>
                <a:effectLst/>
                <a:latin typeface="Open Sans"/>
              </a:rPr>
              <a:t>Share monthly measures with your family or team to ensure your budget is in line with your actual financials. </a:t>
            </a:r>
          </a:p>
        </p:txBody>
      </p:sp>
    </p:spTree>
    <p:extLst>
      <p:ext uri="{BB962C8B-B14F-4D97-AF65-F5344CB8AC3E}">
        <p14:creationId xmlns:p14="http://schemas.microsoft.com/office/powerpoint/2010/main" val="28819239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dirty="0"/>
              <a:t>Session Overview</a:t>
            </a:r>
          </a:p>
        </p:txBody>
      </p:sp>
      <p:sp>
        <p:nvSpPr>
          <p:cNvPr id="3" name="Content Placeholder 2"/>
          <p:cNvSpPr>
            <a:spLocks noGrp="1"/>
          </p:cNvSpPr>
          <p:nvPr>
            <p:ph sz="half" idx="2"/>
          </p:nvPr>
        </p:nvSpPr>
        <p:spPr>
          <a:xfrm>
            <a:off x="572266" y="2354981"/>
            <a:ext cx="11047468" cy="3230030"/>
          </a:xfrm>
        </p:spPr>
        <p:txBody>
          <a:bodyPr>
            <a:normAutofit/>
          </a:bodyPr>
          <a:lstStyle/>
          <a:p>
            <a:pPr marL="0" indent="0">
              <a:buNone/>
            </a:pPr>
            <a:r>
              <a:rPr lang="en-US" sz="3200" dirty="0"/>
              <a:t>The goal of this Business Plan Training is to provide participants with:</a:t>
            </a:r>
          </a:p>
          <a:p>
            <a:pPr marL="457200" lvl="1" indent="0">
              <a:buNone/>
            </a:pPr>
            <a:endParaRPr lang="en-US" sz="2800" i="1" dirty="0"/>
          </a:p>
          <a:p>
            <a:pPr marL="971550" lvl="1" indent="-514350">
              <a:buAutoNum type="arabicPeriod"/>
            </a:pPr>
            <a:r>
              <a:rPr lang="en-US" sz="2800" dirty="0"/>
              <a:t>A general overview of the Farm Business Planning Process</a:t>
            </a:r>
          </a:p>
          <a:p>
            <a:pPr marL="971550" lvl="1" indent="-514350">
              <a:buAutoNum type="arabicPeriod" startAt="2"/>
            </a:pPr>
            <a:r>
              <a:rPr lang="en-US" sz="2800" dirty="0"/>
              <a:t>A basic understanding of the Purpose of the Farm Business Plan</a:t>
            </a:r>
          </a:p>
          <a:p>
            <a:pPr marL="0" indent="0">
              <a:buNone/>
            </a:pPr>
            <a:endParaRPr lang="en-US" sz="2400" dirty="0"/>
          </a:p>
        </p:txBody>
      </p:sp>
      <p:pic>
        <p:nvPicPr>
          <p:cNvPr id="5" name="Picture 4" descr="A picture containing indoor, table, desk, computer&#10;&#10;Description automatically generated">
            <a:extLst>
              <a:ext uri="{FF2B5EF4-FFF2-40B4-BE49-F238E27FC236}">
                <a16:creationId xmlns:a16="http://schemas.microsoft.com/office/drawing/2014/main" id="{5AA48E83-8B4A-4270-BD64-94A39728CB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01995" y="235501"/>
            <a:ext cx="2992481" cy="1994987"/>
          </a:xfrm>
          <a:prstGeom prst="rect">
            <a:avLst/>
          </a:prstGeom>
        </p:spPr>
      </p:pic>
      <p:pic>
        <p:nvPicPr>
          <p:cNvPr id="7" name="Picture 6" descr="Text&#10;&#10;Description automatically generated">
            <a:extLst>
              <a:ext uri="{FF2B5EF4-FFF2-40B4-BE49-F238E27FC236}">
                <a16:creationId xmlns:a16="http://schemas.microsoft.com/office/drawing/2014/main" id="{AB68A8B5-9B23-4FFD-BECD-352534103C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49988" y="5998103"/>
            <a:ext cx="1684967" cy="726305"/>
          </a:xfrm>
          <a:prstGeom prst="rect">
            <a:avLst/>
          </a:prstGeom>
        </p:spPr>
      </p:pic>
    </p:spTree>
    <p:extLst>
      <p:ext uri="{BB962C8B-B14F-4D97-AF65-F5344CB8AC3E}">
        <p14:creationId xmlns:p14="http://schemas.microsoft.com/office/powerpoint/2010/main" val="28252186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510ACB6-8D05-4C88-9070-3342B4DCDCFB}"/>
              </a:ext>
            </a:extLst>
          </p:cNvPr>
          <p:cNvSpPr txBox="1">
            <a:spLocks/>
          </p:cNvSpPr>
          <p:nvPr/>
        </p:nvSpPr>
        <p:spPr>
          <a:xfrm>
            <a:off x="838200" y="365124"/>
            <a:ext cx="10515600" cy="13255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rgbClr val="00AEEF"/>
                </a:solidFill>
                <a:latin typeface="Avenir LT Std 65 Medium" panose="020B0603020203020204" pitchFamily="34" charset="0"/>
                <a:ea typeface="+mj-ea"/>
                <a:cs typeface="+mj-cs"/>
              </a:defRPr>
            </a:lvl1pPr>
          </a:lstStyle>
          <a:p>
            <a:r>
              <a:rPr lang="en-US" dirty="0"/>
              <a:t>Planning Task Three</a:t>
            </a:r>
          </a:p>
        </p:txBody>
      </p:sp>
      <p:sp>
        <p:nvSpPr>
          <p:cNvPr id="9" name="TextBox 8">
            <a:extLst>
              <a:ext uri="{FF2B5EF4-FFF2-40B4-BE49-F238E27FC236}">
                <a16:creationId xmlns:a16="http://schemas.microsoft.com/office/drawing/2014/main" id="{DB95C395-44EA-491A-AE8A-D8362EC6C475}"/>
              </a:ext>
            </a:extLst>
          </p:cNvPr>
          <p:cNvSpPr txBox="1"/>
          <p:nvPr/>
        </p:nvSpPr>
        <p:spPr>
          <a:xfrm>
            <a:off x="2434102" y="1439873"/>
            <a:ext cx="8050306" cy="769441"/>
          </a:xfrm>
          <a:prstGeom prst="rect">
            <a:avLst/>
          </a:prstGeom>
          <a:noFill/>
        </p:spPr>
        <p:txBody>
          <a:bodyPr wrap="square" rtlCol="0">
            <a:spAutoFit/>
          </a:bodyPr>
          <a:lstStyle/>
          <a:p>
            <a:pPr algn="ctr"/>
            <a:r>
              <a:rPr lang="en-US" sz="4400" i="1" dirty="0">
                <a:latin typeface="Avenir LT Std 65 Medium" panose="020B0603020203020204" pitchFamily="34" charset="0"/>
              </a:rPr>
              <a:t>Achievable</a:t>
            </a:r>
          </a:p>
        </p:txBody>
      </p:sp>
      <p:cxnSp>
        <p:nvCxnSpPr>
          <p:cNvPr id="10" name="Straight Connector 9">
            <a:extLst>
              <a:ext uri="{FF2B5EF4-FFF2-40B4-BE49-F238E27FC236}">
                <a16:creationId xmlns:a16="http://schemas.microsoft.com/office/drawing/2014/main" id="{D69C942C-6F04-4589-B86C-C741E58C5D1D}"/>
              </a:ext>
            </a:extLst>
          </p:cNvPr>
          <p:cNvCxnSpPr/>
          <p:nvPr/>
        </p:nvCxnSpPr>
        <p:spPr>
          <a:xfrm>
            <a:off x="1066800" y="2617694"/>
            <a:ext cx="10058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8CB70C0-F9CF-40A1-AAD7-A74DFE2177AC}"/>
              </a:ext>
            </a:extLst>
          </p:cNvPr>
          <p:cNvCxnSpPr/>
          <p:nvPr/>
        </p:nvCxnSpPr>
        <p:spPr>
          <a:xfrm>
            <a:off x="1066800" y="5181343"/>
            <a:ext cx="100584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a:extLst>
              <a:ext uri="{FF2B5EF4-FFF2-40B4-BE49-F238E27FC236}">
                <a16:creationId xmlns:a16="http://schemas.microsoft.com/office/drawing/2014/main" id="{6BB544D4-08A3-4B24-934D-4A81AF0DAB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9988" y="5998103"/>
            <a:ext cx="1684967" cy="726305"/>
          </a:xfrm>
          <a:prstGeom prst="rect">
            <a:avLst/>
          </a:prstGeom>
        </p:spPr>
      </p:pic>
      <p:sp>
        <p:nvSpPr>
          <p:cNvPr id="12" name="TextBox 11">
            <a:extLst>
              <a:ext uri="{FF2B5EF4-FFF2-40B4-BE49-F238E27FC236}">
                <a16:creationId xmlns:a16="http://schemas.microsoft.com/office/drawing/2014/main" id="{07850B01-C002-4156-81E0-87172D476ADC}"/>
              </a:ext>
            </a:extLst>
          </p:cNvPr>
          <p:cNvSpPr txBox="1"/>
          <p:nvPr/>
        </p:nvSpPr>
        <p:spPr>
          <a:xfrm>
            <a:off x="1066800" y="3244230"/>
            <a:ext cx="10058400" cy="1200329"/>
          </a:xfrm>
          <a:prstGeom prst="rect">
            <a:avLst/>
          </a:prstGeom>
          <a:noFill/>
        </p:spPr>
        <p:txBody>
          <a:bodyPr wrap="square">
            <a:spAutoFit/>
          </a:bodyPr>
          <a:lstStyle/>
          <a:p>
            <a:pPr algn="l"/>
            <a:r>
              <a:rPr lang="en-US" b="0" i="0" dirty="0">
                <a:solidFill>
                  <a:srgbClr val="000000"/>
                </a:solidFill>
                <a:effectLst/>
                <a:latin typeface="Open Sans"/>
              </a:rPr>
              <a:t>What do you need to do to make this goal attainable?  Will it require a change of attitude? </a:t>
            </a:r>
          </a:p>
          <a:p>
            <a:pPr algn="l"/>
            <a:r>
              <a:rPr lang="en-US" b="0" i="0" dirty="0">
                <a:solidFill>
                  <a:srgbClr val="000000"/>
                </a:solidFill>
                <a:effectLst/>
                <a:latin typeface="Open Sans"/>
              </a:rPr>
              <a:t>The purpose of articulating the goal is to motivate, so make sure it’s firmly grounded in reality. Use historical financial data as a benchmark to determine whether your goal is achievable within your budget. </a:t>
            </a:r>
          </a:p>
        </p:txBody>
      </p:sp>
    </p:spTree>
    <p:extLst>
      <p:ext uri="{BB962C8B-B14F-4D97-AF65-F5344CB8AC3E}">
        <p14:creationId xmlns:p14="http://schemas.microsoft.com/office/powerpoint/2010/main" val="31154168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510ACB6-8D05-4C88-9070-3342B4DCDCFB}"/>
              </a:ext>
            </a:extLst>
          </p:cNvPr>
          <p:cNvSpPr txBox="1">
            <a:spLocks/>
          </p:cNvSpPr>
          <p:nvPr/>
        </p:nvSpPr>
        <p:spPr>
          <a:xfrm>
            <a:off x="838200" y="365124"/>
            <a:ext cx="10515600" cy="13255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rgbClr val="00AEEF"/>
                </a:solidFill>
                <a:latin typeface="Avenir LT Std 65 Medium" panose="020B0603020203020204" pitchFamily="34" charset="0"/>
                <a:ea typeface="+mj-ea"/>
                <a:cs typeface="+mj-cs"/>
              </a:defRPr>
            </a:lvl1pPr>
          </a:lstStyle>
          <a:p>
            <a:r>
              <a:rPr lang="en-US" dirty="0"/>
              <a:t>Planning Task Three</a:t>
            </a:r>
          </a:p>
        </p:txBody>
      </p:sp>
      <p:sp>
        <p:nvSpPr>
          <p:cNvPr id="9" name="TextBox 8">
            <a:extLst>
              <a:ext uri="{FF2B5EF4-FFF2-40B4-BE49-F238E27FC236}">
                <a16:creationId xmlns:a16="http://schemas.microsoft.com/office/drawing/2014/main" id="{DB95C395-44EA-491A-AE8A-D8362EC6C475}"/>
              </a:ext>
            </a:extLst>
          </p:cNvPr>
          <p:cNvSpPr txBox="1"/>
          <p:nvPr/>
        </p:nvSpPr>
        <p:spPr>
          <a:xfrm>
            <a:off x="1958113" y="1674570"/>
            <a:ext cx="8050306" cy="1446550"/>
          </a:xfrm>
          <a:prstGeom prst="rect">
            <a:avLst/>
          </a:prstGeom>
          <a:noFill/>
        </p:spPr>
        <p:txBody>
          <a:bodyPr wrap="square" rtlCol="0">
            <a:spAutoFit/>
          </a:bodyPr>
          <a:lstStyle/>
          <a:p>
            <a:pPr algn="ctr"/>
            <a:r>
              <a:rPr lang="en-US" sz="4400" i="1" dirty="0">
                <a:latin typeface="Avenir LT Std 65 Medium" panose="020B0603020203020204" pitchFamily="34" charset="0"/>
              </a:rPr>
              <a:t>Relevant</a:t>
            </a:r>
          </a:p>
          <a:p>
            <a:pPr algn="ctr"/>
            <a:endParaRPr lang="en-US" sz="4400" i="1" dirty="0">
              <a:latin typeface="Avenir LT Std 65 Medium" panose="020B0603020203020204" pitchFamily="34" charset="0"/>
            </a:endParaRPr>
          </a:p>
        </p:txBody>
      </p:sp>
      <p:cxnSp>
        <p:nvCxnSpPr>
          <p:cNvPr id="10" name="Straight Connector 9">
            <a:extLst>
              <a:ext uri="{FF2B5EF4-FFF2-40B4-BE49-F238E27FC236}">
                <a16:creationId xmlns:a16="http://schemas.microsoft.com/office/drawing/2014/main" id="{D69C942C-6F04-4589-B86C-C741E58C5D1D}"/>
              </a:ext>
            </a:extLst>
          </p:cNvPr>
          <p:cNvCxnSpPr/>
          <p:nvPr/>
        </p:nvCxnSpPr>
        <p:spPr>
          <a:xfrm>
            <a:off x="1066800" y="2617694"/>
            <a:ext cx="10058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8CB70C0-F9CF-40A1-AAD7-A74DFE2177AC}"/>
              </a:ext>
            </a:extLst>
          </p:cNvPr>
          <p:cNvCxnSpPr/>
          <p:nvPr/>
        </p:nvCxnSpPr>
        <p:spPr>
          <a:xfrm>
            <a:off x="1066800" y="5181343"/>
            <a:ext cx="100584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a:extLst>
              <a:ext uri="{FF2B5EF4-FFF2-40B4-BE49-F238E27FC236}">
                <a16:creationId xmlns:a16="http://schemas.microsoft.com/office/drawing/2014/main" id="{6BB544D4-08A3-4B24-934D-4A81AF0DAB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9988" y="5998103"/>
            <a:ext cx="1684967" cy="726305"/>
          </a:xfrm>
          <a:prstGeom prst="rect">
            <a:avLst/>
          </a:prstGeom>
        </p:spPr>
      </p:pic>
      <p:sp>
        <p:nvSpPr>
          <p:cNvPr id="12" name="TextBox 11">
            <a:extLst>
              <a:ext uri="{FF2B5EF4-FFF2-40B4-BE49-F238E27FC236}">
                <a16:creationId xmlns:a16="http://schemas.microsoft.com/office/drawing/2014/main" id="{DE0B642F-6103-411C-9D3D-7BA666F4C20A}"/>
              </a:ext>
            </a:extLst>
          </p:cNvPr>
          <p:cNvSpPr txBox="1"/>
          <p:nvPr/>
        </p:nvSpPr>
        <p:spPr>
          <a:xfrm>
            <a:off x="1290181" y="2828732"/>
            <a:ext cx="9619989" cy="1754326"/>
          </a:xfrm>
          <a:prstGeom prst="rect">
            <a:avLst/>
          </a:prstGeom>
          <a:noFill/>
        </p:spPr>
        <p:txBody>
          <a:bodyPr wrap="square">
            <a:spAutoFit/>
          </a:bodyPr>
          <a:lstStyle/>
          <a:p>
            <a:pPr algn="l"/>
            <a:r>
              <a:rPr lang="en-US" b="0" i="0" dirty="0">
                <a:solidFill>
                  <a:srgbClr val="000000"/>
                </a:solidFill>
                <a:effectLst/>
                <a:latin typeface="Open Sans"/>
              </a:rPr>
              <a:t>Achievable goals are based on the current conditions and realities of the ag climate. You may desire to reduce debt, but if a recession is forthcoming or outside international forces have negatively impacted the grain market, then your goals aren’t relevant to the realities of the market.  </a:t>
            </a:r>
          </a:p>
          <a:p>
            <a:pPr algn="l"/>
            <a:endParaRPr lang="en-US" b="0" i="0" dirty="0">
              <a:solidFill>
                <a:srgbClr val="000000"/>
              </a:solidFill>
              <a:effectLst/>
              <a:latin typeface="Open Sans"/>
            </a:endParaRPr>
          </a:p>
          <a:p>
            <a:pPr algn="l"/>
            <a:r>
              <a:rPr lang="en-US" b="0" i="0" dirty="0">
                <a:solidFill>
                  <a:srgbClr val="000000"/>
                </a:solidFill>
                <a:effectLst/>
                <a:latin typeface="Open Sans"/>
              </a:rPr>
              <a:t>Example: Opening up a bar during Covid-19</a:t>
            </a:r>
          </a:p>
        </p:txBody>
      </p:sp>
    </p:spTree>
    <p:extLst>
      <p:ext uri="{BB962C8B-B14F-4D97-AF65-F5344CB8AC3E}">
        <p14:creationId xmlns:p14="http://schemas.microsoft.com/office/powerpoint/2010/main" val="15604685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510ACB6-8D05-4C88-9070-3342B4DCDCFB}"/>
              </a:ext>
            </a:extLst>
          </p:cNvPr>
          <p:cNvSpPr txBox="1">
            <a:spLocks/>
          </p:cNvSpPr>
          <p:nvPr/>
        </p:nvSpPr>
        <p:spPr>
          <a:xfrm>
            <a:off x="838200" y="365124"/>
            <a:ext cx="10515600" cy="13255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rgbClr val="00AEEF"/>
                </a:solidFill>
                <a:latin typeface="Avenir LT Std 65 Medium" panose="020B0603020203020204" pitchFamily="34" charset="0"/>
                <a:ea typeface="+mj-ea"/>
                <a:cs typeface="+mj-cs"/>
              </a:defRPr>
            </a:lvl1pPr>
          </a:lstStyle>
          <a:p>
            <a:r>
              <a:rPr lang="en-US" dirty="0"/>
              <a:t>Planning Task Three</a:t>
            </a:r>
          </a:p>
        </p:txBody>
      </p:sp>
      <p:sp>
        <p:nvSpPr>
          <p:cNvPr id="9" name="TextBox 8">
            <a:extLst>
              <a:ext uri="{FF2B5EF4-FFF2-40B4-BE49-F238E27FC236}">
                <a16:creationId xmlns:a16="http://schemas.microsoft.com/office/drawing/2014/main" id="{DB95C395-44EA-491A-AE8A-D8362EC6C475}"/>
              </a:ext>
            </a:extLst>
          </p:cNvPr>
          <p:cNvSpPr txBox="1"/>
          <p:nvPr/>
        </p:nvSpPr>
        <p:spPr>
          <a:xfrm>
            <a:off x="2070847" y="1676656"/>
            <a:ext cx="8050306" cy="1446550"/>
          </a:xfrm>
          <a:prstGeom prst="rect">
            <a:avLst/>
          </a:prstGeom>
          <a:noFill/>
        </p:spPr>
        <p:txBody>
          <a:bodyPr wrap="square" rtlCol="0">
            <a:spAutoFit/>
          </a:bodyPr>
          <a:lstStyle/>
          <a:p>
            <a:pPr algn="ctr"/>
            <a:r>
              <a:rPr lang="en-US" sz="4400" i="1" dirty="0">
                <a:latin typeface="Avenir LT Std 65 Medium" panose="020B0603020203020204" pitchFamily="34" charset="0"/>
              </a:rPr>
              <a:t>Timely </a:t>
            </a:r>
          </a:p>
          <a:p>
            <a:pPr algn="ctr"/>
            <a:endParaRPr lang="en-US" sz="4400" i="1" dirty="0">
              <a:latin typeface="Avenir LT Std 65 Medium" panose="020B0603020203020204" pitchFamily="34" charset="0"/>
            </a:endParaRPr>
          </a:p>
        </p:txBody>
      </p:sp>
      <p:cxnSp>
        <p:nvCxnSpPr>
          <p:cNvPr id="10" name="Straight Connector 9">
            <a:extLst>
              <a:ext uri="{FF2B5EF4-FFF2-40B4-BE49-F238E27FC236}">
                <a16:creationId xmlns:a16="http://schemas.microsoft.com/office/drawing/2014/main" id="{D69C942C-6F04-4589-B86C-C741E58C5D1D}"/>
              </a:ext>
            </a:extLst>
          </p:cNvPr>
          <p:cNvCxnSpPr/>
          <p:nvPr/>
        </p:nvCxnSpPr>
        <p:spPr>
          <a:xfrm>
            <a:off x="1066800" y="2617694"/>
            <a:ext cx="10058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8CB70C0-F9CF-40A1-AAD7-A74DFE2177AC}"/>
              </a:ext>
            </a:extLst>
          </p:cNvPr>
          <p:cNvCxnSpPr/>
          <p:nvPr/>
        </p:nvCxnSpPr>
        <p:spPr>
          <a:xfrm>
            <a:off x="1066800" y="5181343"/>
            <a:ext cx="100584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a:extLst>
              <a:ext uri="{FF2B5EF4-FFF2-40B4-BE49-F238E27FC236}">
                <a16:creationId xmlns:a16="http://schemas.microsoft.com/office/drawing/2014/main" id="{6BB544D4-08A3-4B24-934D-4A81AF0DAB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9988" y="5998103"/>
            <a:ext cx="1684967" cy="726305"/>
          </a:xfrm>
          <a:prstGeom prst="rect">
            <a:avLst/>
          </a:prstGeom>
        </p:spPr>
      </p:pic>
      <p:sp>
        <p:nvSpPr>
          <p:cNvPr id="12" name="TextBox 11">
            <a:extLst>
              <a:ext uri="{FF2B5EF4-FFF2-40B4-BE49-F238E27FC236}">
                <a16:creationId xmlns:a16="http://schemas.microsoft.com/office/drawing/2014/main" id="{E80AE9FE-23B7-452B-A343-4EDE24AF23A5}"/>
              </a:ext>
            </a:extLst>
          </p:cNvPr>
          <p:cNvSpPr txBox="1"/>
          <p:nvPr/>
        </p:nvSpPr>
        <p:spPr>
          <a:xfrm>
            <a:off x="1164921" y="3242591"/>
            <a:ext cx="10058400" cy="923330"/>
          </a:xfrm>
          <a:prstGeom prst="rect">
            <a:avLst/>
          </a:prstGeom>
          <a:noFill/>
        </p:spPr>
        <p:txBody>
          <a:bodyPr wrap="square">
            <a:spAutoFit/>
          </a:bodyPr>
          <a:lstStyle/>
          <a:p>
            <a:pPr algn="l"/>
            <a:r>
              <a:rPr lang="en-US" b="0" i="0" dirty="0">
                <a:solidFill>
                  <a:srgbClr val="000000"/>
                </a:solidFill>
                <a:effectLst/>
                <a:latin typeface="Open Sans"/>
              </a:rPr>
              <a:t>Anyone can set goals, but if they lack time frames, the chances of success are slim. Decide on a timeline for achieving your goal and set up time every month to monitor your position to make sure you are moving towards it. </a:t>
            </a:r>
          </a:p>
        </p:txBody>
      </p:sp>
    </p:spTree>
    <p:extLst>
      <p:ext uri="{BB962C8B-B14F-4D97-AF65-F5344CB8AC3E}">
        <p14:creationId xmlns:p14="http://schemas.microsoft.com/office/powerpoint/2010/main" val="22530328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510ACB6-8D05-4C88-9070-3342B4DCDCFB}"/>
              </a:ext>
            </a:extLst>
          </p:cNvPr>
          <p:cNvSpPr txBox="1">
            <a:spLocks/>
          </p:cNvSpPr>
          <p:nvPr/>
        </p:nvSpPr>
        <p:spPr>
          <a:xfrm>
            <a:off x="838200" y="365124"/>
            <a:ext cx="10515600" cy="13255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rgbClr val="00AEEF"/>
                </a:solidFill>
                <a:latin typeface="Avenir LT Std 65 Medium" panose="020B0603020203020204" pitchFamily="34" charset="0"/>
                <a:ea typeface="+mj-ea"/>
                <a:cs typeface="+mj-cs"/>
              </a:defRPr>
            </a:lvl1pPr>
          </a:lstStyle>
          <a:p>
            <a:r>
              <a:rPr lang="en-US" dirty="0"/>
              <a:t>Planning Task Three</a:t>
            </a:r>
          </a:p>
        </p:txBody>
      </p:sp>
      <p:sp>
        <p:nvSpPr>
          <p:cNvPr id="9" name="TextBox 8">
            <a:extLst>
              <a:ext uri="{FF2B5EF4-FFF2-40B4-BE49-F238E27FC236}">
                <a16:creationId xmlns:a16="http://schemas.microsoft.com/office/drawing/2014/main" id="{DB95C395-44EA-491A-AE8A-D8362EC6C475}"/>
              </a:ext>
            </a:extLst>
          </p:cNvPr>
          <p:cNvSpPr txBox="1"/>
          <p:nvPr/>
        </p:nvSpPr>
        <p:spPr>
          <a:xfrm>
            <a:off x="4262902" y="967412"/>
            <a:ext cx="8050306" cy="1446550"/>
          </a:xfrm>
          <a:prstGeom prst="rect">
            <a:avLst/>
          </a:prstGeom>
          <a:noFill/>
        </p:spPr>
        <p:txBody>
          <a:bodyPr wrap="square" rtlCol="0">
            <a:spAutoFit/>
          </a:bodyPr>
          <a:lstStyle/>
          <a:p>
            <a:pPr algn="ctr"/>
            <a:r>
              <a:rPr lang="en-US" sz="4400" i="1" dirty="0">
                <a:latin typeface="Avenir LT Std 65 Medium" panose="020B0603020203020204" pitchFamily="34" charset="0"/>
              </a:rPr>
              <a:t>Goal Summary</a:t>
            </a:r>
          </a:p>
          <a:p>
            <a:pPr algn="ctr"/>
            <a:endParaRPr lang="en-US" sz="4400" i="1" dirty="0">
              <a:latin typeface="Avenir LT Std 65 Medium" panose="020B0603020203020204" pitchFamily="34" charset="0"/>
            </a:endParaRPr>
          </a:p>
        </p:txBody>
      </p:sp>
      <p:cxnSp>
        <p:nvCxnSpPr>
          <p:cNvPr id="10" name="Straight Connector 9">
            <a:extLst>
              <a:ext uri="{FF2B5EF4-FFF2-40B4-BE49-F238E27FC236}">
                <a16:creationId xmlns:a16="http://schemas.microsoft.com/office/drawing/2014/main" id="{D69C942C-6F04-4589-B86C-C741E58C5D1D}"/>
              </a:ext>
            </a:extLst>
          </p:cNvPr>
          <p:cNvCxnSpPr/>
          <p:nvPr/>
        </p:nvCxnSpPr>
        <p:spPr>
          <a:xfrm>
            <a:off x="1066800" y="2617694"/>
            <a:ext cx="10058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8CB70C0-F9CF-40A1-AAD7-A74DFE2177AC}"/>
              </a:ext>
            </a:extLst>
          </p:cNvPr>
          <p:cNvCxnSpPr/>
          <p:nvPr/>
        </p:nvCxnSpPr>
        <p:spPr>
          <a:xfrm>
            <a:off x="1066800" y="5181343"/>
            <a:ext cx="100584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a:extLst>
              <a:ext uri="{FF2B5EF4-FFF2-40B4-BE49-F238E27FC236}">
                <a16:creationId xmlns:a16="http://schemas.microsoft.com/office/drawing/2014/main" id="{6BB544D4-08A3-4B24-934D-4A81AF0DAB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9988" y="5998103"/>
            <a:ext cx="1684967" cy="726305"/>
          </a:xfrm>
          <a:prstGeom prst="rect">
            <a:avLst/>
          </a:prstGeom>
        </p:spPr>
      </p:pic>
      <p:sp>
        <p:nvSpPr>
          <p:cNvPr id="12" name="TextBox 11">
            <a:extLst>
              <a:ext uri="{FF2B5EF4-FFF2-40B4-BE49-F238E27FC236}">
                <a16:creationId xmlns:a16="http://schemas.microsoft.com/office/drawing/2014/main" id="{40ADBB06-4CC5-4616-9A4C-F4FD9F375F51}"/>
              </a:ext>
            </a:extLst>
          </p:cNvPr>
          <p:cNvSpPr txBox="1"/>
          <p:nvPr/>
        </p:nvSpPr>
        <p:spPr>
          <a:xfrm>
            <a:off x="703929" y="2597379"/>
            <a:ext cx="11609279" cy="36933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Open Sans"/>
              </a:rPr>
              <a:t>SMART</a:t>
            </a:r>
            <a:r>
              <a:rPr lang="en-US" b="0" i="0" dirty="0">
                <a:solidFill>
                  <a:srgbClr val="000000"/>
                </a:solidFill>
                <a:effectLst/>
                <a:latin typeface="Open Sans"/>
              </a:rPr>
              <a:t> is an acronym for specific, measurable, attainable, realistic, and timely.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Open Sans"/>
              </a:rPr>
              <a:t>When writing your SMART goals for your farm, be prepared to ask yourself and other team members a lot of questions.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Open Sans"/>
              </a:rPr>
              <a:t>The answers will help you fine tune your approach.  Analyze your successes and failures. By studying why a goal was or was not met, you can improve your chances for success next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Open Sans"/>
              </a:rPr>
              <a:t>Goals change over time, so periodically review them to see if they’re still appropriate and adapt them as circumstances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Open Sans"/>
            </a:endParaRPr>
          </a:p>
          <a:p>
            <a:pPr algn="ctr"/>
            <a:r>
              <a:rPr lang="en-US" b="1" i="0" dirty="0">
                <a:solidFill>
                  <a:srgbClr val="444444"/>
                </a:solidFill>
                <a:effectLst/>
                <a:latin typeface="Open Sans"/>
              </a:rPr>
              <a:t> Written By</a:t>
            </a:r>
          </a:p>
          <a:p>
            <a:pPr algn="ctr"/>
            <a:r>
              <a:rPr lang="en-US" b="0" i="0" u="none" strike="noStrike" dirty="0">
                <a:solidFill>
                  <a:srgbClr val="49749A"/>
                </a:solidFill>
                <a:effectLst/>
                <a:latin typeface="Open Sans"/>
                <a:hlinkClick r:id="rId4"/>
              </a:rPr>
              <a:t>Becky </a:t>
            </a:r>
            <a:r>
              <a:rPr lang="en-US" b="0" i="0" u="none" strike="noStrike" dirty="0" err="1">
                <a:solidFill>
                  <a:srgbClr val="49749A"/>
                </a:solidFill>
                <a:effectLst/>
                <a:latin typeface="Open Sans"/>
                <a:hlinkClick r:id="rId4"/>
              </a:rPr>
              <a:t>Wedekind</a:t>
            </a:r>
            <a:endParaRPr lang="en-US" b="0" i="0" dirty="0">
              <a:solidFill>
                <a:srgbClr val="444444"/>
              </a:solidFill>
              <a:effectLst/>
              <a:latin typeface="Open Sans"/>
            </a:endParaRPr>
          </a:p>
          <a:p>
            <a:pPr algn="ctr"/>
            <a:r>
              <a:rPr lang="en-US" b="0" i="0" dirty="0">
                <a:solidFill>
                  <a:srgbClr val="000000"/>
                </a:solidFill>
                <a:effectLst/>
                <a:latin typeface="Open Sans"/>
              </a:rPr>
              <a:t>Financial Analysist</a:t>
            </a:r>
          </a:p>
        </p:txBody>
      </p:sp>
    </p:spTree>
    <p:extLst>
      <p:ext uri="{BB962C8B-B14F-4D97-AF65-F5344CB8AC3E}">
        <p14:creationId xmlns:p14="http://schemas.microsoft.com/office/powerpoint/2010/main" val="25702728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E3B8E4A-73B2-4E7F-9222-06DB7C48E95D}"/>
              </a:ext>
            </a:extLst>
          </p:cNvPr>
          <p:cNvSpPr txBox="1">
            <a:spLocks/>
          </p:cNvSpPr>
          <p:nvPr/>
        </p:nvSpPr>
        <p:spPr>
          <a:xfrm>
            <a:off x="838200" y="365124"/>
            <a:ext cx="10515600" cy="13255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rgbClr val="00AEEF"/>
                </a:solidFill>
                <a:latin typeface="Avenir LT Std 65 Medium" panose="020B0603020203020204" pitchFamily="34" charset="0"/>
                <a:ea typeface="+mj-ea"/>
                <a:cs typeface="+mj-cs"/>
              </a:defRPr>
            </a:lvl1pPr>
          </a:lstStyle>
          <a:p>
            <a:r>
              <a:rPr lang="en-US" dirty="0"/>
              <a:t>Planning Task Four</a:t>
            </a:r>
          </a:p>
        </p:txBody>
      </p:sp>
      <p:sp>
        <p:nvSpPr>
          <p:cNvPr id="8" name="TextBox 7">
            <a:extLst>
              <a:ext uri="{FF2B5EF4-FFF2-40B4-BE49-F238E27FC236}">
                <a16:creationId xmlns:a16="http://schemas.microsoft.com/office/drawing/2014/main" id="{CA7C5208-495B-4BC9-A0CD-479964055411}"/>
              </a:ext>
            </a:extLst>
          </p:cNvPr>
          <p:cNvSpPr txBox="1"/>
          <p:nvPr/>
        </p:nvSpPr>
        <p:spPr>
          <a:xfrm>
            <a:off x="1327055" y="2681372"/>
            <a:ext cx="9537889" cy="2123658"/>
          </a:xfrm>
          <a:prstGeom prst="rect">
            <a:avLst/>
          </a:prstGeom>
          <a:noFill/>
        </p:spPr>
        <p:txBody>
          <a:bodyPr wrap="square" rtlCol="0">
            <a:spAutoFit/>
          </a:bodyPr>
          <a:lstStyle/>
          <a:p>
            <a:pPr algn="ctr"/>
            <a:r>
              <a:rPr lang="en-US" sz="4400" i="1" dirty="0">
                <a:latin typeface="Avenir LT Std 65 Medium" panose="020B0603020203020204" pitchFamily="34" charset="0"/>
              </a:rPr>
              <a:t>Strategic Planning &amp; Evaluation</a:t>
            </a:r>
          </a:p>
          <a:p>
            <a:pPr algn="ctr"/>
            <a:r>
              <a:rPr lang="en-US" sz="4400" i="1" dirty="0">
                <a:latin typeface="Avenir LT Std 65 Medium" panose="020B0603020203020204" pitchFamily="34" charset="0"/>
              </a:rPr>
              <a:t>What routes can you take to get where you want to go?</a:t>
            </a:r>
          </a:p>
        </p:txBody>
      </p:sp>
      <p:cxnSp>
        <p:nvCxnSpPr>
          <p:cNvPr id="9" name="Straight Connector 8">
            <a:extLst>
              <a:ext uri="{FF2B5EF4-FFF2-40B4-BE49-F238E27FC236}">
                <a16:creationId xmlns:a16="http://schemas.microsoft.com/office/drawing/2014/main" id="{DD727CFC-0373-4D6F-B66F-36A088B5ADD0}"/>
              </a:ext>
            </a:extLst>
          </p:cNvPr>
          <p:cNvCxnSpPr/>
          <p:nvPr/>
        </p:nvCxnSpPr>
        <p:spPr>
          <a:xfrm>
            <a:off x="1066800" y="2545976"/>
            <a:ext cx="10058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86361A0-DAB3-4848-8FB6-5F493D632582}"/>
              </a:ext>
            </a:extLst>
          </p:cNvPr>
          <p:cNvCxnSpPr/>
          <p:nvPr/>
        </p:nvCxnSpPr>
        <p:spPr>
          <a:xfrm>
            <a:off x="1066800" y="5386250"/>
            <a:ext cx="100584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1" name="Picture 10" descr="Text&#10;&#10;Description automatically generated">
            <a:extLst>
              <a:ext uri="{FF2B5EF4-FFF2-40B4-BE49-F238E27FC236}">
                <a16:creationId xmlns:a16="http://schemas.microsoft.com/office/drawing/2014/main" id="{AD8CC93E-F84C-438E-8C54-F660068936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9988" y="5998103"/>
            <a:ext cx="1684967" cy="726305"/>
          </a:xfrm>
          <a:prstGeom prst="rect">
            <a:avLst/>
          </a:prstGeom>
        </p:spPr>
      </p:pic>
    </p:spTree>
    <p:extLst>
      <p:ext uri="{BB962C8B-B14F-4D97-AF65-F5344CB8AC3E}">
        <p14:creationId xmlns:p14="http://schemas.microsoft.com/office/powerpoint/2010/main" val="8945837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3452F-5B9D-42B7-A5AD-ED377E311A2D}"/>
              </a:ext>
            </a:extLst>
          </p:cNvPr>
          <p:cNvSpPr>
            <a:spLocks noGrp="1"/>
          </p:cNvSpPr>
          <p:nvPr>
            <p:ph type="title"/>
          </p:nvPr>
        </p:nvSpPr>
        <p:spPr/>
        <p:txBody>
          <a:bodyPr>
            <a:normAutofit/>
          </a:bodyPr>
          <a:lstStyle/>
          <a:p>
            <a:r>
              <a:rPr lang="en-US" sz="3200" dirty="0"/>
              <a:t>Planning Task Four: Strategic Planning and Evaluation- </a:t>
            </a:r>
            <a:br>
              <a:rPr lang="en-US" sz="3200" dirty="0"/>
            </a:br>
            <a:r>
              <a:rPr lang="en-US" sz="3200" dirty="0"/>
              <a:t>What Routes Can You Take to Get Where You Want to Go?</a:t>
            </a:r>
          </a:p>
        </p:txBody>
      </p:sp>
      <p:sp>
        <p:nvSpPr>
          <p:cNvPr id="16" name="TextBox 15">
            <a:extLst>
              <a:ext uri="{FF2B5EF4-FFF2-40B4-BE49-F238E27FC236}">
                <a16:creationId xmlns:a16="http://schemas.microsoft.com/office/drawing/2014/main" id="{251EEF0E-1914-47B7-AAD5-61EE34A66700}"/>
              </a:ext>
            </a:extLst>
          </p:cNvPr>
          <p:cNvSpPr txBox="1"/>
          <p:nvPr/>
        </p:nvSpPr>
        <p:spPr>
          <a:xfrm>
            <a:off x="6656518" y="5330528"/>
            <a:ext cx="2857500" cy="230832"/>
          </a:xfrm>
          <a:prstGeom prst="rect">
            <a:avLst/>
          </a:prstGeom>
          <a:noFill/>
        </p:spPr>
        <p:txBody>
          <a:bodyPr wrap="square" rtlCol="0">
            <a:spAutoFit/>
          </a:bodyPr>
          <a:lstStyle/>
          <a:p>
            <a:endParaRPr lang="en-US" sz="900" dirty="0"/>
          </a:p>
        </p:txBody>
      </p:sp>
      <p:sp>
        <p:nvSpPr>
          <p:cNvPr id="4" name="TextBox 3">
            <a:extLst>
              <a:ext uri="{FF2B5EF4-FFF2-40B4-BE49-F238E27FC236}">
                <a16:creationId xmlns:a16="http://schemas.microsoft.com/office/drawing/2014/main" id="{C984FD33-EDCB-480E-B1B2-EB99A6346203}"/>
              </a:ext>
            </a:extLst>
          </p:cNvPr>
          <p:cNvSpPr txBox="1"/>
          <p:nvPr/>
        </p:nvSpPr>
        <p:spPr>
          <a:xfrm>
            <a:off x="1112615" y="1817837"/>
            <a:ext cx="5311143" cy="4370427"/>
          </a:xfrm>
          <a:prstGeom prst="rect">
            <a:avLst/>
          </a:prstGeom>
          <a:noFill/>
        </p:spPr>
        <p:txBody>
          <a:bodyPr wrap="square" numCol="1" rtlCol="0">
            <a:spAutoFit/>
          </a:bodyPr>
          <a:lstStyle/>
          <a:p>
            <a:pPr marL="285750" indent="-285750">
              <a:buFont typeface="Arial" panose="020B0604020202020204" pitchFamily="34" charset="0"/>
              <a:buChar char="•"/>
            </a:pPr>
            <a:r>
              <a:rPr lang="en-US" dirty="0">
                <a:latin typeface="Avenir LT Std 45 Book" panose="020B0502020203020204" pitchFamily="34" charset="0"/>
              </a:rPr>
              <a:t>Develop a business strategy:</a:t>
            </a:r>
          </a:p>
          <a:p>
            <a:pPr marL="742950" lvl="1" indent="-285750">
              <a:buFont typeface="Arial" panose="020B0604020202020204" pitchFamily="34" charset="0"/>
              <a:buChar char="•"/>
            </a:pPr>
            <a:r>
              <a:rPr lang="en-US" dirty="0">
                <a:latin typeface="Avenir LT Std 45 Book" panose="020B0502020203020204" pitchFamily="34" charset="0"/>
              </a:rPr>
              <a:t>Marketing Strategy</a:t>
            </a:r>
          </a:p>
          <a:p>
            <a:pPr marL="1200150" lvl="2" indent="-285750">
              <a:buFont typeface="Arial" panose="020B0604020202020204" pitchFamily="34" charset="0"/>
              <a:buChar char="•"/>
            </a:pPr>
            <a:r>
              <a:rPr lang="en-US" sz="1600" dirty="0">
                <a:latin typeface="Avenir LT Std 45 Book" panose="020B0502020203020204" pitchFamily="34" charset="0"/>
              </a:rPr>
              <a:t>Markets</a:t>
            </a:r>
          </a:p>
          <a:p>
            <a:pPr marL="1200150" lvl="2" indent="-285750">
              <a:buFont typeface="Arial" panose="020B0604020202020204" pitchFamily="34" charset="0"/>
              <a:buChar char="•"/>
            </a:pPr>
            <a:r>
              <a:rPr lang="en-US" sz="1600" dirty="0">
                <a:latin typeface="Avenir LT Std 45 Book" panose="020B0502020203020204" pitchFamily="34" charset="0"/>
              </a:rPr>
              <a:t>Product</a:t>
            </a:r>
          </a:p>
          <a:p>
            <a:pPr marL="1200150" lvl="2" indent="-285750">
              <a:buFont typeface="Arial" panose="020B0604020202020204" pitchFamily="34" charset="0"/>
              <a:buChar char="•"/>
            </a:pPr>
            <a:r>
              <a:rPr lang="en-US" sz="1600" dirty="0">
                <a:latin typeface="Avenir LT Std 45 Book" panose="020B0502020203020204" pitchFamily="34" charset="0"/>
              </a:rPr>
              <a:t>Competition</a:t>
            </a:r>
          </a:p>
          <a:p>
            <a:pPr marL="1200150" lvl="2" indent="-285750">
              <a:buFont typeface="Arial" panose="020B0604020202020204" pitchFamily="34" charset="0"/>
              <a:buChar char="•"/>
            </a:pPr>
            <a:r>
              <a:rPr lang="en-US" sz="1600" dirty="0">
                <a:latin typeface="Avenir LT Std 45 Book" panose="020B0502020203020204" pitchFamily="34" charset="0"/>
              </a:rPr>
              <a:t>Distribution &amp; Packaging</a:t>
            </a:r>
          </a:p>
          <a:p>
            <a:pPr marL="1200150" lvl="2" indent="-285750">
              <a:buFont typeface="Arial" panose="020B0604020202020204" pitchFamily="34" charset="0"/>
              <a:buChar char="•"/>
            </a:pPr>
            <a:r>
              <a:rPr lang="en-US" sz="1600" dirty="0">
                <a:latin typeface="Avenir LT Std 45 Book" panose="020B0502020203020204" pitchFamily="34" charset="0"/>
              </a:rPr>
              <a:t>Pricing</a:t>
            </a:r>
          </a:p>
          <a:p>
            <a:pPr marL="1200150" lvl="2" indent="-285750">
              <a:buFont typeface="Arial" panose="020B0604020202020204" pitchFamily="34" charset="0"/>
              <a:buChar char="•"/>
            </a:pPr>
            <a:r>
              <a:rPr lang="en-US" sz="1600" dirty="0">
                <a:latin typeface="Avenir LT Std 45 Book" panose="020B0502020203020204" pitchFamily="34" charset="0"/>
              </a:rPr>
              <a:t>Promotion</a:t>
            </a:r>
          </a:p>
          <a:p>
            <a:pPr marL="1200150" lvl="2" indent="-285750">
              <a:buFont typeface="Arial" panose="020B0604020202020204" pitchFamily="34" charset="0"/>
              <a:buChar char="•"/>
            </a:pPr>
            <a:r>
              <a:rPr lang="en-US" sz="1600" dirty="0">
                <a:latin typeface="Avenir LT Std 45 Book" panose="020B0502020203020204" pitchFamily="34" charset="0"/>
              </a:rPr>
              <a:t>Inventory and Management</a:t>
            </a:r>
          </a:p>
          <a:p>
            <a:pPr marL="1200150" lvl="2" indent="-285750">
              <a:buFont typeface="Arial" panose="020B0604020202020204" pitchFamily="34" charset="0"/>
              <a:buChar char="•"/>
            </a:pPr>
            <a:r>
              <a:rPr lang="en-US" sz="1600" dirty="0">
                <a:latin typeface="Avenir LT Std 45 Book" panose="020B0502020203020204" pitchFamily="34" charset="0"/>
              </a:rPr>
              <a:t>Develop a Strategic Marketing Plan</a:t>
            </a:r>
          </a:p>
          <a:p>
            <a:pPr marL="742950" lvl="1" indent="-285750">
              <a:buFont typeface="Arial" panose="020B0604020202020204" pitchFamily="34" charset="0"/>
              <a:buChar char="•"/>
            </a:pPr>
            <a:r>
              <a:rPr lang="en-US" dirty="0">
                <a:latin typeface="Avenir LT Std 45 Book" panose="020B0502020203020204" pitchFamily="34" charset="0"/>
              </a:rPr>
              <a:t>Operation Strategy</a:t>
            </a:r>
          </a:p>
          <a:p>
            <a:pPr marL="1200150" lvl="2" indent="-285750">
              <a:buFont typeface="Arial" panose="020B0604020202020204" pitchFamily="34" charset="0"/>
              <a:buChar char="•"/>
            </a:pPr>
            <a:r>
              <a:rPr lang="en-US" sz="1600" dirty="0">
                <a:latin typeface="Avenir LT Std 45 Book" panose="020B0502020203020204" pitchFamily="34" charset="0"/>
              </a:rPr>
              <a:t>Production Management</a:t>
            </a:r>
          </a:p>
          <a:p>
            <a:pPr marL="1200150" lvl="2" indent="-285750">
              <a:buFont typeface="Arial" panose="020B0604020202020204" pitchFamily="34" charset="0"/>
              <a:buChar char="•"/>
            </a:pPr>
            <a:r>
              <a:rPr lang="en-US" sz="1600" dirty="0">
                <a:latin typeface="Avenir LT Std 45 Book" panose="020B0502020203020204" pitchFamily="34" charset="0"/>
              </a:rPr>
              <a:t>Regulations and Policy</a:t>
            </a:r>
          </a:p>
          <a:p>
            <a:pPr marL="1200150" lvl="2" indent="-285750">
              <a:buFont typeface="Arial" panose="020B0604020202020204" pitchFamily="34" charset="0"/>
              <a:buChar char="•"/>
            </a:pPr>
            <a:r>
              <a:rPr lang="en-US" sz="1600" dirty="0">
                <a:latin typeface="Avenir LT Std 45 Book" panose="020B0502020203020204" pitchFamily="34" charset="0"/>
              </a:rPr>
              <a:t>Resource Needs</a:t>
            </a:r>
          </a:p>
          <a:p>
            <a:pPr marL="1200150" lvl="2" indent="-285750">
              <a:buFont typeface="Arial" panose="020B0604020202020204" pitchFamily="34" charset="0"/>
              <a:buChar char="•"/>
            </a:pPr>
            <a:r>
              <a:rPr lang="en-US" sz="1600" dirty="0">
                <a:latin typeface="Avenir LT Std 45 Book" panose="020B0502020203020204" pitchFamily="34" charset="0"/>
              </a:rPr>
              <a:t>Resource Gaps</a:t>
            </a:r>
          </a:p>
          <a:p>
            <a:pPr marL="1200150" lvl="2" indent="-285750">
              <a:buFont typeface="Arial" panose="020B0604020202020204" pitchFamily="34" charset="0"/>
              <a:buChar char="•"/>
            </a:pPr>
            <a:r>
              <a:rPr lang="en-US" sz="1600" dirty="0">
                <a:latin typeface="Avenir LT Std 45 Book" panose="020B0502020203020204" pitchFamily="34" charset="0"/>
              </a:rPr>
              <a:t>Size and Capacity</a:t>
            </a:r>
          </a:p>
          <a:p>
            <a:pPr marL="1200150" lvl="2" indent="-285750">
              <a:buFont typeface="Arial" panose="020B0604020202020204" pitchFamily="34" charset="0"/>
              <a:buChar char="•"/>
            </a:pPr>
            <a:r>
              <a:rPr lang="en-US" sz="1600" dirty="0">
                <a:latin typeface="Avenir LT Std 45 Book" panose="020B0502020203020204" pitchFamily="34" charset="0"/>
              </a:rPr>
              <a:t>Develop a Strategic Operations Plan</a:t>
            </a:r>
          </a:p>
        </p:txBody>
      </p:sp>
      <p:sp>
        <p:nvSpPr>
          <p:cNvPr id="11" name="Rectangle 10">
            <a:extLst>
              <a:ext uri="{FF2B5EF4-FFF2-40B4-BE49-F238E27FC236}">
                <a16:creationId xmlns:a16="http://schemas.microsoft.com/office/drawing/2014/main" id="{4EC01871-7133-4957-943D-946AB6D4AB7D}"/>
              </a:ext>
            </a:extLst>
          </p:cNvPr>
          <p:cNvSpPr/>
          <p:nvPr/>
        </p:nvSpPr>
        <p:spPr>
          <a:xfrm>
            <a:off x="5556069" y="1828562"/>
            <a:ext cx="6096000" cy="3385542"/>
          </a:xfrm>
          <a:prstGeom prst="rect">
            <a:avLst/>
          </a:prstGeom>
        </p:spPr>
        <p:txBody>
          <a:bodyPr>
            <a:spAutoFit/>
          </a:bodyPr>
          <a:lstStyle/>
          <a:p>
            <a:pPr marL="742950" lvl="1" indent="-285750">
              <a:buFont typeface="Arial" panose="020B0604020202020204" pitchFamily="34" charset="0"/>
              <a:buChar char="•"/>
            </a:pPr>
            <a:r>
              <a:rPr lang="en-US" dirty="0">
                <a:latin typeface="Avenir LT Std 45 Book" panose="020B0502020203020204" pitchFamily="34" charset="0"/>
              </a:rPr>
              <a:t>Human Resources Strategy</a:t>
            </a:r>
          </a:p>
          <a:p>
            <a:pPr marL="1200150" lvl="2" indent="-285750">
              <a:buFont typeface="Arial" panose="020B0604020202020204" pitchFamily="34" charset="0"/>
              <a:buChar char="•"/>
            </a:pPr>
            <a:r>
              <a:rPr lang="en-US" sz="1600" dirty="0">
                <a:latin typeface="Avenir LT Std 45 Book" panose="020B0502020203020204" pitchFamily="34" charset="0"/>
              </a:rPr>
              <a:t>Labor Needs</a:t>
            </a:r>
          </a:p>
          <a:p>
            <a:pPr marL="1200150" lvl="2" indent="-285750">
              <a:buFont typeface="Arial" panose="020B0604020202020204" pitchFamily="34" charset="0"/>
              <a:buChar char="•"/>
            </a:pPr>
            <a:r>
              <a:rPr lang="en-US" sz="1600" dirty="0">
                <a:latin typeface="Avenir LT Std 45 Book" panose="020B0502020203020204" pitchFamily="34" charset="0"/>
              </a:rPr>
              <a:t>Labor Gaps</a:t>
            </a:r>
          </a:p>
          <a:p>
            <a:pPr marL="1200150" lvl="2" indent="-285750">
              <a:buFont typeface="Arial" panose="020B0604020202020204" pitchFamily="34" charset="0"/>
              <a:buChar char="•"/>
            </a:pPr>
            <a:r>
              <a:rPr lang="en-US" sz="1600" dirty="0">
                <a:latin typeface="Avenir LT Std 45 Book" panose="020B0502020203020204" pitchFamily="34" charset="0"/>
              </a:rPr>
              <a:t>Compensation</a:t>
            </a:r>
          </a:p>
          <a:p>
            <a:pPr marL="1200150" lvl="2" indent="-285750">
              <a:buFont typeface="Arial" panose="020B0604020202020204" pitchFamily="34" charset="0"/>
              <a:buChar char="•"/>
            </a:pPr>
            <a:r>
              <a:rPr lang="en-US" sz="1600" dirty="0">
                <a:latin typeface="Avenir LT Std 45 Book" panose="020B0502020203020204" pitchFamily="34" charset="0"/>
              </a:rPr>
              <a:t>Management &amp; Communications</a:t>
            </a:r>
          </a:p>
          <a:p>
            <a:pPr marL="1200150" lvl="2" indent="-285750">
              <a:buFont typeface="Arial" panose="020B0604020202020204" pitchFamily="34" charset="0"/>
              <a:buChar char="•"/>
            </a:pPr>
            <a:r>
              <a:rPr lang="en-US" sz="1600" dirty="0">
                <a:latin typeface="Avenir LT Std 45 Book" panose="020B0502020203020204" pitchFamily="34" charset="0"/>
              </a:rPr>
              <a:t>Develop a Strategic Human Resources Plan</a:t>
            </a:r>
          </a:p>
          <a:p>
            <a:pPr marL="742950" lvl="1" indent="-285750">
              <a:buFont typeface="Arial" panose="020B0604020202020204" pitchFamily="34" charset="0"/>
              <a:buChar char="•"/>
            </a:pPr>
            <a:r>
              <a:rPr lang="en-US" dirty="0">
                <a:latin typeface="Avenir LT Std 45 Book" panose="020B0502020203020204" pitchFamily="34" charset="0"/>
              </a:rPr>
              <a:t>Financial Strategy</a:t>
            </a:r>
          </a:p>
          <a:p>
            <a:pPr marL="1200150" lvl="2" indent="-285750">
              <a:buFont typeface="Arial" panose="020B0604020202020204" pitchFamily="34" charset="0"/>
              <a:buChar char="•"/>
            </a:pPr>
            <a:r>
              <a:rPr lang="en-US" sz="1600" dirty="0">
                <a:latin typeface="Avenir LT Std 45 Book" panose="020B0502020203020204" pitchFamily="34" charset="0"/>
              </a:rPr>
              <a:t>Risk</a:t>
            </a:r>
          </a:p>
          <a:p>
            <a:pPr marL="1200150" lvl="2" indent="-285750">
              <a:buFont typeface="Arial" panose="020B0604020202020204" pitchFamily="34" charset="0"/>
              <a:buChar char="•"/>
            </a:pPr>
            <a:r>
              <a:rPr lang="en-US" sz="1600" dirty="0">
                <a:latin typeface="Avenir LT Std 45 Book" panose="020B0502020203020204" pitchFamily="34" charset="0"/>
              </a:rPr>
              <a:t>Organizational Structure</a:t>
            </a:r>
          </a:p>
          <a:p>
            <a:pPr marL="1200150" lvl="2" indent="-285750">
              <a:buFont typeface="Arial" panose="020B0604020202020204" pitchFamily="34" charset="0"/>
              <a:buChar char="•"/>
            </a:pPr>
            <a:r>
              <a:rPr lang="en-US" sz="1600" dirty="0">
                <a:latin typeface="Avenir LT Std 45 Book" panose="020B0502020203020204" pitchFamily="34" charset="0"/>
              </a:rPr>
              <a:t>Finance</a:t>
            </a:r>
          </a:p>
          <a:p>
            <a:pPr marL="1200150" lvl="2" indent="-285750">
              <a:buFont typeface="Arial" panose="020B0604020202020204" pitchFamily="34" charset="0"/>
              <a:buChar char="•"/>
            </a:pPr>
            <a:r>
              <a:rPr lang="en-US" sz="1600" dirty="0">
                <a:latin typeface="Avenir LT Std 45 Book" panose="020B0502020203020204" pitchFamily="34" charset="0"/>
              </a:rPr>
              <a:t>Develop of Strategic Financial Plan</a:t>
            </a:r>
          </a:p>
          <a:p>
            <a:pPr marL="742950" lvl="1" indent="-285750">
              <a:buFont typeface="Arial" panose="020B0604020202020204" pitchFamily="34" charset="0"/>
              <a:buChar char="•"/>
            </a:pPr>
            <a:r>
              <a:rPr lang="en-US" dirty="0">
                <a:latin typeface="Avenir LT Std 45 Book" panose="020B0502020203020204" pitchFamily="34" charset="0"/>
              </a:rPr>
              <a:t>Whole Farm Strategy</a:t>
            </a:r>
          </a:p>
          <a:p>
            <a:pPr marL="1200150" lvl="2" indent="-285750">
              <a:buFont typeface="Arial" panose="020B0604020202020204" pitchFamily="34" charset="0"/>
              <a:buChar char="•"/>
            </a:pPr>
            <a:endParaRPr lang="en-US" sz="1600" dirty="0">
              <a:latin typeface="Avenir LT Std 45 Book" panose="020B0502020203020204" pitchFamily="34" charset="0"/>
            </a:endParaRPr>
          </a:p>
        </p:txBody>
      </p:sp>
      <p:pic>
        <p:nvPicPr>
          <p:cNvPr id="7" name="Picture 6" descr="Text&#10;&#10;Description automatically generated">
            <a:extLst>
              <a:ext uri="{FF2B5EF4-FFF2-40B4-BE49-F238E27FC236}">
                <a16:creationId xmlns:a16="http://schemas.microsoft.com/office/drawing/2014/main" id="{9D25B05C-5975-4149-BE93-6730B319D4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6582" y="5859562"/>
            <a:ext cx="1684967" cy="726305"/>
          </a:xfrm>
          <a:prstGeom prst="rect">
            <a:avLst/>
          </a:prstGeom>
        </p:spPr>
      </p:pic>
    </p:spTree>
    <p:extLst>
      <p:ext uri="{BB962C8B-B14F-4D97-AF65-F5344CB8AC3E}">
        <p14:creationId xmlns:p14="http://schemas.microsoft.com/office/powerpoint/2010/main" val="11450688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118314B-8343-480B-8FAE-88E23D8255EC}"/>
              </a:ext>
            </a:extLst>
          </p:cNvPr>
          <p:cNvSpPr txBox="1">
            <a:spLocks/>
          </p:cNvSpPr>
          <p:nvPr/>
        </p:nvSpPr>
        <p:spPr>
          <a:xfrm>
            <a:off x="963706" y="381245"/>
            <a:ext cx="10515600" cy="13255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rgbClr val="00AEEF"/>
                </a:solidFill>
                <a:latin typeface="Avenir LT Std 65 Medium" panose="020B0603020203020204" pitchFamily="34" charset="0"/>
                <a:ea typeface="+mj-ea"/>
                <a:cs typeface="+mj-cs"/>
              </a:defRPr>
            </a:lvl1pPr>
          </a:lstStyle>
          <a:p>
            <a:r>
              <a:rPr lang="en-US" dirty="0"/>
              <a:t>Planning Task Five</a:t>
            </a:r>
          </a:p>
        </p:txBody>
      </p:sp>
      <p:sp>
        <p:nvSpPr>
          <p:cNvPr id="9" name="TextBox 8">
            <a:extLst>
              <a:ext uri="{FF2B5EF4-FFF2-40B4-BE49-F238E27FC236}">
                <a16:creationId xmlns:a16="http://schemas.microsoft.com/office/drawing/2014/main" id="{FA059FCF-6A12-4BCF-B8D6-2BD4B0D88065}"/>
              </a:ext>
            </a:extLst>
          </p:cNvPr>
          <p:cNvSpPr txBox="1"/>
          <p:nvPr/>
        </p:nvSpPr>
        <p:spPr>
          <a:xfrm>
            <a:off x="829235" y="2894705"/>
            <a:ext cx="10784541" cy="1754326"/>
          </a:xfrm>
          <a:prstGeom prst="rect">
            <a:avLst/>
          </a:prstGeom>
          <a:noFill/>
        </p:spPr>
        <p:txBody>
          <a:bodyPr wrap="square" rtlCol="0">
            <a:spAutoFit/>
          </a:bodyPr>
          <a:lstStyle/>
          <a:p>
            <a:pPr algn="ctr"/>
            <a:r>
              <a:rPr lang="en-US" sz="3600" i="1" dirty="0">
                <a:latin typeface="Avenir LT Std 65 Medium" panose="020B0603020203020204" pitchFamily="34" charset="0"/>
              </a:rPr>
              <a:t>Present, Implement, &amp; Monitor Your Business Plan</a:t>
            </a:r>
          </a:p>
          <a:p>
            <a:pPr algn="ctr"/>
            <a:r>
              <a:rPr lang="en-US" sz="3600" i="1" dirty="0">
                <a:latin typeface="Avenir LT Std 65 Medium" panose="020B0603020203020204" pitchFamily="34" charset="0"/>
              </a:rPr>
              <a:t>Which route will you take, and how will you check your progress along the way?</a:t>
            </a:r>
          </a:p>
        </p:txBody>
      </p:sp>
      <p:cxnSp>
        <p:nvCxnSpPr>
          <p:cNvPr id="10" name="Straight Connector 9">
            <a:extLst>
              <a:ext uri="{FF2B5EF4-FFF2-40B4-BE49-F238E27FC236}">
                <a16:creationId xmlns:a16="http://schemas.microsoft.com/office/drawing/2014/main" id="{CFD0695E-5BE0-4793-BAA6-D808B91ED878}"/>
              </a:ext>
            </a:extLst>
          </p:cNvPr>
          <p:cNvCxnSpPr/>
          <p:nvPr/>
        </p:nvCxnSpPr>
        <p:spPr>
          <a:xfrm>
            <a:off x="1066800" y="2617694"/>
            <a:ext cx="10058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D01845A-7262-44D0-BE9C-51C9A8D34EEE}"/>
              </a:ext>
            </a:extLst>
          </p:cNvPr>
          <p:cNvCxnSpPr/>
          <p:nvPr/>
        </p:nvCxnSpPr>
        <p:spPr>
          <a:xfrm>
            <a:off x="1066800" y="5233595"/>
            <a:ext cx="100584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a:extLst>
              <a:ext uri="{FF2B5EF4-FFF2-40B4-BE49-F238E27FC236}">
                <a16:creationId xmlns:a16="http://schemas.microsoft.com/office/drawing/2014/main" id="{D53FE8EE-681F-4849-A36F-D5B66F797E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9988" y="5998103"/>
            <a:ext cx="1684967" cy="726305"/>
          </a:xfrm>
          <a:prstGeom prst="rect">
            <a:avLst/>
          </a:prstGeom>
        </p:spPr>
      </p:pic>
    </p:spTree>
    <p:extLst>
      <p:ext uri="{BB962C8B-B14F-4D97-AF65-F5344CB8AC3E}">
        <p14:creationId xmlns:p14="http://schemas.microsoft.com/office/powerpoint/2010/main" val="1262989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8C198-3F65-4066-9B99-AFBEBCC7DEA6}"/>
              </a:ext>
            </a:extLst>
          </p:cNvPr>
          <p:cNvSpPr>
            <a:spLocks noGrp="1"/>
          </p:cNvSpPr>
          <p:nvPr>
            <p:ph type="title" idx="4294967295"/>
          </p:nvPr>
        </p:nvSpPr>
        <p:spPr>
          <a:xfrm>
            <a:off x="709748" y="460920"/>
            <a:ext cx="11273246" cy="1325563"/>
          </a:xfrm>
        </p:spPr>
        <p:txBody>
          <a:bodyPr>
            <a:noAutofit/>
          </a:bodyPr>
          <a:lstStyle/>
          <a:p>
            <a:r>
              <a:rPr lang="en-US" sz="2800" dirty="0"/>
              <a:t>Planning Task 5: Present, Implement and Monitor Your Business Plan </a:t>
            </a:r>
            <a:br>
              <a:rPr lang="en-US" sz="2800" dirty="0"/>
            </a:br>
            <a:r>
              <a:rPr lang="en-US" sz="2800" dirty="0"/>
              <a:t>Which Route will you Take and How Will You Check Your Progress Along the Way?</a:t>
            </a:r>
          </a:p>
        </p:txBody>
      </p:sp>
      <p:sp>
        <p:nvSpPr>
          <p:cNvPr id="3" name="TextBox 2">
            <a:extLst>
              <a:ext uri="{FF2B5EF4-FFF2-40B4-BE49-F238E27FC236}">
                <a16:creationId xmlns:a16="http://schemas.microsoft.com/office/drawing/2014/main" id="{E97E8AD4-50BC-4CE7-8FDB-EB51EC51F4C9}"/>
              </a:ext>
            </a:extLst>
          </p:cNvPr>
          <p:cNvSpPr txBox="1"/>
          <p:nvPr/>
        </p:nvSpPr>
        <p:spPr>
          <a:xfrm>
            <a:off x="709748" y="2560320"/>
            <a:ext cx="10206446"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Avenir LT Std 45 Book" panose="020B0502020203020204" pitchFamily="34" charset="0"/>
              </a:rPr>
              <a:t>Organize and write your Business Plan</a:t>
            </a:r>
          </a:p>
          <a:p>
            <a:pPr marL="285750" indent="-285750">
              <a:buFont typeface="Arial" panose="020B0604020202020204" pitchFamily="34" charset="0"/>
              <a:buChar char="•"/>
            </a:pPr>
            <a:r>
              <a:rPr lang="en-US" sz="2800" dirty="0">
                <a:latin typeface="Avenir LT Std 45 Book" panose="020B0502020203020204" pitchFamily="34" charset="0"/>
              </a:rPr>
              <a:t>Implementation and monitoring</a:t>
            </a:r>
          </a:p>
          <a:p>
            <a:pPr marL="742950" lvl="1" indent="-285750">
              <a:buFont typeface="Arial" panose="020B0604020202020204" pitchFamily="34" charset="0"/>
              <a:buChar char="•"/>
            </a:pPr>
            <a:r>
              <a:rPr lang="en-US" sz="2800" dirty="0">
                <a:latin typeface="Avenir LT Std 45 Book" panose="020B0502020203020204" pitchFamily="34" charset="0"/>
              </a:rPr>
              <a:t>Develop an Implementation ‘To-do’ list</a:t>
            </a:r>
          </a:p>
          <a:p>
            <a:pPr marL="742950" lvl="1" indent="-285750">
              <a:buFont typeface="Arial" panose="020B0604020202020204" pitchFamily="34" charset="0"/>
              <a:buChar char="•"/>
            </a:pPr>
            <a:r>
              <a:rPr lang="en-US" sz="2800" dirty="0">
                <a:latin typeface="Avenir LT Std 45 Book" panose="020B0502020203020204" pitchFamily="34" charset="0"/>
              </a:rPr>
              <a:t>Establish Monitoring Checkpoints</a:t>
            </a:r>
          </a:p>
          <a:p>
            <a:pPr marL="742950" lvl="1" indent="-285750">
              <a:buFont typeface="Arial" panose="020B0604020202020204" pitchFamily="34" charset="0"/>
              <a:buChar char="•"/>
            </a:pPr>
            <a:r>
              <a:rPr lang="en-US" sz="2800" dirty="0">
                <a:latin typeface="Avenir LT Std 45 Book" panose="020B0502020203020204" pitchFamily="34" charset="0"/>
              </a:rPr>
              <a:t>Maintain Records</a:t>
            </a:r>
          </a:p>
          <a:p>
            <a:pPr marL="742950" lvl="1" indent="-285750">
              <a:buFont typeface="Arial" panose="020B0604020202020204" pitchFamily="34" charset="0"/>
              <a:buChar char="•"/>
            </a:pPr>
            <a:r>
              <a:rPr lang="en-US" sz="2800" dirty="0">
                <a:latin typeface="Avenir LT Std 45 Book" panose="020B0502020203020204" pitchFamily="34" charset="0"/>
              </a:rPr>
              <a:t>Review Progress</a:t>
            </a:r>
          </a:p>
        </p:txBody>
      </p:sp>
      <p:pic>
        <p:nvPicPr>
          <p:cNvPr id="5" name="Picture 4" descr="Text&#10;&#10;Description automatically generated">
            <a:extLst>
              <a:ext uri="{FF2B5EF4-FFF2-40B4-BE49-F238E27FC236}">
                <a16:creationId xmlns:a16="http://schemas.microsoft.com/office/drawing/2014/main" id="{C1FD3D98-BE59-4E69-B6E5-1575474560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6582" y="5859562"/>
            <a:ext cx="1684967" cy="726305"/>
          </a:xfrm>
          <a:prstGeom prst="rect">
            <a:avLst/>
          </a:prstGeom>
        </p:spPr>
      </p:pic>
    </p:spTree>
    <p:extLst>
      <p:ext uri="{BB962C8B-B14F-4D97-AF65-F5344CB8AC3E}">
        <p14:creationId xmlns:p14="http://schemas.microsoft.com/office/powerpoint/2010/main" val="18784258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Documents and Settings\Ms. Leslie Walker\Desktop\NEW LOGO\ASU Extension logo 2 color uncoated.jpg">
            <a:extLst>
              <a:ext uri="{FF2B5EF4-FFF2-40B4-BE49-F238E27FC236}">
                <a16:creationId xmlns:a16="http://schemas.microsoft.com/office/drawing/2014/main" id="{9C6B8152-8090-43DE-AB25-61DA1717C3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58413" y="8836025"/>
            <a:ext cx="222885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C:\Documents and Settings\Ms. Leslie Walker\Desktop\NEW LOGO\ASU Extension logo 2 color uncoated.jpg">
            <a:extLst>
              <a:ext uri="{FF2B5EF4-FFF2-40B4-BE49-F238E27FC236}">
                <a16:creationId xmlns:a16="http://schemas.microsoft.com/office/drawing/2014/main" id="{29E672B6-1784-4423-BCC4-D7BAC44E87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10813" y="8988425"/>
            <a:ext cx="222885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C:\Documents and Settings\Ms. Leslie Walker\Desktop\NEW LOGO\ASU Extension logo 2 color uncoated.jpg">
            <a:extLst>
              <a:ext uri="{FF2B5EF4-FFF2-40B4-BE49-F238E27FC236}">
                <a16:creationId xmlns:a16="http://schemas.microsoft.com/office/drawing/2014/main" id="{D43BCB09-97BF-4349-BD46-2807ACC396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63213" y="9140825"/>
            <a:ext cx="222885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9412C26-66D7-419C-A69F-B8DC65AE7E6F}"/>
              </a:ext>
            </a:extLst>
          </p:cNvPr>
          <p:cNvSpPr txBox="1"/>
          <p:nvPr/>
        </p:nvSpPr>
        <p:spPr>
          <a:xfrm>
            <a:off x="711199" y="679269"/>
            <a:ext cx="11010538" cy="707886"/>
          </a:xfrm>
          <a:prstGeom prst="rect">
            <a:avLst/>
          </a:prstGeom>
          <a:noFill/>
        </p:spPr>
        <p:txBody>
          <a:bodyPr wrap="square" rtlCol="0">
            <a:spAutoFit/>
          </a:bodyPr>
          <a:lstStyle/>
          <a:p>
            <a:r>
              <a:rPr lang="en-US" sz="4000" b="1" dirty="0">
                <a:solidFill>
                  <a:schemeClr val="accent1"/>
                </a:solidFill>
                <a:latin typeface="Avenir LT Std 65 Medium" panose="020B0603020203020204" pitchFamily="34" charset="0"/>
              </a:rPr>
              <a:t>Organizing and Writing Your Business Plan</a:t>
            </a:r>
          </a:p>
        </p:txBody>
      </p:sp>
      <p:sp>
        <p:nvSpPr>
          <p:cNvPr id="7" name="TextBox 6">
            <a:extLst>
              <a:ext uri="{FF2B5EF4-FFF2-40B4-BE49-F238E27FC236}">
                <a16:creationId xmlns:a16="http://schemas.microsoft.com/office/drawing/2014/main" id="{D6F9BE0F-C700-4443-AAFA-4C25C3A3BFC0}"/>
              </a:ext>
            </a:extLst>
          </p:cNvPr>
          <p:cNvSpPr txBox="1"/>
          <p:nvPr/>
        </p:nvSpPr>
        <p:spPr>
          <a:xfrm>
            <a:off x="1889896" y="1741714"/>
            <a:ext cx="9592356" cy="4524315"/>
          </a:xfrm>
          <a:prstGeom prst="rect">
            <a:avLst/>
          </a:prstGeom>
          <a:noFill/>
        </p:spPr>
        <p:txBody>
          <a:bodyPr wrap="square" rtlCol="0">
            <a:spAutoFit/>
          </a:bodyPr>
          <a:lstStyle/>
          <a:p>
            <a:r>
              <a:rPr lang="en-US" b="1" dirty="0">
                <a:latin typeface="Avenir LT Std 45 Book" panose="020B0502020203020204" pitchFamily="34" charset="0"/>
              </a:rPr>
              <a:t>Plan A: Holistic</a:t>
            </a:r>
          </a:p>
          <a:p>
            <a:pPr marL="742950" lvl="1" indent="-285750">
              <a:buFont typeface="Arial" panose="020B0604020202020204" pitchFamily="34" charset="0"/>
              <a:buChar char="•"/>
            </a:pPr>
            <a:r>
              <a:rPr lang="en-US" dirty="0">
                <a:latin typeface="Avenir LT Std 45 Book" panose="020B0502020203020204" pitchFamily="34" charset="0"/>
              </a:rPr>
              <a:t>Cover</a:t>
            </a:r>
          </a:p>
          <a:p>
            <a:pPr marL="742950" lvl="1" indent="-285750">
              <a:buFont typeface="Arial" panose="020B0604020202020204" pitchFamily="34" charset="0"/>
              <a:buChar char="•"/>
            </a:pPr>
            <a:r>
              <a:rPr lang="en-US" dirty="0">
                <a:latin typeface="Avenir LT Std 45 Book" panose="020B0502020203020204" pitchFamily="34" charset="0"/>
              </a:rPr>
              <a:t>Executive Summary</a:t>
            </a:r>
          </a:p>
          <a:p>
            <a:pPr marL="742950" lvl="1" indent="-285750">
              <a:buFont typeface="Arial" panose="020B0604020202020204" pitchFamily="34" charset="0"/>
              <a:buChar char="•"/>
            </a:pPr>
            <a:r>
              <a:rPr lang="en-US" dirty="0">
                <a:latin typeface="Avenir LT Std 45 Book" panose="020B0502020203020204" pitchFamily="34" charset="0"/>
              </a:rPr>
              <a:t>Table of Contents</a:t>
            </a:r>
          </a:p>
          <a:p>
            <a:pPr marL="742950" lvl="1" indent="-285750">
              <a:buFont typeface="Arial" panose="020B0604020202020204" pitchFamily="34" charset="0"/>
              <a:buChar char="•"/>
            </a:pPr>
            <a:r>
              <a:rPr lang="en-US" dirty="0">
                <a:latin typeface="Avenir LT Std 45 Book" panose="020B0502020203020204" pitchFamily="34" charset="0"/>
              </a:rPr>
              <a:t>Business Mission</a:t>
            </a:r>
          </a:p>
          <a:p>
            <a:pPr marL="742950" lvl="1" indent="-285750">
              <a:buFont typeface="Arial" panose="020B0604020202020204" pitchFamily="34" charset="0"/>
              <a:buChar char="•"/>
            </a:pPr>
            <a:r>
              <a:rPr lang="en-US" dirty="0">
                <a:latin typeface="Avenir LT Std 45 Book" panose="020B0502020203020204" pitchFamily="34" charset="0"/>
              </a:rPr>
              <a:t>Business Background (History and Current Situation)</a:t>
            </a:r>
          </a:p>
          <a:p>
            <a:pPr marL="742950" lvl="1" indent="-285750">
              <a:buFont typeface="Arial" panose="020B0604020202020204" pitchFamily="34" charset="0"/>
              <a:buChar char="•"/>
            </a:pPr>
            <a:r>
              <a:rPr lang="en-US" dirty="0">
                <a:latin typeface="Avenir LT Std 45 Book" panose="020B0502020203020204" pitchFamily="34" charset="0"/>
              </a:rPr>
              <a:t>Vision and Goals</a:t>
            </a:r>
          </a:p>
          <a:p>
            <a:pPr marL="742950" lvl="1" indent="-285750">
              <a:buFont typeface="Arial" panose="020B0604020202020204" pitchFamily="34" charset="0"/>
              <a:buChar char="•"/>
            </a:pPr>
            <a:r>
              <a:rPr lang="en-US" dirty="0">
                <a:latin typeface="Avenir LT Std 45 Book" panose="020B0502020203020204" pitchFamily="34" charset="0"/>
              </a:rPr>
              <a:t>Key Planning Assumptions</a:t>
            </a:r>
          </a:p>
          <a:p>
            <a:pPr marL="742950" lvl="1" indent="-285750">
              <a:buFont typeface="Arial" panose="020B0604020202020204" pitchFamily="34" charset="0"/>
              <a:buChar char="•"/>
            </a:pPr>
            <a:r>
              <a:rPr lang="en-US" dirty="0">
                <a:latin typeface="Avenir LT Std 45 Book" panose="020B0502020203020204" pitchFamily="34" charset="0"/>
              </a:rPr>
              <a:t>Marketing Strategy</a:t>
            </a:r>
          </a:p>
          <a:p>
            <a:pPr marL="742950" lvl="1" indent="-285750">
              <a:buFont typeface="Arial" panose="020B0604020202020204" pitchFamily="34" charset="0"/>
              <a:buChar char="•"/>
            </a:pPr>
            <a:r>
              <a:rPr lang="en-US" dirty="0">
                <a:latin typeface="Avenir LT Std 45 Book" panose="020B0502020203020204" pitchFamily="34" charset="0"/>
              </a:rPr>
              <a:t>Operations Strategy</a:t>
            </a:r>
          </a:p>
          <a:p>
            <a:pPr marL="742950" lvl="1" indent="-285750">
              <a:buFont typeface="Arial" panose="020B0604020202020204" pitchFamily="34" charset="0"/>
              <a:buChar char="•"/>
            </a:pPr>
            <a:r>
              <a:rPr lang="en-US" dirty="0">
                <a:latin typeface="Avenir LT Std 45 Book" panose="020B0502020203020204" pitchFamily="34" charset="0"/>
              </a:rPr>
              <a:t>Management and Human Resources Strategy</a:t>
            </a:r>
          </a:p>
          <a:p>
            <a:pPr marL="742950" lvl="1" indent="-285750">
              <a:buFont typeface="Arial" panose="020B0604020202020204" pitchFamily="34" charset="0"/>
              <a:buChar char="•"/>
            </a:pPr>
            <a:r>
              <a:rPr lang="en-US" dirty="0">
                <a:latin typeface="Avenir LT Std 45 Book" panose="020B0502020203020204" pitchFamily="34" charset="0"/>
              </a:rPr>
              <a:t>Financial Strategy</a:t>
            </a:r>
          </a:p>
          <a:p>
            <a:pPr marL="742950" lvl="1" indent="-285750">
              <a:buFont typeface="Arial" panose="020B0604020202020204" pitchFamily="34" charset="0"/>
              <a:buChar char="•"/>
            </a:pPr>
            <a:r>
              <a:rPr lang="en-US" dirty="0">
                <a:latin typeface="Avenir LT Std 45 Book" panose="020B0502020203020204" pitchFamily="34" charset="0"/>
              </a:rPr>
              <a:t>Projected Income Statement and Cash Flow</a:t>
            </a:r>
          </a:p>
          <a:p>
            <a:pPr marL="742950" lvl="1" indent="-285750">
              <a:buFont typeface="Arial" panose="020B0604020202020204" pitchFamily="34" charset="0"/>
              <a:buChar char="•"/>
            </a:pPr>
            <a:r>
              <a:rPr lang="en-US" dirty="0">
                <a:latin typeface="Avenir LT Std 45 Book" panose="020B0502020203020204" pitchFamily="34" charset="0"/>
              </a:rPr>
              <a:t>Appendices (relevant support information such as market research, resumes, brochures, letters of recommendation, tax returns, etc.)</a:t>
            </a:r>
          </a:p>
          <a:p>
            <a:endParaRPr lang="en-US" dirty="0">
              <a:latin typeface="Avenir LT Std 45 Book" panose="020B0502020203020204" pitchFamily="34" charset="0"/>
            </a:endParaRPr>
          </a:p>
        </p:txBody>
      </p:sp>
      <p:cxnSp>
        <p:nvCxnSpPr>
          <p:cNvPr id="11" name="Straight Connector 10">
            <a:extLst>
              <a:ext uri="{FF2B5EF4-FFF2-40B4-BE49-F238E27FC236}">
                <a16:creationId xmlns:a16="http://schemas.microsoft.com/office/drawing/2014/main" id="{56BEDC48-327D-4D83-94B0-40C60C5C3892}"/>
              </a:ext>
            </a:extLst>
          </p:cNvPr>
          <p:cNvCxnSpPr/>
          <p:nvPr/>
        </p:nvCxnSpPr>
        <p:spPr>
          <a:xfrm>
            <a:off x="1741714" y="1811383"/>
            <a:ext cx="0" cy="407561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 name="Graphic 11" descr="Checklist">
            <a:extLst>
              <a:ext uri="{FF2B5EF4-FFF2-40B4-BE49-F238E27FC236}">
                <a16:creationId xmlns:a16="http://schemas.microsoft.com/office/drawing/2014/main" id="{14248A68-6473-4F78-A975-05A8F0AA6E8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346976">
            <a:off x="10538109" y="534666"/>
            <a:ext cx="1494334" cy="1494334"/>
          </a:xfrm>
          <a:prstGeom prst="rect">
            <a:avLst/>
          </a:prstGeom>
        </p:spPr>
      </p:pic>
      <p:pic>
        <p:nvPicPr>
          <p:cNvPr id="13" name="Picture 12" descr="Text&#10;&#10;Description automatically generated">
            <a:extLst>
              <a:ext uri="{FF2B5EF4-FFF2-40B4-BE49-F238E27FC236}">
                <a16:creationId xmlns:a16="http://schemas.microsoft.com/office/drawing/2014/main" id="{C8CC13B5-F901-4F9B-89B7-3E2DD44ADF4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46582" y="5859562"/>
            <a:ext cx="1684967" cy="726305"/>
          </a:xfrm>
          <a:prstGeom prst="rect">
            <a:avLst/>
          </a:prstGeom>
        </p:spPr>
      </p:pic>
    </p:spTree>
    <p:extLst>
      <p:ext uri="{BB962C8B-B14F-4D97-AF65-F5344CB8AC3E}">
        <p14:creationId xmlns:p14="http://schemas.microsoft.com/office/powerpoint/2010/main" val="39514879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02E31A-1BF4-4CCB-BBF1-C2CF2656D5A8}"/>
              </a:ext>
            </a:extLst>
          </p:cNvPr>
          <p:cNvSpPr>
            <a:spLocks noGrp="1"/>
          </p:cNvSpPr>
          <p:nvPr>
            <p:ph type="title"/>
          </p:nvPr>
        </p:nvSpPr>
        <p:spPr/>
        <p:txBody>
          <a:bodyPr/>
          <a:lstStyle/>
          <a:p>
            <a:r>
              <a:rPr lang="en-US" dirty="0"/>
              <a:t>Common Presentation Pitfalls</a:t>
            </a:r>
          </a:p>
        </p:txBody>
      </p:sp>
      <p:sp>
        <p:nvSpPr>
          <p:cNvPr id="5" name="Rectangle: Rounded Corners 4">
            <a:extLst>
              <a:ext uri="{FF2B5EF4-FFF2-40B4-BE49-F238E27FC236}">
                <a16:creationId xmlns:a16="http://schemas.microsoft.com/office/drawing/2014/main" id="{C2692F36-7579-496A-9E69-DD24860D0243}"/>
              </a:ext>
            </a:extLst>
          </p:cNvPr>
          <p:cNvSpPr/>
          <p:nvPr/>
        </p:nvSpPr>
        <p:spPr>
          <a:xfrm>
            <a:off x="452845" y="2090058"/>
            <a:ext cx="3405052" cy="1811382"/>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dirty="0">
                <a:solidFill>
                  <a:schemeClr val="tx1"/>
                </a:solidFill>
                <a:latin typeface="Avenir LT Std 45 Book" panose="020B0502020203020204" pitchFamily="34" charset="0"/>
              </a:rPr>
              <a:t>Too much detail</a:t>
            </a:r>
            <a:r>
              <a:rPr lang="en-US" sz="1600" dirty="0">
                <a:solidFill>
                  <a:schemeClr val="tx1"/>
                </a:solidFill>
                <a:latin typeface="Avenir LT Std 45 Book" panose="020B0502020203020204" pitchFamily="34" charset="0"/>
              </a:rPr>
              <a:t>. There is a fine line between too little and too much detail in a business plan. Minute or trivial items that dilute or mask the critical aspects of the plan should be avoided</a:t>
            </a:r>
          </a:p>
        </p:txBody>
      </p:sp>
      <p:sp>
        <p:nvSpPr>
          <p:cNvPr id="6" name="Rectangle: Rounded Corners 5">
            <a:extLst>
              <a:ext uri="{FF2B5EF4-FFF2-40B4-BE49-F238E27FC236}">
                <a16:creationId xmlns:a16="http://schemas.microsoft.com/office/drawing/2014/main" id="{4839805F-2B87-429D-B018-1486C72CECD5}"/>
              </a:ext>
            </a:extLst>
          </p:cNvPr>
          <p:cNvSpPr/>
          <p:nvPr/>
        </p:nvSpPr>
        <p:spPr>
          <a:xfrm>
            <a:off x="1587142" y="4048264"/>
            <a:ext cx="4025538" cy="1996122"/>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dirty="0">
                <a:solidFill>
                  <a:schemeClr val="tx1"/>
                </a:solidFill>
                <a:latin typeface="Avenir LT Std 45 Book" panose="020B0502020203020204" pitchFamily="34" charset="0"/>
              </a:rPr>
              <a:t>Graphics without substance. </a:t>
            </a:r>
            <a:r>
              <a:rPr lang="en-US" sz="1600" dirty="0">
                <a:solidFill>
                  <a:schemeClr val="tx1"/>
                </a:solidFill>
                <a:latin typeface="Avenir LT Std 45 Book" panose="020B0502020203020204" pitchFamily="34" charset="0"/>
              </a:rPr>
              <a:t>With the sophisticated computer software available to the average user today, it is easy to over-emphasize aesthetics while compromising substance. Graphics should be  a complement to, not a substitute for, logic and reasoning. </a:t>
            </a:r>
          </a:p>
        </p:txBody>
      </p:sp>
      <p:sp>
        <p:nvSpPr>
          <p:cNvPr id="7" name="Rectangle: Rounded Corners 6">
            <a:extLst>
              <a:ext uri="{FF2B5EF4-FFF2-40B4-BE49-F238E27FC236}">
                <a16:creationId xmlns:a16="http://schemas.microsoft.com/office/drawing/2014/main" id="{43E2C70C-7E64-4A05-A909-42695F71E84E}"/>
              </a:ext>
            </a:extLst>
          </p:cNvPr>
          <p:cNvSpPr/>
          <p:nvPr/>
        </p:nvSpPr>
        <p:spPr>
          <a:xfrm>
            <a:off x="4393474" y="2082576"/>
            <a:ext cx="3405052" cy="1776548"/>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dirty="0">
                <a:solidFill>
                  <a:schemeClr val="tx1"/>
                </a:solidFill>
                <a:latin typeface="Avenir LT Std 45 Book" panose="020B0502020203020204" pitchFamily="34" charset="0"/>
              </a:rPr>
              <a:t>No executive Summary.</a:t>
            </a:r>
            <a:r>
              <a:rPr lang="en-US" sz="1600" dirty="0">
                <a:solidFill>
                  <a:schemeClr val="tx1"/>
                </a:solidFill>
                <a:latin typeface="Avenir LT Std 45 Book" panose="020B0502020203020204" pitchFamily="34" charset="0"/>
              </a:rPr>
              <a:t> Many readers of business plans will not read past the executive summary. If it does not exist, they may not read the plan at all. </a:t>
            </a:r>
          </a:p>
        </p:txBody>
      </p:sp>
      <p:sp>
        <p:nvSpPr>
          <p:cNvPr id="8" name="Rectangle: Rounded Corners 7">
            <a:extLst>
              <a:ext uri="{FF2B5EF4-FFF2-40B4-BE49-F238E27FC236}">
                <a16:creationId xmlns:a16="http://schemas.microsoft.com/office/drawing/2014/main" id="{945F6F61-F18F-4CB6-9D5B-0E6F598BCA76}"/>
              </a:ext>
            </a:extLst>
          </p:cNvPr>
          <p:cNvSpPr/>
          <p:nvPr/>
        </p:nvSpPr>
        <p:spPr>
          <a:xfrm>
            <a:off x="8268787" y="2090058"/>
            <a:ext cx="3405052" cy="1776548"/>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dirty="0">
                <a:solidFill>
                  <a:schemeClr val="tx1"/>
                </a:solidFill>
                <a:latin typeface="Avenir LT Std 45 Book" panose="020B0502020203020204" pitchFamily="34" charset="0"/>
              </a:rPr>
              <a:t>Inability to communicate plan.</a:t>
            </a:r>
            <a:r>
              <a:rPr lang="en-US" sz="1600" dirty="0">
                <a:solidFill>
                  <a:schemeClr val="tx1"/>
                </a:solidFill>
                <a:latin typeface="Avenir LT Std 45 Book" panose="020B0502020203020204" pitchFamily="34" charset="0"/>
              </a:rPr>
              <a:t> The business plan should clearly outline the proposal in understandable terms. Monumental ideas are worthless if they cannot be communicated.</a:t>
            </a:r>
          </a:p>
        </p:txBody>
      </p:sp>
      <p:sp>
        <p:nvSpPr>
          <p:cNvPr id="9" name="Rectangle: Rounded Corners 8">
            <a:extLst>
              <a:ext uri="{FF2B5EF4-FFF2-40B4-BE49-F238E27FC236}">
                <a16:creationId xmlns:a16="http://schemas.microsoft.com/office/drawing/2014/main" id="{6712EB0E-696C-4494-ABCD-95443362C998}"/>
              </a:ext>
            </a:extLst>
          </p:cNvPr>
          <p:cNvSpPr/>
          <p:nvPr/>
        </p:nvSpPr>
        <p:spPr>
          <a:xfrm>
            <a:off x="6167842" y="4065680"/>
            <a:ext cx="4201889" cy="1978706"/>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500" b="1" dirty="0">
                <a:solidFill>
                  <a:schemeClr val="tx1"/>
                </a:solidFill>
                <a:latin typeface="Avenir LT Std 45 Book" panose="020B0502020203020204" pitchFamily="34" charset="0"/>
              </a:rPr>
              <a:t>Infatuation with product or service. </a:t>
            </a:r>
            <a:r>
              <a:rPr lang="en-US" sz="1500" dirty="0">
                <a:solidFill>
                  <a:schemeClr val="tx1"/>
                </a:solidFill>
                <a:latin typeface="Avenir LT Std 45 Book" panose="020B0502020203020204" pitchFamily="34" charset="0"/>
              </a:rPr>
              <a:t>Although a business plan should clearly explain the attributes of the business’ key product or service, it should focus on the marketing plan. An entrepreneur can often become so intrigued by his or her ideas that he or she forgets about the big picture. </a:t>
            </a:r>
          </a:p>
        </p:txBody>
      </p:sp>
      <p:pic>
        <p:nvPicPr>
          <p:cNvPr id="10" name="Picture 9" descr="Text&#10;&#10;Description automatically generated">
            <a:extLst>
              <a:ext uri="{FF2B5EF4-FFF2-40B4-BE49-F238E27FC236}">
                <a16:creationId xmlns:a16="http://schemas.microsoft.com/office/drawing/2014/main" id="{60EA3605-41AF-422D-9E05-6B3F906859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6582" y="5859562"/>
            <a:ext cx="1684967" cy="726305"/>
          </a:xfrm>
          <a:prstGeom prst="rect">
            <a:avLst/>
          </a:prstGeom>
        </p:spPr>
      </p:pic>
    </p:spTree>
    <p:extLst>
      <p:ext uri="{BB962C8B-B14F-4D97-AF65-F5344CB8AC3E}">
        <p14:creationId xmlns:p14="http://schemas.microsoft.com/office/powerpoint/2010/main" val="26798481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Documents and Settings\Ms. Leslie Walker\Desktop\NEW LOGO\ASU Extension logo 2 color uncoated.jpg">
            <a:extLst>
              <a:ext uri="{FF2B5EF4-FFF2-40B4-BE49-F238E27FC236}">
                <a16:creationId xmlns:a16="http://schemas.microsoft.com/office/drawing/2014/main" id="{9C6B8152-8090-43DE-AB25-61DA1717C3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58413" y="8836025"/>
            <a:ext cx="222885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C:\Documents and Settings\Ms. Leslie Walker\Desktop\NEW LOGO\ASU Extension logo 2 color uncoated.jpg">
            <a:extLst>
              <a:ext uri="{FF2B5EF4-FFF2-40B4-BE49-F238E27FC236}">
                <a16:creationId xmlns:a16="http://schemas.microsoft.com/office/drawing/2014/main" id="{29E672B6-1784-4423-BCC4-D7BAC44E87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10813" y="8988425"/>
            <a:ext cx="222885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C:\Documents and Settings\Ms. Leslie Walker\Desktop\NEW LOGO\ASU Extension logo 2 color uncoated.jpg">
            <a:extLst>
              <a:ext uri="{FF2B5EF4-FFF2-40B4-BE49-F238E27FC236}">
                <a16:creationId xmlns:a16="http://schemas.microsoft.com/office/drawing/2014/main" id="{D43BCB09-97BF-4349-BD46-2807ACC396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63213" y="9140825"/>
            <a:ext cx="222885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4" descr="A picture containing chart&#10;&#10;Description automatically generated">
            <a:extLst>
              <a:ext uri="{FF2B5EF4-FFF2-40B4-BE49-F238E27FC236}">
                <a16:creationId xmlns:a16="http://schemas.microsoft.com/office/drawing/2014/main" id="{2FB05CDA-F889-45BD-9146-EF72467C8C84}"/>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119281" y="424224"/>
            <a:ext cx="7036597" cy="6061802"/>
          </a:xfrm>
        </p:spPr>
      </p:pic>
      <p:sp>
        <p:nvSpPr>
          <p:cNvPr id="4" name="Title 3">
            <a:extLst>
              <a:ext uri="{FF2B5EF4-FFF2-40B4-BE49-F238E27FC236}">
                <a16:creationId xmlns:a16="http://schemas.microsoft.com/office/drawing/2014/main" id="{2C2B913A-CF88-40ED-B6A2-3D3A2104F4E7}"/>
              </a:ext>
            </a:extLst>
          </p:cNvPr>
          <p:cNvSpPr>
            <a:spLocks noGrp="1"/>
          </p:cNvSpPr>
          <p:nvPr>
            <p:ph type="title"/>
          </p:nvPr>
        </p:nvSpPr>
        <p:spPr>
          <a:xfrm>
            <a:off x="838200" y="365124"/>
            <a:ext cx="4865914" cy="1325563"/>
          </a:xfrm>
        </p:spPr>
        <p:txBody>
          <a:bodyPr/>
          <a:lstStyle/>
          <a:p>
            <a:r>
              <a:rPr lang="en-US" dirty="0"/>
              <a:t>Business Life Cycle</a:t>
            </a:r>
          </a:p>
        </p:txBody>
      </p:sp>
      <p:pic>
        <p:nvPicPr>
          <p:cNvPr id="2" name="Picture 1" descr="Diagram&#10;&#10;Description automatically generated">
            <a:extLst>
              <a:ext uri="{FF2B5EF4-FFF2-40B4-BE49-F238E27FC236}">
                <a16:creationId xmlns:a16="http://schemas.microsoft.com/office/drawing/2014/main" id="{3CD8A2C2-02F6-4EE3-B5C0-30F8B86E4E09}"/>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68027" y="2380066"/>
            <a:ext cx="4790294" cy="3025975"/>
          </a:xfrm>
          <a:prstGeom prst="rect">
            <a:avLst/>
          </a:prstGeom>
        </p:spPr>
      </p:pic>
      <p:sp>
        <p:nvSpPr>
          <p:cNvPr id="3" name="TextBox 2">
            <a:extLst>
              <a:ext uri="{FF2B5EF4-FFF2-40B4-BE49-F238E27FC236}">
                <a16:creationId xmlns:a16="http://schemas.microsoft.com/office/drawing/2014/main" id="{BA51E3A7-4575-4899-BA09-5B9FEEE84240}"/>
              </a:ext>
            </a:extLst>
          </p:cNvPr>
          <p:cNvSpPr txBox="1"/>
          <p:nvPr/>
        </p:nvSpPr>
        <p:spPr>
          <a:xfrm>
            <a:off x="710421" y="7048942"/>
            <a:ext cx="6882066" cy="230832"/>
          </a:xfrm>
          <a:prstGeom prst="rect">
            <a:avLst/>
          </a:prstGeom>
          <a:noFill/>
        </p:spPr>
        <p:txBody>
          <a:bodyPr wrap="square" rtlCol="0">
            <a:spAutoFit/>
          </a:bodyPr>
          <a:lstStyle/>
          <a:p>
            <a:r>
              <a:rPr lang="en-US" sz="900" dirty="0">
                <a:hlinkClick r:id="rId6" tooltip="http://mrjamie.cc/2012/05/15/future-vs-present/"/>
              </a:rPr>
              <a:t>This Photo</a:t>
            </a:r>
            <a:r>
              <a:rPr lang="en-US" sz="900" dirty="0"/>
              <a:t> by Unknown Author is licensed under </a:t>
            </a:r>
            <a:r>
              <a:rPr lang="en-US" sz="900" dirty="0">
                <a:hlinkClick r:id="rId7" tooltip="https://creativecommons.org/licenses/by-nc/3.0/"/>
              </a:rPr>
              <a:t>CC BY-NC</a:t>
            </a:r>
            <a:endParaRPr lang="en-US" sz="900" dirty="0"/>
          </a:p>
        </p:txBody>
      </p:sp>
      <p:pic>
        <p:nvPicPr>
          <p:cNvPr id="9" name="Picture 8" descr="Text&#10;&#10;Description automatically generated">
            <a:extLst>
              <a:ext uri="{FF2B5EF4-FFF2-40B4-BE49-F238E27FC236}">
                <a16:creationId xmlns:a16="http://schemas.microsoft.com/office/drawing/2014/main" id="{4DE2A1FD-D5DB-4DE5-9AC8-E0BB87A970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49988" y="5998103"/>
            <a:ext cx="1684967" cy="726305"/>
          </a:xfrm>
          <a:prstGeom prst="rect">
            <a:avLst/>
          </a:prstGeom>
        </p:spPr>
      </p:pic>
    </p:spTree>
    <p:extLst>
      <p:ext uri="{BB962C8B-B14F-4D97-AF65-F5344CB8AC3E}">
        <p14:creationId xmlns:p14="http://schemas.microsoft.com/office/powerpoint/2010/main" val="40434519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831242-7DD9-4804-ACB2-9202D2D4EB51}"/>
              </a:ext>
            </a:extLst>
          </p:cNvPr>
          <p:cNvSpPr>
            <a:spLocks noGrp="1"/>
          </p:cNvSpPr>
          <p:nvPr>
            <p:ph type="title"/>
          </p:nvPr>
        </p:nvSpPr>
        <p:spPr/>
        <p:txBody>
          <a:bodyPr/>
          <a:lstStyle/>
          <a:p>
            <a:r>
              <a:rPr lang="en-US" dirty="0"/>
              <a:t>Common Presentation Pitfalls Cont.</a:t>
            </a:r>
          </a:p>
        </p:txBody>
      </p:sp>
      <p:sp>
        <p:nvSpPr>
          <p:cNvPr id="4" name="Rectangle: Rounded Corners 3">
            <a:extLst>
              <a:ext uri="{FF2B5EF4-FFF2-40B4-BE49-F238E27FC236}">
                <a16:creationId xmlns:a16="http://schemas.microsoft.com/office/drawing/2014/main" id="{6FAAB682-1CD6-4DCE-95A6-FC62D1574A73}"/>
              </a:ext>
            </a:extLst>
          </p:cNvPr>
          <p:cNvSpPr/>
          <p:nvPr/>
        </p:nvSpPr>
        <p:spPr>
          <a:xfrm>
            <a:off x="707570" y="2114322"/>
            <a:ext cx="3934097" cy="1741714"/>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dirty="0">
                <a:solidFill>
                  <a:schemeClr val="tx1"/>
                </a:solidFill>
                <a:latin typeface="Avenir LT Std 45 Book" panose="020B0502020203020204" pitchFamily="34" charset="0"/>
              </a:rPr>
              <a:t>Focusing on production estimates. </a:t>
            </a:r>
            <a:r>
              <a:rPr lang="en-US" sz="1600" dirty="0">
                <a:solidFill>
                  <a:schemeClr val="tx1"/>
                </a:solidFill>
                <a:latin typeface="Avenir LT Std 45 Book" panose="020B0502020203020204" pitchFamily="34" charset="0"/>
              </a:rPr>
              <a:t>When making projections, the focus needs to be on sales estimates, not production estimates. Production is irrelevant if there are no buyers.</a:t>
            </a:r>
          </a:p>
        </p:txBody>
      </p:sp>
      <p:sp>
        <p:nvSpPr>
          <p:cNvPr id="5" name="Rectangle: Rounded Corners 4">
            <a:extLst>
              <a:ext uri="{FF2B5EF4-FFF2-40B4-BE49-F238E27FC236}">
                <a16:creationId xmlns:a16="http://schemas.microsoft.com/office/drawing/2014/main" id="{4D24D78C-B430-49D6-B879-97F8FC088167}"/>
              </a:ext>
            </a:extLst>
          </p:cNvPr>
          <p:cNvSpPr/>
          <p:nvPr/>
        </p:nvSpPr>
        <p:spPr>
          <a:xfrm>
            <a:off x="5140234" y="2114322"/>
            <a:ext cx="4151812" cy="1741714"/>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dirty="0">
                <a:solidFill>
                  <a:schemeClr val="tx1"/>
                </a:solidFill>
                <a:latin typeface="Avenir LT Std 45 Book" panose="020B0502020203020204" pitchFamily="34" charset="0"/>
              </a:rPr>
              <a:t>Unrealistic financial projections. </a:t>
            </a:r>
            <a:r>
              <a:rPr lang="en-US" sz="1600" dirty="0">
                <a:solidFill>
                  <a:schemeClr val="tx1"/>
                </a:solidFill>
                <a:latin typeface="Avenir LT Std 45 Book" panose="020B0502020203020204" pitchFamily="34" charset="0"/>
              </a:rPr>
              <a:t>Potential investors are certainly interested in profitability so that they earn a return on investment. However, unrealistic financial projections can cause a plan to lose credibility in the eyes of investors</a:t>
            </a:r>
          </a:p>
        </p:txBody>
      </p:sp>
      <p:sp>
        <p:nvSpPr>
          <p:cNvPr id="6" name="Rectangle: Rounded Corners 5">
            <a:extLst>
              <a:ext uri="{FF2B5EF4-FFF2-40B4-BE49-F238E27FC236}">
                <a16:creationId xmlns:a16="http://schemas.microsoft.com/office/drawing/2014/main" id="{0610ED38-9239-4A90-A1F6-40B4CBD79A8A}"/>
              </a:ext>
            </a:extLst>
          </p:cNvPr>
          <p:cNvSpPr/>
          <p:nvPr/>
        </p:nvSpPr>
        <p:spPr>
          <a:xfrm>
            <a:off x="1064622" y="4150267"/>
            <a:ext cx="4604658" cy="1867356"/>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dirty="0">
                <a:solidFill>
                  <a:schemeClr val="tx1"/>
                </a:solidFill>
                <a:latin typeface="Avenir LT Std 45 Book" panose="020B0502020203020204" pitchFamily="34" charset="0"/>
              </a:rPr>
              <a:t>Technical Language or jargon. </a:t>
            </a:r>
            <a:r>
              <a:rPr lang="en-US" sz="1600" dirty="0">
                <a:solidFill>
                  <a:schemeClr val="tx1"/>
                </a:solidFill>
                <a:latin typeface="Avenir LT Std 45 Book" panose="020B0502020203020204" pitchFamily="34" charset="0"/>
              </a:rPr>
              <a:t>Technical language, acronyms and jargon that would be unfamiliar to a person without experience in a particular industry should be avoided. The reader will be more impressed if he or she understands the plan.</a:t>
            </a:r>
          </a:p>
        </p:txBody>
      </p:sp>
      <p:sp>
        <p:nvSpPr>
          <p:cNvPr id="7" name="Rectangle: Rounded Corners 6">
            <a:extLst>
              <a:ext uri="{FF2B5EF4-FFF2-40B4-BE49-F238E27FC236}">
                <a16:creationId xmlns:a16="http://schemas.microsoft.com/office/drawing/2014/main" id="{1604FA5F-68E2-49EA-9887-002672F71B4D}"/>
              </a:ext>
            </a:extLst>
          </p:cNvPr>
          <p:cNvSpPr/>
          <p:nvPr/>
        </p:nvSpPr>
        <p:spPr>
          <a:xfrm>
            <a:off x="6294121" y="4150267"/>
            <a:ext cx="5305696" cy="1867356"/>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500" b="1" dirty="0">
                <a:solidFill>
                  <a:schemeClr val="tx1"/>
                </a:solidFill>
                <a:latin typeface="Avenir LT Std 45 Book" panose="020B0502020203020204" pitchFamily="34" charset="0"/>
              </a:rPr>
              <a:t>Lack of commitment. </a:t>
            </a:r>
            <a:r>
              <a:rPr lang="en-US" sz="1500" dirty="0">
                <a:solidFill>
                  <a:schemeClr val="tx1"/>
                </a:solidFill>
                <a:latin typeface="Avenir LT Std 45 Book" panose="020B0502020203020204" pitchFamily="34" charset="0"/>
              </a:rPr>
              <a:t>The entrepreneur must show commitment to his or her business if he or she expects a commitment from others. Commitment is exhibited by timeliness and following up on all professional appointments. Investment of personal money is looked upon favorably because it shous that the owners is willing to make a financial commitment. </a:t>
            </a:r>
          </a:p>
        </p:txBody>
      </p:sp>
      <p:pic>
        <p:nvPicPr>
          <p:cNvPr id="9" name="Picture 8" descr="Text&#10;&#10;Description automatically generated">
            <a:extLst>
              <a:ext uri="{FF2B5EF4-FFF2-40B4-BE49-F238E27FC236}">
                <a16:creationId xmlns:a16="http://schemas.microsoft.com/office/drawing/2014/main" id="{13DD9AE6-EBC4-4F1B-AF21-36B247D7B3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4894" y="6017623"/>
            <a:ext cx="1684967" cy="726305"/>
          </a:xfrm>
          <a:prstGeom prst="rect">
            <a:avLst/>
          </a:prstGeom>
        </p:spPr>
      </p:pic>
    </p:spTree>
    <p:extLst>
      <p:ext uri="{BB962C8B-B14F-4D97-AF65-F5344CB8AC3E}">
        <p14:creationId xmlns:p14="http://schemas.microsoft.com/office/powerpoint/2010/main" val="5857384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06C60DFA-308B-4D5E-B19D-97F48D8AB500}"/>
              </a:ext>
            </a:extLst>
          </p:cNvPr>
          <p:cNvSpPr>
            <a:spLocks noGrp="1"/>
          </p:cNvSpPr>
          <p:nvPr>
            <p:ph type="title"/>
          </p:nvPr>
        </p:nvSpPr>
        <p:spPr>
          <a:xfrm>
            <a:off x="905436" y="343630"/>
            <a:ext cx="7619999" cy="1458276"/>
          </a:xfrm>
        </p:spPr>
        <p:txBody>
          <a:bodyPr>
            <a:normAutofit/>
          </a:bodyPr>
          <a:lstStyle/>
          <a:p>
            <a:r>
              <a:rPr lang="en-US" dirty="0"/>
              <a:t>Planning Tasks Summary</a:t>
            </a:r>
          </a:p>
        </p:txBody>
      </p:sp>
      <p:sp>
        <p:nvSpPr>
          <p:cNvPr id="2" name="TextBox 1">
            <a:extLst>
              <a:ext uri="{FF2B5EF4-FFF2-40B4-BE49-F238E27FC236}">
                <a16:creationId xmlns:a16="http://schemas.microsoft.com/office/drawing/2014/main" id="{91FA7ECC-7382-4691-8156-364A0096BC82}"/>
              </a:ext>
            </a:extLst>
          </p:cNvPr>
          <p:cNvSpPr txBox="1"/>
          <p:nvPr/>
        </p:nvSpPr>
        <p:spPr>
          <a:xfrm>
            <a:off x="905436" y="1805389"/>
            <a:ext cx="11286564" cy="4708981"/>
          </a:xfrm>
          <a:prstGeom prst="rect">
            <a:avLst/>
          </a:prstGeom>
          <a:noFill/>
        </p:spPr>
        <p:txBody>
          <a:bodyPr wrap="square" rtlCol="0">
            <a:spAutoFit/>
          </a:bodyPr>
          <a:lstStyle/>
          <a:p>
            <a:r>
              <a:rPr lang="en-US" sz="2400" b="1" dirty="0">
                <a:solidFill>
                  <a:schemeClr val="accent1"/>
                </a:solidFill>
                <a:latin typeface="Avenir LT Std 45 Book" panose="020B0502020203020204" pitchFamily="34" charset="0"/>
              </a:rPr>
              <a:t>One: Identify Values</a:t>
            </a:r>
          </a:p>
          <a:p>
            <a:pPr marL="800100" lvl="1" indent="-342900">
              <a:buFont typeface="Arial" panose="020B0604020202020204" pitchFamily="34" charset="0"/>
              <a:buChar char="•"/>
            </a:pPr>
            <a:r>
              <a:rPr lang="en-US" sz="2000" dirty="0">
                <a:latin typeface="Avenir LT Std 45 Book" panose="020B0502020203020204" pitchFamily="34" charset="0"/>
              </a:rPr>
              <a:t>What’s important to you?</a:t>
            </a:r>
          </a:p>
          <a:p>
            <a:pPr lvl="1"/>
            <a:endParaRPr lang="en-US" sz="1400" dirty="0">
              <a:latin typeface="Avenir LT Std 45 Book" panose="020B0502020203020204" pitchFamily="34" charset="0"/>
            </a:endParaRPr>
          </a:p>
          <a:p>
            <a:r>
              <a:rPr lang="en-US" sz="2400" b="1" dirty="0">
                <a:solidFill>
                  <a:schemeClr val="accent1"/>
                </a:solidFill>
                <a:latin typeface="Avenir LT Std 45 Book" panose="020B0502020203020204" pitchFamily="34" charset="0"/>
              </a:rPr>
              <a:t>Two: Review History and Take Stock of Your Current Situation</a:t>
            </a:r>
          </a:p>
          <a:p>
            <a:pPr marL="800100" lvl="1" indent="-342900">
              <a:buFont typeface="Arial" panose="020B0604020202020204" pitchFamily="34" charset="0"/>
              <a:buChar char="•"/>
            </a:pPr>
            <a:r>
              <a:rPr lang="en-US" sz="2000" dirty="0">
                <a:latin typeface="Avenir LT Std 45 Book" panose="020B0502020203020204" pitchFamily="34" charset="0"/>
              </a:rPr>
              <a:t>What have you got?</a:t>
            </a:r>
          </a:p>
          <a:p>
            <a:pPr lvl="1"/>
            <a:endParaRPr lang="en-US" sz="1400" dirty="0">
              <a:latin typeface="Avenir LT Std 45 Book" panose="020B0502020203020204" pitchFamily="34" charset="0"/>
            </a:endParaRPr>
          </a:p>
          <a:p>
            <a:r>
              <a:rPr lang="en-US" sz="2400" b="1" dirty="0">
                <a:solidFill>
                  <a:schemeClr val="accent1"/>
                </a:solidFill>
                <a:latin typeface="Avenir LT Std 45 Book" panose="020B0502020203020204" pitchFamily="34" charset="0"/>
              </a:rPr>
              <a:t>Three: Clarify Your Vision, Develop a Mission Statement and Identify Goals</a:t>
            </a:r>
          </a:p>
          <a:p>
            <a:pPr marL="800100" lvl="1" indent="-342900">
              <a:buFont typeface="Arial" panose="020B0604020202020204" pitchFamily="34" charset="0"/>
              <a:buChar char="•"/>
            </a:pPr>
            <a:r>
              <a:rPr lang="en-US" sz="2000" dirty="0">
                <a:latin typeface="Avenir LT Std 45 Book" panose="020B0502020203020204" pitchFamily="34" charset="0"/>
              </a:rPr>
              <a:t>Where do you want to go?</a:t>
            </a:r>
          </a:p>
          <a:p>
            <a:pPr lvl="1"/>
            <a:endParaRPr lang="en-US" sz="1400" dirty="0">
              <a:latin typeface="Avenir LT Std 45 Book" panose="020B0502020203020204" pitchFamily="34" charset="0"/>
            </a:endParaRPr>
          </a:p>
          <a:p>
            <a:r>
              <a:rPr lang="en-US" sz="2400" b="1" dirty="0">
                <a:solidFill>
                  <a:schemeClr val="accent1"/>
                </a:solidFill>
                <a:latin typeface="Avenir LT Std 45 Book" panose="020B0502020203020204" pitchFamily="34" charset="0"/>
              </a:rPr>
              <a:t>Four: Strategic Planning and Evaluation</a:t>
            </a:r>
          </a:p>
          <a:p>
            <a:pPr marL="800100" lvl="1" indent="-342900">
              <a:buFont typeface="Arial" panose="020B0604020202020204" pitchFamily="34" charset="0"/>
              <a:buChar char="•"/>
            </a:pPr>
            <a:r>
              <a:rPr lang="en-US" sz="2000" dirty="0">
                <a:latin typeface="Avenir LT Std 45 Book" panose="020B0502020203020204" pitchFamily="34" charset="0"/>
              </a:rPr>
              <a:t>What routes can you take to get where you want to go?</a:t>
            </a:r>
          </a:p>
          <a:p>
            <a:pPr lvl="1"/>
            <a:endParaRPr lang="en-US" sz="1400" dirty="0">
              <a:latin typeface="Avenir LT Std 45 Book" panose="020B0502020203020204" pitchFamily="34" charset="0"/>
            </a:endParaRPr>
          </a:p>
          <a:p>
            <a:r>
              <a:rPr lang="en-US" sz="2400" b="1" dirty="0">
                <a:solidFill>
                  <a:schemeClr val="accent1"/>
                </a:solidFill>
                <a:latin typeface="Avenir LT Std 45 Book" panose="020B0502020203020204" pitchFamily="34" charset="0"/>
              </a:rPr>
              <a:t>Five: Present, Implement, and Monitor Your Business Plan</a:t>
            </a:r>
          </a:p>
          <a:p>
            <a:pPr marL="800100" lvl="1" indent="-342900">
              <a:buFont typeface="Arial" panose="020B0604020202020204" pitchFamily="34" charset="0"/>
              <a:buChar char="•"/>
            </a:pPr>
            <a:r>
              <a:rPr lang="en-US" sz="2000" dirty="0">
                <a:latin typeface="Avenir LT Std 45 Book" panose="020B0502020203020204" pitchFamily="34" charset="0"/>
              </a:rPr>
              <a:t>Which routes will you take and how will you check your progress along the way?</a:t>
            </a:r>
          </a:p>
          <a:p>
            <a:endParaRPr lang="en-US" sz="2000" dirty="0">
              <a:latin typeface="Avenir LT Std 45 Book" panose="020B0502020203020204" pitchFamily="34" charset="0"/>
            </a:endParaRPr>
          </a:p>
        </p:txBody>
      </p:sp>
      <p:pic>
        <p:nvPicPr>
          <p:cNvPr id="5" name="Picture 4" descr="Text&#10;&#10;Description automatically generated">
            <a:extLst>
              <a:ext uri="{FF2B5EF4-FFF2-40B4-BE49-F238E27FC236}">
                <a16:creationId xmlns:a16="http://schemas.microsoft.com/office/drawing/2014/main" id="{B77D425F-6B6D-4517-99FE-BE68789B9B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5086" y="6215825"/>
            <a:ext cx="1179869" cy="508583"/>
          </a:xfrm>
          <a:prstGeom prst="rect">
            <a:avLst/>
          </a:prstGeom>
        </p:spPr>
      </p:pic>
    </p:spTree>
    <p:extLst>
      <p:ext uri="{BB962C8B-B14F-4D97-AF65-F5344CB8AC3E}">
        <p14:creationId xmlns:p14="http://schemas.microsoft.com/office/powerpoint/2010/main" val="9130806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94457"/>
            <a:ext cx="10515600" cy="1054519"/>
          </a:xfrm>
        </p:spPr>
        <p:txBody>
          <a:bodyPr anchor="ctr">
            <a:normAutofit/>
          </a:bodyPr>
          <a:lstStyle/>
          <a:p>
            <a:r>
              <a:rPr lang="en-US" sz="5400" dirty="0"/>
              <a:t>Questions and Discussion</a:t>
            </a:r>
          </a:p>
        </p:txBody>
      </p:sp>
      <p:pic>
        <p:nvPicPr>
          <p:cNvPr id="3" name="Picture 2" descr="Text&#10;&#10;Description automatically generated">
            <a:extLst>
              <a:ext uri="{FF2B5EF4-FFF2-40B4-BE49-F238E27FC236}">
                <a16:creationId xmlns:a16="http://schemas.microsoft.com/office/drawing/2014/main" id="{E23336BE-DCF7-45FE-8E06-5A960F08AB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6582" y="5859562"/>
            <a:ext cx="1684967" cy="726305"/>
          </a:xfrm>
          <a:prstGeom prst="rect">
            <a:avLst/>
          </a:prstGeom>
        </p:spPr>
      </p:pic>
    </p:spTree>
    <p:extLst>
      <p:ext uri="{BB962C8B-B14F-4D97-AF65-F5344CB8AC3E}">
        <p14:creationId xmlns:p14="http://schemas.microsoft.com/office/powerpoint/2010/main" val="41718669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4B610757-8EF6-411E-B65B-7D8588B07AAF}"/>
              </a:ext>
            </a:extLst>
          </p:cNvPr>
          <p:cNvSpPr/>
          <p:nvPr/>
        </p:nvSpPr>
        <p:spPr>
          <a:xfrm>
            <a:off x="2907874" y="2077216"/>
            <a:ext cx="6928701" cy="318232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668DB728-F186-4F70-837F-8FDABBEDAAB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588978" y="5520175"/>
            <a:ext cx="1253066" cy="1210126"/>
          </a:xfrm>
          <a:prstGeom prst="rect">
            <a:avLst/>
          </a:prstGeom>
          <a:scene3d>
            <a:camera prst="orthographicFront"/>
            <a:lightRig rig="threePt" dir="t"/>
          </a:scene3d>
          <a:sp3d>
            <a:bevelT/>
          </a:sp3d>
        </p:spPr>
      </p:pic>
      <p:sp>
        <p:nvSpPr>
          <p:cNvPr id="5" name="TextBox 4">
            <a:extLst>
              <a:ext uri="{FF2B5EF4-FFF2-40B4-BE49-F238E27FC236}">
                <a16:creationId xmlns:a16="http://schemas.microsoft.com/office/drawing/2014/main" id="{DE4AAC5C-0824-4CE4-8558-F944A7EE852A}"/>
              </a:ext>
            </a:extLst>
          </p:cNvPr>
          <p:cNvSpPr txBox="1"/>
          <p:nvPr/>
        </p:nvSpPr>
        <p:spPr>
          <a:xfrm>
            <a:off x="3554730" y="5539570"/>
            <a:ext cx="5634990" cy="369332"/>
          </a:xfrm>
          <a:prstGeom prst="rect">
            <a:avLst/>
          </a:prstGeom>
          <a:noFill/>
        </p:spPr>
        <p:txBody>
          <a:bodyPr wrap="square" rtlCol="0">
            <a:spAutoFit/>
          </a:bodyPr>
          <a:lstStyle/>
          <a:p>
            <a:endParaRPr lang="en-US" sz="900" dirty="0"/>
          </a:p>
          <a:p>
            <a:endParaRPr lang="en-US" sz="900" dirty="0"/>
          </a:p>
        </p:txBody>
      </p:sp>
      <p:sp>
        <p:nvSpPr>
          <p:cNvPr id="13" name="Text Placeholder 3">
            <a:extLst>
              <a:ext uri="{FF2B5EF4-FFF2-40B4-BE49-F238E27FC236}">
                <a16:creationId xmlns:a16="http://schemas.microsoft.com/office/drawing/2014/main" id="{F44EC1E6-9916-4C64-8397-FA02AEC31CB3}"/>
              </a:ext>
            </a:extLst>
          </p:cNvPr>
          <p:cNvSpPr>
            <a:spLocks noGrp="1"/>
          </p:cNvSpPr>
          <p:nvPr>
            <p:ph type="body" sz="half" idx="2"/>
          </p:nvPr>
        </p:nvSpPr>
        <p:spPr>
          <a:xfrm>
            <a:off x="2781439" y="2546021"/>
            <a:ext cx="7181570" cy="2433497"/>
          </a:xfrm>
        </p:spPr>
        <p:txBody>
          <a:bodyPr>
            <a:normAutofit/>
          </a:bodyPr>
          <a:lstStyle/>
          <a:p>
            <a:pPr algn="ctr" eaLnBrk="1" hangingPunct="1">
              <a:buFont typeface="Times" panose="02020603050405020304" pitchFamily="18" charset="0"/>
              <a:buNone/>
            </a:pPr>
            <a:r>
              <a:rPr lang="en-US" altLang="en-US" sz="1800" b="1" dirty="0">
                <a:solidFill>
                  <a:schemeClr val="bg1"/>
                </a:solidFill>
              </a:rPr>
              <a:t>Anthony R. McCarty, Extension Outreach Educator </a:t>
            </a:r>
          </a:p>
          <a:p>
            <a:pPr algn="ctr" eaLnBrk="1" hangingPunct="1">
              <a:buFont typeface="Times" panose="02020603050405020304" pitchFamily="18" charset="0"/>
              <a:buNone/>
            </a:pPr>
            <a:r>
              <a:rPr lang="en-US" altLang="en-US" sz="1800" b="1" dirty="0">
                <a:solidFill>
                  <a:schemeClr val="bg1"/>
                </a:solidFill>
              </a:rPr>
              <a:t>Alcorn State University</a:t>
            </a:r>
          </a:p>
          <a:p>
            <a:pPr algn="ctr" eaLnBrk="1" hangingPunct="1">
              <a:buFont typeface="Times" panose="02020603050405020304" pitchFamily="18" charset="0"/>
              <a:buNone/>
            </a:pPr>
            <a:r>
              <a:rPr lang="en-US" altLang="en-US" sz="1800" dirty="0">
                <a:solidFill>
                  <a:schemeClr val="bg1"/>
                </a:solidFill>
              </a:rPr>
              <a:t>1000 ASU Drive, #479</a:t>
            </a:r>
          </a:p>
          <a:p>
            <a:pPr algn="ctr" eaLnBrk="1" hangingPunct="1">
              <a:buFont typeface="Times" panose="02020603050405020304" pitchFamily="18" charset="0"/>
              <a:buNone/>
            </a:pPr>
            <a:r>
              <a:rPr lang="en-US" altLang="en-US" sz="1800" dirty="0">
                <a:solidFill>
                  <a:schemeClr val="bg1"/>
                </a:solidFill>
              </a:rPr>
              <a:t>Alcorn State, MS 39096</a:t>
            </a:r>
          </a:p>
          <a:p>
            <a:pPr algn="ctr" eaLnBrk="1" hangingPunct="1">
              <a:buFont typeface="Times" panose="02020603050405020304" pitchFamily="18" charset="0"/>
              <a:buNone/>
            </a:pPr>
            <a:r>
              <a:rPr lang="en-US" altLang="en-US" sz="1800" dirty="0">
                <a:solidFill>
                  <a:schemeClr val="bg1"/>
                </a:solidFill>
              </a:rPr>
              <a:t>Telephone: 601-715-0029</a:t>
            </a:r>
          </a:p>
          <a:p>
            <a:pPr algn="ctr" eaLnBrk="1" hangingPunct="1">
              <a:buFont typeface="Times" panose="02020603050405020304" pitchFamily="18" charset="0"/>
              <a:buNone/>
            </a:pPr>
            <a:r>
              <a:rPr lang="en-US" altLang="en-US" sz="1800" dirty="0">
                <a:solidFill>
                  <a:schemeClr val="bg1"/>
                </a:solidFill>
              </a:rPr>
              <a:t>E-mail: armccarty@alcorn.edu</a:t>
            </a:r>
          </a:p>
          <a:p>
            <a:pPr algn="ctr" eaLnBrk="1" hangingPunct="1">
              <a:buFont typeface="Times" panose="02020603050405020304" pitchFamily="18" charset="0"/>
              <a:buNone/>
            </a:pPr>
            <a:endParaRPr lang="en-US" altLang="en-US" sz="2800" dirty="0">
              <a:solidFill>
                <a:schemeClr val="bg1"/>
              </a:solidFill>
            </a:endParaRPr>
          </a:p>
          <a:p>
            <a:pPr algn="ctr"/>
            <a:endParaRPr lang="en-US" dirty="0">
              <a:solidFill>
                <a:schemeClr val="bg1"/>
              </a:solidFill>
            </a:endParaRPr>
          </a:p>
        </p:txBody>
      </p:sp>
      <p:sp>
        <p:nvSpPr>
          <p:cNvPr id="4" name="TextBox 3">
            <a:extLst>
              <a:ext uri="{FF2B5EF4-FFF2-40B4-BE49-F238E27FC236}">
                <a16:creationId xmlns:a16="http://schemas.microsoft.com/office/drawing/2014/main" id="{E3341837-F7FC-481A-AF50-9A3AE946A030}"/>
              </a:ext>
            </a:extLst>
          </p:cNvPr>
          <p:cNvSpPr txBox="1"/>
          <p:nvPr/>
        </p:nvSpPr>
        <p:spPr>
          <a:xfrm>
            <a:off x="952106" y="601380"/>
            <a:ext cx="7767687" cy="769441"/>
          </a:xfrm>
          <a:prstGeom prst="rect">
            <a:avLst/>
          </a:prstGeom>
          <a:noFill/>
        </p:spPr>
        <p:txBody>
          <a:bodyPr wrap="square" rtlCol="0">
            <a:spAutoFit/>
          </a:bodyPr>
          <a:lstStyle/>
          <a:p>
            <a:r>
              <a:rPr lang="en-US" sz="4400" b="1" dirty="0">
                <a:solidFill>
                  <a:schemeClr val="accent1"/>
                </a:solidFill>
                <a:latin typeface="Avenir LT Std 65 Medium" panose="020B0603020203020204" pitchFamily="34" charset="0"/>
              </a:rPr>
              <a:t>Contact</a:t>
            </a:r>
          </a:p>
        </p:txBody>
      </p:sp>
      <p:pic>
        <p:nvPicPr>
          <p:cNvPr id="10" name="Picture 9" descr="Text&#10;&#10;Description automatically generated">
            <a:extLst>
              <a:ext uri="{FF2B5EF4-FFF2-40B4-BE49-F238E27FC236}">
                <a16:creationId xmlns:a16="http://schemas.microsoft.com/office/drawing/2014/main" id="{B9150BA1-5835-4359-857F-89C4C580AFE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19793" y="5825775"/>
            <a:ext cx="1684967" cy="726305"/>
          </a:xfrm>
          <a:prstGeom prst="rect">
            <a:avLst/>
          </a:prstGeom>
        </p:spPr>
      </p:pic>
    </p:spTree>
    <p:extLst>
      <p:ext uri="{BB962C8B-B14F-4D97-AF65-F5344CB8AC3E}">
        <p14:creationId xmlns:p14="http://schemas.microsoft.com/office/powerpoint/2010/main" val="2251687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EDB11-D47B-4AD0-8418-4915267C361A}"/>
              </a:ext>
            </a:extLst>
          </p:cNvPr>
          <p:cNvSpPr>
            <a:spLocks noGrp="1"/>
          </p:cNvSpPr>
          <p:nvPr>
            <p:ph type="title"/>
          </p:nvPr>
        </p:nvSpPr>
        <p:spPr/>
        <p:txBody>
          <a:bodyPr/>
          <a:lstStyle/>
          <a:p>
            <a:r>
              <a:rPr lang="en-US" dirty="0">
                <a:solidFill>
                  <a:srgbClr val="00B0F0"/>
                </a:solidFill>
              </a:rPr>
              <a:t>Thank You!</a:t>
            </a:r>
          </a:p>
        </p:txBody>
      </p:sp>
      <p:pic>
        <p:nvPicPr>
          <p:cNvPr id="3" name="Picture 2" descr="Logo, company name&#10;&#10;Description automatically generated">
            <a:extLst>
              <a:ext uri="{FF2B5EF4-FFF2-40B4-BE49-F238E27FC236}">
                <a16:creationId xmlns:a16="http://schemas.microsoft.com/office/drawing/2014/main" id="{2356B422-DC35-48B9-B733-E42E5679E5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13434" y="5890517"/>
            <a:ext cx="1648474" cy="716378"/>
          </a:xfrm>
          <a:prstGeom prst="rect">
            <a:avLst/>
          </a:prstGeom>
        </p:spPr>
      </p:pic>
      <p:pic>
        <p:nvPicPr>
          <p:cNvPr id="4" name="Picture 3" descr="Text&#10;&#10;Description automatically generated">
            <a:extLst>
              <a:ext uri="{FF2B5EF4-FFF2-40B4-BE49-F238E27FC236}">
                <a16:creationId xmlns:a16="http://schemas.microsoft.com/office/drawing/2014/main" id="{01B1EB0C-9E93-4985-A6BB-7053FB935E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9346" y="5999381"/>
            <a:ext cx="1692997" cy="607514"/>
          </a:xfrm>
          <a:prstGeom prst="rect">
            <a:avLst/>
          </a:prstGeom>
        </p:spPr>
      </p:pic>
      <p:pic>
        <p:nvPicPr>
          <p:cNvPr id="5" name="Picture 4" descr="Text&#10;&#10;Description automatically generated">
            <a:extLst>
              <a:ext uri="{FF2B5EF4-FFF2-40B4-BE49-F238E27FC236}">
                <a16:creationId xmlns:a16="http://schemas.microsoft.com/office/drawing/2014/main" id="{6F4B3DDD-DD4F-431C-80A5-0EB5183925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19935" y="5948710"/>
            <a:ext cx="1526934" cy="658185"/>
          </a:xfrm>
          <a:prstGeom prst="rect">
            <a:avLst/>
          </a:prstGeom>
        </p:spPr>
      </p:pic>
    </p:spTree>
    <p:extLst>
      <p:ext uri="{BB962C8B-B14F-4D97-AF65-F5344CB8AC3E}">
        <p14:creationId xmlns:p14="http://schemas.microsoft.com/office/powerpoint/2010/main" val="41257127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0E85EEA-41A3-4CC1-9B40-81754E8F350F}"/>
              </a:ext>
            </a:extLst>
          </p:cNvPr>
          <p:cNvGraphicFramePr>
            <a:graphicFrameLocks noGrp="1"/>
          </p:cNvGraphicFramePr>
          <p:nvPr>
            <p:ph idx="1"/>
            <p:extLst>
              <p:ext uri="{D42A27DB-BD31-4B8C-83A1-F6EECF244321}">
                <p14:modId xmlns:p14="http://schemas.microsoft.com/office/powerpoint/2010/main" val="4240716896"/>
              </p:ext>
            </p:extLst>
          </p:nvPr>
        </p:nvGraphicFramePr>
        <p:xfrm>
          <a:off x="268941" y="2005074"/>
          <a:ext cx="11645153" cy="4758051"/>
        </p:xfrm>
        <a:graphic>
          <a:graphicData uri="http://schemas.openxmlformats.org/drawingml/2006/table">
            <a:tbl>
              <a:tblPr firstRow="1" firstCol="1" bandRow="1">
                <a:tableStyleId>{5C22544A-7EE6-4342-B048-85BDC9FD1C3A}</a:tableStyleId>
              </a:tblPr>
              <a:tblGrid>
                <a:gridCol w="1830946">
                  <a:extLst>
                    <a:ext uri="{9D8B030D-6E8A-4147-A177-3AD203B41FA5}">
                      <a16:colId xmlns:a16="http://schemas.microsoft.com/office/drawing/2014/main" val="2784344642"/>
                    </a:ext>
                  </a:extLst>
                </a:gridCol>
                <a:gridCol w="2895063">
                  <a:extLst>
                    <a:ext uri="{9D8B030D-6E8A-4147-A177-3AD203B41FA5}">
                      <a16:colId xmlns:a16="http://schemas.microsoft.com/office/drawing/2014/main" val="4225353843"/>
                    </a:ext>
                  </a:extLst>
                </a:gridCol>
                <a:gridCol w="2718109">
                  <a:extLst>
                    <a:ext uri="{9D8B030D-6E8A-4147-A177-3AD203B41FA5}">
                      <a16:colId xmlns:a16="http://schemas.microsoft.com/office/drawing/2014/main" val="3586602515"/>
                    </a:ext>
                  </a:extLst>
                </a:gridCol>
                <a:gridCol w="2718109">
                  <a:extLst>
                    <a:ext uri="{9D8B030D-6E8A-4147-A177-3AD203B41FA5}">
                      <a16:colId xmlns:a16="http://schemas.microsoft.com/office/drawing/2014/main" val="90899876"/>
                    </a:ext>
                  </a:extLst>
                </a:gridCol>
                <a:gridCol w="1482926">
                  <a:extLst>
                    <a:ext uri="{9D8B030D-6E8A-4147-A177-3AD203B41FA5}">
                      <a16:colId xmlns:a16="http://schemas.microsoft.com/office/drawing/2014/main" val="3564508971"/>
                    </a:ext>
                  </a:extLst>
                </a:gridCol>
              </a:tblGrid>
              <a:tr h="562881">
                <a:tc>
                  <a:txBody>
                    <a:bodyPr/>
                    <a:lstStyle/>
                    <a:p>
                      <a:pPr marL="0" marR="0" algn="ctr">
                        <a:lnSpc>
                          <a:spcPct val="107000"/>
                        </a:lnSpc>
                        <a:spcBef>
                          <a:spcPts val="0"/>
                        </a:spcBef>
                        <a:spcAft>
                          <a:spcPts val="0"/>
                        </a:spcAft>
                      </a:pPr>
                      <a:r>
                        <a:rPr lang="en-US" sz="1600" dirty="0">
                          <a:effectLst/>
                          <a:latin typeface="Avenir LT Std 45 Book" panose="020B0502020203020204" pitchFamily="34" charset="0"/>
                        </a:rPr>
                        <a:t>PROGRAM</a:t>
                      </a:r>
                      <a:endParaRPr lang="en-US" sz="1600" dirty="0">
                        <a:effectLst/>
                        <a:latin typeface="Avenir LT Std 45 Book" panose="020B0502020203020204" pitchFamily="34" charset="0"/>
                        <a:ea typeface="Calibri" panose="020F0502020204030204" pitchFamily="34" charset="0"/>
                        <a:cs typeface="Times New Roman" panose="02020603050405020304" pitchFamily="18" charset="0"/>
                      </a:endParaRPr>
                    </a:p>
                  </a:txBody>
                  <a:tcPr marL="64785" marR="64785" marT="58306" marB="58306" anchor="ctr"/>
                </a:tc>
                <a:tc>
                  <a:txBody>
                    <a:bodyPr/>
                    <a:lstStyle/>
                    <a:p>
                      <a:pPr marL="0" marR="0" algn="ctr">
                        <a:lnSpc>
                          <a:spcPct val="107000"/>
                        </a:lnSpc>
                        <a:spcBef>
                          <a:spcPts val="0"/>
                        </a:spcBef>
                        <a:spcAft>
                          <a:spcPts val="0"/>
                        </a:spcAft>
                      </a:pPr>
                      <a:r>
                        <a:rPr lang="en-US" sz="1600">
                          <a:effectLst/>
                          <a:latin typeface="Avenir LT Std 45 Book" panose="020B0502020203020204" pitchFamily="34" charset="0"/>
                        </a:rPr>
                        <a:t>FY 2020 Available Funds</a:t>
                      </a:r>
                      <a:endParaRPr lang="en-US" sz="1600">
                        <a:effectLst/>
                        <a:latin typeface="Avenir LT Std 45 Book" panose="020B0502020203020204" pitchFamily="34" charset="0"/>
                        <a:ea typeface="Calibri" panose="020F0502020204030204" pitchFamily="34" charset="0"/>
                        <a:cs typeface="Times New Roman" panose="02020603050405020304" pitchFamily="18" charset="0"/>
                      </a:endParaRPr>
                    </a:p>
                  </a:txBody>
                  <a:tcPr marL="64785" marR="64785" marT="58306" marB="58306" anchor="ctr"/>
                </a:tc>
                <a:tc>
                  <a:txBody>
                    <a:bodyPr/>
                    <a:lstStyle/>
                    <a:p>
                      <a:pPr marL="0" marR="0" algn="ctr">
                        <a:lnSpc>
                          <a:spcPct val="107000"/>
                        </a:lnSpc>
                        <a:spcBef>
                          <a:spcPts val="0"/>
                        </a:spcBef>
                        <a:spcAft>
                          <a:spcPts val="0"/>
                        </a:spcAft>
                      </a:pPr>
                      <a:r>
                        <a:rPr lang="en-US" sz="1600">
                          <a:effectLst/>
                          <a:latin typeface="Avenir LT Std 45 Book" panose="020B0502020203020204" pitchFamily="34" charset="0"/>
                        </a:rPr>
                        <a:t>Funds Used as of 10/1/2020</a:t>
                      </a:r>
                      <a:endParaRPr lang="en-US" sz="1600">
                        <a:effectLst/>
                        <a:latin typeface="Avenir LT Std 45 Book" panose="020B0502020203020204" pitchFamily="34" charset="0"/>
                        <a:ea typeface="Calibri" panose="020F0502020204030204" pitchFamily="34" charset="0"/>
                        <a:cs typeface="Times New Roman" panose="02020603050405020304" pitchFamily="18" charset="0"/>
                      </a:endParaRPr>
                    </a:p>
                  </a:txBody>
                  <a:tcPr marL="64785" marR="64785" marT="58306" marB="58306" anchor="ctr"/>
                </a:tc>
                <a:tc>
                  <a:txBody>
                    <a:bodyPr/>
                    <a:lstStyle/>
                    <a:p>
                      <a:pPr marL="0" marR="0" algn="ctr">
                        <a:lnSpc>
                          <a:spcPct val="107000"/>
                        </a:lnSpc>
                        <a:spcBef>
                          <a:spcPts val="0"/>
                        </a:spcBef>
                        <a:spcAft>
                          <a:spcPts val="0"/>
                        </a:spcAft>
                      </a:pPr>
                      <a:r>
                        <a:rPr lang="en-US" sz="1600">
                          <a:effectLst/>
                          <a:latin typeface="Avenir LT Std 45 Book" panose="020B0502020203020204" pitchFamily="34" charset="0"/>
                        </a:rPr>
                        <a:t>Total Unused Funds</a:t>
                      </a:r>
                      <a:endParaRPr lang="en-US" sz="1600">
                        <a:effectLst/>
                        <a:latin typeface="Avenir LT Std 45 Book" panose="020B0502020203020204" pitchFamily="34" charset="0"/>
                        <a:ea typeface="Calibri" panose="020F0502020204030204" pitchFamily="34" charset="0"/>
                        <a:cs typeface="Times New Roman" panose="02020603050405020304" pitchFamily="18" charset="0"/>
                      </a:endParaRPr>
                    </a:p>
                  </a:txBody>
                  <a:tcPr marL="64785" marR="64785" marT="58306" marB="58306" anchor="ctr"/>
                </a:tc>
                <a:tc>
                  <a:txBody>
                    <a:bodyPr/>
                    <a:lstStyle/>
                    <a:p>
                      <a:pPr marL="0" marR="0" algn="ctr">
                        <a:lnSpc>
                          <a:spcPct val="107000"/>
                        </a:lnSpc>
                        <a:spcBef>
                          <a:spcPts val="0"/>
                        </a:spcBef>
                        <a:spcAft>
                          <a:spcPts val="0"/>
                        </a:spcAft>
                      </a:pPr>
                      <a:r>
                        <a:rPr lang="en-US" sz="1600">
                          <a:effectLst/>
                          <a:latin typeface="Avenir LT Std 45 Book" panose="020B0502020203020204" pitchFamily="34" charset="0"/>
                        </a:rPr>
                        <a:t>No. of Loans Made</a:t>
                      </a:r>
                      <a:endParaRPr lang="en-US" sz="1600">
                        <a:effectLst/>
                        <a:latin typeface="Avenir LT Std 45 Book" panose="020B0502020203020204" pitchFamily="34" charset="0"/>
                        <a:ea typeface="Calibri" panose="020F0502020204030204" pitchFamily="34" charset="0"/>
                        <a:cs typeface="Times New Roman" panose="02020603050405020304" pitchFamily="18" charset="0"/>
                      </a:endParaRPr>
                    </a:p>
                  </a:txBody>
                  <a:tcPr marL="64785" marR="64785" marT="58306" marB="58306" anchor="ctr"/>
                </a:tc>
                <a:extLst>
                  <a:ext uri="{0D108BD9-81ED-4DB2-BD59-A6C34878D82A}">
                    <a16:rowId xmlns:a16="http://schemas.microsoft.com/office/drawing/2014/main" val="3716818607"/>
                  </a:ext>
                </a:extLst>
              </a:tr>
              <a:tr h="343542">
                <a:tc>
                  <a:txBody>
                    <a:bodyPr/>
                    <a:lstStyle/>
                    <a:p>
                      <a:pPr marL="0" marR="0">
                        <a:lnSpc>
                          <a:spcPct val="107000"/>
                        </a:lnSpc>
                        <a:spcBef>
                          <a:spcPts val="0"/>
                        </a:spcBef>
                        <a:spcAft>
                          <a:spcPts val="1500"/>
                        </a:spcAft>
                      </a:pPr>
                      <a:r>
                        <a:rPr lang="en-US" sz="1600" dirty="0">
                          <a:effectLst/>
                          <a:latin typeface="Avenir LT Std 45 Book" panose="020B0502020203020204" pitchFamily="34" charset="0"/>
                        </a:rPr>
                        <a:t>Direct Operating</a:t>
                      </a:r>
                      <a:endParaRPr lang="en-US" sz="1600" dirty="0">
                        <a:effectLst/>
                        <a:latin typeface="Avenir LT Std 45 Book" panose="020B0502020203020204" pitchFamily="34" charset="0"/>
                        <a:ea typeface="Calibri" panose="020F0502020204030204" pitchFamily="34" charset="0"/>
                        <a:cs typeface="Times New Roman" panose="02020603050405020304" pitchFamily="18" charset="0"/>
                      </a:endParaRPr>
                    </a:p>
                  </a:txBody>
                  <a:tcPr marL="64785" marR="64785" marT="58306" marB="58306" anchor="ctr"/>
                </a:tc>
                <a:tc>
                  <a:txBody>
                    <a:bodyPr/>
                    <a:lstStyle/>
                    <a:p>
                      <a:pPr marL="0" marR="0">
                        <a:lnSpc>
                          <a:spcPct val="107000"/>
                        </a:lnSpc>
                        <a:spcBef>
                          <a:spcPts val="0"/>
                        </a:spcBef>
                        <a:spcAft>
                          <a:spcPts val="1500"/>
                        </a:spcAft>
                      </a:pPr>
                      <a:r>
                        <a:rPr lang="en-US" sz="1600">
                          <a:effectLst/>
                          <a:latin typeface="Avenir LT Std 45 Book" panose="020B0502020203020204" pitchFamily="34" charset="0"/>
                        </a:rPr>
                        <a:t>$2,463,331,833</a:t>
                      </a:r>
                      <a:endParaRPr lang="en-US" sz="1600">
                        <a:effectLst/>
                        <a:latin typeface="Avenir LT Std 45 Book" panose="020B0502020203020204" pitchFamily="34" charset="0"/>
                        <a:ea typeface="Calibri" panose="020F0502020204030204" pitchFamily="34" charset="0"/>
                        <a:cs typeface="Times New Roman" panose="02020603050405020304" pitchFamily="18" charset="0"/>
                      </a:endParaRPr>
                    </a:p>
                  </a:txBody>
                  <a:tcPr marL="194355" marR="64785" marT="58306" marB="58306" anchor="ctr"/>
                </a:tc>
                <a:tc>
                  <a:txBody>
                    <a:bodyPr/>
                    <a:lstStyle/>
                    <a:p>
                      <a:pPr marL="0" marR="0">
                        <a:lnSpc>
                          <a:spcPct val="107000"/>
                        </a:lnSpc>
                        <a:spcBef>
                          <a:spcPts val="0"/>
                        </a:spcBef>
                        <a:spcAft>
                          <a:spcPts val="1500"/>
                        </a:spcAft>
                      </a:pPr>
                      <a:r>
                        <a:rPr lang="en-US" sz="1600">
                          <a:effectLst/>
                          <a:latin typeface="Avenir LT Std 45 Book" panose="020B0502020203020204" pitchFamily="34" charset="0"/>
                        </a:rPr>
                        <a:t>$1,280,733,747</a:t>
                      </a:r>
                      <a:endParaRPr lang="en-US" sz="1600">
                        <a:effectLst/>
                        <a:latin typeface="Avenir LT Std 45 Book" panose="020B0502020203020204" pitchFamily="34" charset="0"/>
                        <a:ea typeface="Calibri" panose="020F0502020204030204" pitchFamily="34" charset="0"/>
                        <a:cs typeface="Times New Roman" panose="02020603050405020304" pitchFamily="18" charset="0"/>
                      </a:endParaRPr>
                    </a:p>
                  </a:txBody>
                  <a:tcPr marL="194355" marR="64785" marT="58306" marB="58306" anchor="ctr"/>
                </a:tc>
                <a:tc>
                  <a:txBody>
                    <a:bodyPr/>
                    <a:lstStyle/>
                    <a:p>
                      <a:pPr marL="0" marR="0">
                        <a:lnSpc>
                          <a:spcPct val="107000"/>
                        </a:lnSpc>
                        <a:spcBef>
                          <a:spcPts val="0"/>
                        </a:spcBef>
                        <a:spcAft>
                          <a:spcPts val="1500"/>
                        </a:spcAft>
                      </a:pPr>
                      <a:r>
                        <a:rPr lang="en-US" sz="1600">
                          <a:effectLst/>
                          <a:latin typeface="Avenir LT Std 45 Book" panose="020B0502020203020204" pitchFamily="34" charset="0"/>
                        </a:rPr>
                        <a:t>$1,182,598,086</a:t>
                      </a:r>
                      <a:endParaRPr lang="en-US" sz="1600">
                        <a:effectLst/>
                        <a:latin typeface="Avenir LT Std 45 Book" panose="020B0502020203020204" pitchFamily="34" charset="0"/>
                        <a:ea typeface="Calibri" panose="020F0502020204030204" pitchFamily="34" charset="0"/>
                        <a:cs typeface="Times New Roman" panose="02020603050405020304" pitchFamily="18" charset="0"/>
                      </a:endParaRPr>
                    </a:p>
                  </a:txBody>
                  <a:tcPr marL="194355" marR="64785" marT="58306" marB="58306" anchor="ctr"/>
                </a:tc>
                <a:tc>
                  <a:txBody>
                    <a:bodyPr/>
                    <a:lstStyle/>
                    <a:p>
                      <a:pPr marL="0" marR="0" algn="r">
                        <a:lnSpc>
                          <a:spcPct val="107000"/>
                        </a:lnSpc>
                        <a:spcBef>
                          <a:spcPts val="0"/>
                        </a:spcBef>
                        <a:spcAft>
                          <a:spcPts val="1500"/>
                        </a:spcAft>
                      </a:pPr>
                      <a:r>
                        <a:rPr lang="en-US" sz="1600">
                          <a:effectLst/>
                          <a:latin typeface="Avenir LT Std 45 Book" panose="020B0502020203020204" pitchFamily="34" charset="0"/>
                        </a:rPr>
                        <a:t>18,202</a:t>
                      </a:r>
                      <a:endParaRPr lang="en-US" sz="1600">
                        <a:effectLst/>
                        <a:latin typeface="Avenir LT Std 45 Book" panose="020B0502020203020204" pitchFamily="34" charset="0"/>
                        <a:ea typeface="Calibri" panose="020F0502020204030204" pitchFamily="34" charset="0"/>
                        <a:cs typeface="Times New Roman" panose="02020603050405020304" pitchFamily="18" charset="0"/>
                      </a:endParaRPr>
                    </a:p>
                  </a:txBody>
                  <a:tcPr marL="194355" marR="64785" marT="58306" marB="58306" anchor="ctr"/>
                </a:tc>
                <a:extLst>
                  <a:ext uri="{0D108BD9-81ED-4DB2-BD59-A6C34878D82A}">
                    <a16:rowId xmlns:a16="http://schemas.microsoft.com/office/drawing/2014/main" val="3317756475"/>
                  </a:ext>
                </a:extLst>
              </a:tr>
              <a:tr h="471488">
                <a:tc>
                  <a:txBody>
                    <a:bodyPr/>
                    <a:lstStyle/>
                    <a:p>
                      <a:pPr marL="0" marR="0">
                        <a:lnSpc>
                          <a:spcPts val="1350"/>
                        </a:lnSpc>
                        <a:spcBef>
                          <a:spcPts val="0"/>
                        </a:spcBef>
                        <a:spcAft>
                          <a:spcPts val="0"/>
                        </a:spcAft>
                      </a:pPr>
                      <a:r>
                        <a:rPr lang="en-US" sz="1600" dirty="0">
                          <a:effectLst/>
                          <a:latin typeface="Avenir LT Std 45 Book" panose="020B0502020203020204" pitchFamily="34" charset="0"/>
                        </a:rPr>
                        <a:t>Non targeted funds</a:t>
                      </a:r>
                      <a:endParaRPr lang="en-US" sz="1600" dirty="0">
                        <a:effectLst/>
                        <a:latin typeface="Avenir LT Std 45 Book" panose="020B0502020203020204" pitchFamily="34" charset="0"/>
                        <a:ea typeface="Calibri" panose="020F0502020204030204" pitchFamily="34" charset="0"/>
                        <a:cs typeface="Times New Roman" panose="02020603050405020304" pitchFamily="18" charset="0"/>
                      </a:endParaRPr>
                    </a:p>
                  </a:txBody>
                  <a:tcPr marL="194355" marR="64785" marT="58306" marB="58306" anchor="ctr"/>
                </a:tc>
                <a:tc>
                  <a:txBody>
                    <a:bodyPr/>
                    <a:lstStyle/>
                    <a:p>
                      <a:pPr marL="0" marR="0">
                        <a:lnSpc>
                          <a:spcPts val="1350"/>
                        </a:lnSpc>
                        <a:spcBef>
                          <a:spcPts val="0"/>
                        </a:spcBef>
                        <a:spcAft>
                          <a:spcPts val="0"/>
                        </a:spcAft>
                      </a:pPr>
                      <a:r>
                        <a:rPr lang="en-US" sz="1600">
                          <a:effectLst/>
                          <a:latin typeface="Avenir LT Std 45 Book" panose="020B0502020203020204" pitchFamily="34" charset="0"/>
                        </a:rPr>
                        <a:t>$1,005,471,763</a:t>
                      </a:r>
                      <a:endParaRPr lang="en-US" sz="1600">
                        <a:effectLst/>
                        <a:latin typeface="Avenir LT Std 45 Book" panose="020B0502020203020204" pitchFamily="34" charset="0"/>
                        <a:ea typeface="Calibri" panose="020F0502020204030204" pitchFamily="34" charset="0"/>
                        <a:cs typeface="Times New Roman" panose="02020603050405020304" pitchFamily="18" charset="0"/>
                      </a:endParaRPr>
                    </a:p>
                  </a:txBody>
                  <a:tcPr marL="194355" marR="64785" marT="58306" marB="58306" anchor="ctr"/>
                </a:tc>
                <a:tc>
                  <a:txBody>
                    <a:bodyPr/>
                    <a:lstStyle/>
                    <a:p>
                      <a:pPr marL="0" marR="0">
                        <a:lnSpc>
                          <a:spcPts val="1350"/>
                        </a:lnSpc>
                        <a:spcBef>
                          <a:spcPts val="0"/>
                        </a:spcBef>
                        <a:spcAft>
                          <a:spcPts val="0"/>
                        </a:spcAft>
                      </a:pPr>
                      <a:r>
                        <a:rPr lang="en-US" sz="1600">
                          <a:effectLst/>
                          <a:latin typeface="Avenir LT Std 45 Book" panose="020B0502020203020204" pitchFamily="34" charset="0"/>
                        </a:rPr>
                        <a:t>$420,228,208</a:t>
                      </a:r>
                      <a:endParaRPr lang="en-US" sz="1600">
                        <a:effectLst/>
                        <a:latin typeface="Avenir LT Std 45 Book" panose="020B0502020203020204" pitchFamily="34" charset="0"/>
                        <a:ea typeface="Calibri" panose="020F0502020204030204" pitchFamily="34" charset="0"/>
                        <a:cs typeface="Times New Roman" panose="02020603050405020304" pitchFamily="18" charset="0"/>
                      </a:endParaRPr>
                    </a:p>
                  </a:txBody>
                  <a:tcPr marL="194355" marR="64785" marT="58306" marB="58306" anchor="ctr"/>
                </a:tc>
                <a:tc>
                  <a:txBody>
                    <a:bodyPr/>
                    <a:lstStyle/>
                    <a:p>
                      <a:pPr marL="0" marR="0">
                        <a:lnSpc>
                          <a:spcPts val="1350"/>
                        </a:lnSpc>
                        <a:spcBef>
                          <a:spcPts val="0"/>
                        </a:spcBef>
                        <a:spcAft>
                          <a:spcPts val="0"/>
                        </a:spcAft>
                      </a:pPr>
                      <a:r>
                        <a:rPr lang="en-US" sz="1600">
                          <a:effectLst/>
                          <a:latin typeface="Avenir LT Std 45 Book" panose="020B0502020203020204" pitchFamily="34" charset="0"/>
                        </a:rPr>
                        <a:t>$585,243,555</a:t>
                      </a:r>
                      <a:endParaRPr lang="en-US" sz="1600">
                        <a:effectLst/>
                        <a:latin typeface="Avenir LT Std 45 Book" panose="020B0502020203020204" pitchFamily="34" charset="0"/>
                        <a:ea typeface="Calibri" panose="020F0502020204030204" pitchFamily="34" charset="0"/>
                        <a:cs typeface="Times New Roman" panose="02020603050405020304" pitchFamily="18" charset="0"/>
                      </a:endParaRPr>
                    </a:p>
                  </a:txBody>
                  <a:tcPr marL="194355" marR="64785" marT="58306" marB="58306" anchor="ctr"/>
                </a:tc>
                <a:tc>
                  <a:txBody>
                    <a:bodyPr/>
                    <a:lstStyle/>
                    <a:p>
                      <a:pPr marL="0" marR="0">
                        <a:lnSpc>
                          <a:spcPts val="1350"/>
                        </a:lnSpc>
                        <a:spcBef>
                          <a:spcPts val="0"/>
                        </a:spcBef>
                        <a:spcAft>
                          <a:spcPts val="0"/>
                        </a:spcAft>
                      </a:pPr>
                      <a:r>
                        <a:rPr lang="en-US" sz="1600" dirty="0">
                          <a:effectLst/>
                          <a:latin typeface="Avenir LT Std 45 Book" panose="020B0502020203020204" pitchFamily="34" charset="0"/>
                        </a:rPr>
                        <a:t> </a:t>
                      </a:r>
                      <a:endParaRPr lang="en-US" sz="1600" dirty="0">
                        <a:effectLst/>
                        <a:latin typeface="Avenir LT Std 45 Book" panose="020B0502020203020204" pitchFamily="34" charset="0"/>
                        <a:ea typeface="Calibri" panose="020F0502020204030204" pitchFamily="34" charset="0"/>
                        <a:cs typeface="Times New Roman" panose="02020603050405020304" pitchFamily="18" charset="0"/>
                      </a:endParaRPr>
                    </a:p>
                  </a:txBody>
                  <a:tcPr marL="194355" marR="64785" marT="58306" marB="58306" anchor="ctr"/>
                </a:tc>
                <a:extLst>
                  <a:ext uri="{0D108BD9-81ED-4DB2-BD59-A6C34878D82A}">
                    <a16:rowId xmlns:a16="http://schemas.microsoft.com/office/drawing/2014/main" val="1202054398"/>
                  </a:ext>
                </a:extLst>
              </a:tr>
              <a:tr h="350826">
                <a:tc>
                  <a:txBody>
                    <a:bodyPr/>
                    <a:lstStyle/>
                    <a:p>
                      <a:pPr marL="0" marR="0">
                        <a:lnSpc>
                          <a:spcPts val="1350"/>
                        </a:lnSpc>
                        <a:spcBef>
                          <a:spcPts val="0"/>
                        </a:spcBef>
                        <a:spcAft>
                          <a:spcPts val="0"/>
                        </a:spcAft>
                      </a:pPr>
                      <a:r>
                        <a:rPr lang="en-US" sz="1600" dirty="0">
                          <a:effectLst/>
                          <a:latin typeface="Avenir LT Std 45 Book" panose="020B0502020203020204" pitchFamily="34" charset="0"/>
                        </a:rPr>
                        <a:t>Targeted funds</a:t>
                      </a:r>
                      <a:endParaRPr lang="en-US" sz="1600" dirty="0">
                        <a:effectLst/>
                        <a:latin typeface="Avenir LT Std 45 Book" panose="020B0502020203020204" pitchFamily="34" charset="0"/>
                        <a:ea typeface="Calibri" panose="020F0502020204030204" pitchFamily="34" charset="0"/>
                        <a:cs typeface="Times New Roman" panose="02020603050405020304" pitchFamily="18" charset="0"/>
                      </a:endParaRPr>
                    </a:p>
                  </a:txBody>
                  <a:tcPr marL="194355" marR="64785" marT="58306" marB="58306" anchor="ctr"/>
                </a:tc>
                <a:tc>
                  <a:txBody>
                    <a:bodyPr/>
                    <a:lstStyle/>
                    <a:p>
                      <a:pPr marL="0" marR="0">
                        <a:lnSpc>
                          <a:spcPct val="107000"/>
                        </a:lnSpc>
                        <a:spcBef>
                          <a:spcPts val="0"/>
                        </a:spcBef>
                        <a:spcAft>
                          <a:spcPts val="1500"/>
                        </a:spcAft>
                      </a:pPr>
                      <a:r>
                        <a:rPr lang="en-US" sz="1600" dirty="0">
                          <a:effectLst/>
                          <a:latin typeface="Avenir LT Std 45 Book" panose="020B0502020203020204" pitchFamily="34" charset="0"/>
                        </a:rPr>
                        <a:t>$1,457,860,070</a:t>
                      </a:r>
                      <a:endParaRPr lang="en-US" sz="1600" dirty="0">
                        <a:effectLst/>
                        <a:latin typeface="Avenir LT Std 45 Book" panose="020B0502020203020204" pitchFamily="34" charset="0"/>
                        <a:ea typeface="Calibri" panose="020F0502020204030204" pitchFamily="34" charset="0"/>
                        <a:cs typeface="Times New Roman" panose="02020603050405020304" pitchFamily="18" charset="0"/>
                      </a:endParaRPr>
                    </a:p>
                  </a:txBody>
                  <a:tcPr marL="194355" marR="64785" marT="58306" marB="58306" anchor="ctr"/>
                </a:tc>
                <a:tc>
                  <a:txBody>
                    <a:bodyPr/>
                    <a:lstStyle/>
                    <a:p>
                      <a:pPr marL="0" marR="0">
                        <a:lnSpc>
                          <a:spcPts val="1350"/>
                        </a:lnSpc>
                        <a:spcBef>
                          <a:spcPts val="0"/>
                        </a:spcBef>
                        <a:spcAft>
                          <a:spcPts val="0"/>
                        </a:spcAft>
                      </a:pPr>
                      <a:r>
                        <a:rPr lang="en-US" sz="1600">
                          <a:effectLst/>
                          <a:latin typeface="Avenir LT Std 45 Book" panose="020B0502020203020204" pitchFamily="34" charset="0"/>
                        </a:rPr>
                        <a:t>$860,505,539</a:t>
                      </a:r>
                      <a:endParaRPr lang="en-US" sz="1600">
                        <a:effectLst/>
                        <a:latin typeface="Avenir LT Std 45 Book" panose="020B0502020203020204" pitchFamily="34" charset="0"/>
                        <a:ea typeface="Calibri" panose="020F0502020204030204" pitchFamily="34" charset="0"/>
                        <a:cs typeface="Times New Roman" panose="02020603050405020304" pitchFamily="18" charset="0"/>
                      </a:endParaRPr>
                    </a:p>
                  </a:txBody>
                  <a:tcPr marL="194355" marR="64785" marT="58306" marB="58306" anchor="ctr"/>
                </a:tc>
                <a:tc>
                  <a:txBody>
                    <a:bodyPr/>
                    <a:lstStyle/>
                    <a:p>
                      <a:pPr marL="0" marR="0">
                        <a:lnSpc>
                          <a:spcPts val="1350"/>
                        </a:lnSpc>
                        <a:spcBef>
                          <a:spcPts val="0"/>
                        </a:spcBef>
                        <a:spcAft>
                          <a:spcPts val="0"/>
                        </a:spcAft>
                      </a:pPr>
                      <a:r>
                        <a:rPr lang="en-US" sz="1600" dirty="0">
                          <a:effectLst/>
                          <a:highlight>
                            <a:srgbClr val="FFFF00"/>
                          </a:highlight>
                          <a:latin typeface="Avenir LT Std 45 Book" panose="020B0502020203020204" pitchFamily="34" charset="0"/>
                        </a:rPr>
                        <a:t>$597,354,531</a:t>
                      </a:r>
                      <a:endParaRPr lang="en-US" sz="1600" dirty="0">
                        <a:effectLst/>
                        <a:highlight>
                          <a:srgbClr val="FFFF00"/>
                        </a:highlight>
                        <a:latin typeface="Avenir LT Std 45 Book" panose="020B0502020203020204" pitchFamily="34" charset="0"/>
                        <a:ea typeface="Calibri" panose="020F0502020204030204" pitchFamily="34" charset="0"/>
                        <a:cs typeface="Times New Roman" panose="02020603050405020304" pitchFamily="18" charset="0"/>
                      </a:endParaRPr>
                    </a:p>
                  </a:txBody>
                  <a:tcPr marL="194355" marR="64785" marT="58306" marB="58306" anchor="ctr"/>
                </a:tc>
                <a:tc>
                  <a:txBody>
                    <a:bodyPr/>
                    <a:lstStyle/>
                    <a:p>
                      <a:pPr marL="0" marR="0">
                        <a:lnSpc>
                          <a:spcPts val="1350"/>
                        </a:lnSpc>
                        <a:spcBef>
                          <a:spcPts val="0"/>
                        </a:spcBef>
                        <a:spcAft>
                          <a:spcPts val="0"/>
                        </a:spcAft>
                      </a:pPr>
                      <a:r>
                        <a:rPr lang="en-US" sz="1600">
                          <a:effectLst/>
                          <a:latin typeface="Avenir LT Std 45 Book" panose="020B0502020203020204" pitchFamily="34" charset="0"/>
                        </a:rPr>
                        <a:t> </a:t>
                      </a:r>
                      <a:endParaRPr lang="en-US" sz="1600">
                        <a:effectLst/>
                        <a:latin typeface="Avenir LT Std 45 Book" panose="020B0502020203020204" pitchFamily="34" charset="0"/>
                        <a:ea typeface="Calibri" panose="020F0502020204030204" pitchFamily="34" charset="0"/>
                        <a:cs typeface="Times New Roman" panose="02020603050405020304" pitchFamily="18" charset="0"/>
                      </a:endParaRPr>
                    </a:p>
                  </a:txBody>
                  <a:tcPr marL="194355" marR="64785" marT="58306" marB="58306" anchor="ctr"/>
                </a:tc>
                <a:extLst>
                  <a:ext uri="{0D108BD9-81ED-4DB2-BD59-A6C34878D82A}">
                    <a16:rowId xmlns:a16="http://schemas.microsoft.com/office/drawing/2014/main" val="1434574774"/>
                  </a:ext>
                </a:extLst>
              </a:tr>
              <a:tr h="562881">
                <a:tc>
                  <a:txBody>
                    <a:bodyPr/>
                    <a:lstStyle/>
                    <a:p>
                      <a:pPr marL="0" marR="0">
                        <a:lnSpc>
                          <a:spcPct val="107000"/>
                        </a:lnSpc>
                        <a:spcBef>
                          <a:spcPts val="0"/>
                        </a:spcBef>
                        <a:spcAft>
                          <a:spcPts val="1500"/>
                        </a:spcAft>
                      </a:pPr>
                      <a:r>
                        <a:rPr lang="en-US" sz="1600">
                          <a:effectLst/>
                          <a:latin typeface="Avenir LT Std 45 Book" panose="020B0502020203020204" pitchFamily="34" charset="0"/>
                        </a:rPr>
                        <a:t>Guaranteed Operating</a:t>
                      </a:r>
                      <a:endParaRPr lang="en-US" sz="1600">
                        <a:effectLst/>
                        <a:latin typeface="Avenir LT Std 45 Book" panose="020B0502020203020204" pitchFamily="34" charset="0"/>
                        <a:ea typeface="Calibri" panose="020F0502020204030204" pitchFamily="34" charset="0"/>
                        <a:cs typeface="Times New Roman" panose="02020603050405020304" pitchFamily="18" charset="0"/>
                      </a:endParaRPr>
                    </a:p>
                  </a:txBody>
                  <a:tcPr marL="64785" marR="64785" marT="58306" marB="58306" anchor="ctr"/>
                </a:tc>
                <a:tc>
                  <a:txBody>
                    <a:bodyPr/>
                    <a:lstStyle/>
                    <a:p>
                      <a:pPr marL="0" marR="0">
                        <a:lnSpc>
                          <a:spcPct val="107000"/>
                        </a:lnSpc>
                        <a:spcBef>
                          <a:spcPts val="0"/>
                        </a:spcBef>
                        <a:spcAft>
                          <a:spcPts val="1500"/>
                        </a:spcAft>
                      </a:pPr>
                      <a:r>
                        <a:rPr lang="en-US" sz="1600" dirty="0">
                          <a:effectLst/>
                          <a:latin typeface="Avenir LT Std 45 Book" panose="020B0502020203020204" pitchFamily="34" charset="0"/>
                        </a:rPr>
                        <a:t>$3,698,073,551</a:t>
                      </a:r>
                      <a:endParaRPr lang="en-US" sz="1600" dirty="0">
                        <a:effectLst/>
                        <a:latin typeface="Avenir LT Std 45 Book" panose="020B0502020203020204" pitchFamily="34" charset="0"/>
                        <a:ea typeface="Calibri" panose="020F0502020204030204" pitchFamily="34" charset="0"/>
                        <a:cs typeface="Times New Roman" panose="02020603050405020304" pitchFamily="18" charset="0"/>
                      </a:endParaRPr>
                    </a:p>
                  </a:txBody>
                  <a:tcPr marL="194355" marR="64785" marT="58306" marB="58306" anchor="ctr"/>
                </a:tc>
                <a:tc>
                  <a:txBody>
                    <a:bodyPr/>
                    <a:lstStyle/>
                    <a:p>
                      <a:pPr marL="0" marR="0">
                        <a:lnSpc>
                          <a:spcPct val="107000"/>
                        </a:lnSpc>
                        <a:spcBef>
                          <a:spcPts val="0"/>
                        </a:spcBef>
                        <a:spcAft>
                          <a:spcPts val="1500"/>
                        </a:spcAft>
                      </a:pPr>
                      <a:r>
                        <a:rPr lang="en-US" sz="1600">
                          <a:effectLst/>
                          <a:latin typeface="Avenir LT Std 45 Book" panose="020B0502020203020204" pitchFamily="34" charset="0"/>
                        </a:rPr>
                        <a:t>$1,183,053,272</a:t>
                      </a:r>
                      <a:endParaRPr lang="en-US" sz="1600">
                        <a:effectLst/>
                        <a:latin typeface="Avenir LT Std 45 Book" panose="020B0502020203020204" pitchFamily="34" charset="0"/>
                        <a:ea typeface="Calibri" panose="020F0502020204030204" pitchFamily="34" charset="0"/>
                        <a:cs typeface="Times New Roman" panose="02020603050405020304" pitchFamily="18" charset="0"/>
                      </a:endParaRPr>
                    </a:p>
                  </a:txBody>
                  <a:tcPr marL="194355" marR="64785" marT="58306" marB="58306" anchor="ctr"/>
                </a:tc>
                <a:tc>
                  <a:txBody>
                    <a:bodyPr/>
                    <a:lstStyle/>
                    <a:p>
                      <a:pPr marL="0" marR="0">
                        <a:lnSpc>
                          <a:spcPct val="107000"/>
                        </a:lnSpc>
                        <a:spcBef>
                          <a:spcPts val="0"/>
                        </a:spcBef>
                        <a:spcAft>
                          <a:spcPts val="1500"/>
                        </a:spcAft>
                      </a:pPr>
                      <a:r>
                        <a:rPr lang="en-US" sz="1600" dirty="0">
                          <a:effectLst/>
                          <a:latin typeface="Avenir LT Std 45 Book" panose="020B0502020203020204" pitchFamily="34" charset="0"/>
                        </a:rPr>
                        <a:t>$2,515,020,279</a:t>
                      </a:r>
                      <a:endParaRPr lang="en-US" sz="1600" dirty="0">
                        <a:effectLst/>
                        <a:latin typeface="Avenir LT Std 45 Book" panose="020B0502020203020204" pitchFamily="34" charset="0"/>
                        <a:ea typeface="Calibri" panose="020F0502020204030204" pitchFamily="34" charset="0"/>
                        <a:cs typeface="Times New Roman" panose="02020603050405020304" pitchFamily="18" charset="0"/>
                      </a:endParaRPr>
                    </a:p>
                  </a:txBody>
                  <a:tcPr marL="194355" marR="64785" marT="58306" marB="58306" anchor="ctr"/>
                </a:tc>
                <a:tc>
                  <a:txBody>
                    <a:bodyPr/>
                    <a:lstStyle/>
                    <a:p>
                      <a:pPr marL="0" marR="0" algn="r">
                        <a:lnSpc>
                          <a:spcPct val="107000"/>
                        </a:lnSpc>
                        <a:spcBef>
                          <a:spcPts val="0"/>
                        </a:spcBef>
                        <a:spcAft>
                          <a:spcPts val="1500"/>
                        </a:spcAft>
                      </a:pPr>
                      <a:r>
                        <a:rPr lang="en-US" sz="1600">
                          <a:effectLst/>
                          <a:latin typeface="Avenir LT Std 45 Book" panose="020B0502020203020204" pitchFamily="34" charset="0"/>
                        </a:rPr>
                        <a:t> 3,707</a:t>
                      </a:r>
                      <a:endParaRPr lang="en-US" sz="1600">
                        <a:effectLst/>
                        <a:latin typeface="Avenir LT Std 45 Book" panose="020B0502020203020204" pitchFamily="34" charset="0"/>
                        <a:ea typeface="Calibri" panose="020F0502020204030204" pitchFamily="34" charset="0"/>
                        <a:cs typeface="Times New Roman" panose="02020603050405020304" pitchFamily="18" charset="0"/>
                      </a:endParaRPr>
                    </a:p>
                  </a:txBody>
                  <a:tcPr marL="194355" marR="64785" marT="58306" marB="58306" anchor="ctr"/>
                </a:tc>
                <a:extLst>
                  <a:ext uri="{0D108BD9-81ED-4DB2-BD59-A6C34878D82A}">
                    <a16:rowId xmlns:a16="http://schemas.microsoft.com/office/drawing/2014/main" val="2071760686"/>
                  </a:ext>
                </a:extLst>
              </a:tr>
              <a:tr h="471488">
                <a:tc>
                  <a:txBody>
                    <a:bodyPr/>
                    <a:lstStyle/>
                    <a:p>
                      <a:pPr marL="0" marR="0">
                        <a:lnSpc>
                          <a:spcPts val="1350"/>
                        </a:lnSpc>
                        <a:spcBef>
                          <a:spcPts val="0"/>
                        </a:spcBef>
                        <a:spcAft>
                          <a:spcPts val="0"/>
                        </a:spcAft>
                      </a:pPr>
                      <a:r>
                        <a:rPr lang="en-US" sz="1600" dirty="0">
                          <a:effectLst/>
                          <a:latin typeface="Avenir LT Std 45 Book" panose="020B0502020203020204" pitchFamily="34" charset="0"/>
                        </a:rPr>
                        <a:t>Non targeted funds</a:t>
                      </a:r>
                      <a:endParaRPr lang="en-US" sz="1600" dirty="0">
                        <a:effectLst/>
                        <a:latin typeface="Avenir LT Std 45 Book" panose="020B0502020203020204" pitchFamily="34" charset="0"/>
                        <a:ea typeface="Calibri" panose="020F0502020204030204" pitchFamily="34" charset="0"/>
                        <a:cs typeface="Times New Roman" panose="02020603050405020304" pitchFamily="18" charset="0"/>
                      </a:endParaRPr>
                    </a:p>
                  </a:txBody>
                  <a:tcPr marL="194355" marR="64785" marT="58306" marB="58306" anchor="ctr"/>
                </a:tc>
                <a:tc>
                  <a:txBody>
                    <a:bodyPr/>
                    <a:lstStyle/>
                    <a:p>
                      <a:pPr marL="0" marR="0">
                        <a:lnSpc>
                          <a:spcPts val="1350"/>
                        </a:lnSpc>
                        <a:spcBef>
                          <a:spcPts val="0"/>
                        </a:spcBef>
                        <a:spcAft>
                          <a:spcPts val="0"/>
                        </a:spcAft>
                      </a:pPr>
                      <a:r>
                        <a:rPr lang="en-US" sz="1600" dirty="0">
                          <a:effectLst/>
                          <a:latin typeface="Avenir LT Std 45 Book" panose="020B0502020203020204" pitchFamily="34" charset="0"/>
                        </a:rPr>
                        <a:t>$2,022,776,348</a:t>
                      </a:r>
                      <a:endParaRPr lang="en-US" sz="1600" dirty="0">
                        <a:effectLst/>
                        <a:latin typeface="Avenir LT Std 45 Book" panose="020B0502020203020204" pitchFamily="34" charset="0"/>
                        <a:ea typeface="Calibri" panose="020F0502020204030204" pitchFamily="34" charset="0"/>
                        <a:cs typeface="Times New Roman" panose="02020603050405020304" pitchFamily="18" charset="0"/>
                      </a:endParaRPr>
                    </a:p>
                  </a:txBody>
                  <a:tcPr marL="194355" marR="64785" marT="58306" marB="58306" anchor="ctr"/>
                </a:tc>
                <a:tc>
                  <a:txBody>
                    <a:bodyPr/>
                    <a:lstStyle/>
                    <a:p>
                      <a:pPr marL="0" marR="0">
                        <a:lnSpc>
                          <a:spcPts val="1350"/>
                        </a:lnSpc>
                        <a:spcBef>
                          <a:spcPts val="0"/>
                        </a:spcBef>
                        <a:spcAft>
                          <a:spcPts val="0"/>
                        </a:spcAft>
                      </a:pPr>
                      <a:r>
                        <a:rPr lang="en-US" sz="1600">
                          <a:effectLst/>
                          <a:latin typeface="Avenir LT Std 45 Book" panose="020B0502020203020204" pitchFamily="34" charset="0"/>
                        </a:rPr>
                        <a:t>$787,406,371</a:t>
                      </a:r>
                      <a:endParaRPr lang="en-US" sz="1600">
                        <a:effectLst/>
                        <a:latin typeface="Avenir LT Std 45 Book" panose="020B0502020203020204" pitchFamily="34" charset="0"/>
                        <a:ea typeface="Calibri" panose="020F0502020204030204" pitchFamily="34" charset="0"/>
                        <a:cs typeface="Times New Roman" panose="02020603050405020304" pitchFamily="18" charset="0"/>
                      </a:endParaRPr>
                    </a:p>
                  </a:txBody>
                  <a:tcPr marL="194355" marR="64785" marT="58306" marB="58306" anchor="ctr"/>
                </a:tc>
                <a:tc>
                  <a:txBody>
                    <a:bodyPr/>
                    <a:lstStyle/>
                    <a:p>
                      <a:pPr marL="0" marR="0">
                        <a:lnSpc>
                          <a:spcPts val="1350"/>
                        </a:lnSpc>
                        <a:spcBef>
                          <a:spcPts val="0"/>
                        </a:spcBef>
                        <a:spcAft>
                          <a:spcPts val="0"/>
                        </a:spcAft>
                      </a:pPr>
                      <a:r>
                        <a:rPr lang="en-US" sz="1600">
                          <a:effectLst/>
                          <a:latin typeface="Avenir LT Std 45 Book" panose="020B0502020203020204" pitchFamily="34" charset="0"/>
                        </a:rPr>
                        <a:t>$1,2235,369,977</a:t>
                      </a:r>
                      <a:endParaRPr lang="en-US" sz="1600">
                        <a:effectLst/>
                        <a:latin typeface="Avenir LT Std 45 Book" panose="020B0502020203020204" pitchFamily="34" charset="0"/>
                        <a:ea typeface="Calibri" panose="020F0502020204030204" pitchFamily="34" charset="0"/>
                        <a:cs typeface="Times New Roman" panose="02020603050405020304" pitchFamily="18" charset="0"/>
                      </a:endParaRPr>
                    </a:p>
                  </a:txBody>
                  <a:tcPr marL="194355" marR="64785" marT="58306" marB="58306" anchor="ctr"/>
                </a:tc>
                <a:tc>
                  <a:txBody>
                    <a:bodyPr/>
                    <a:lstStyle/>
                    <a:p>
                      <a:pPr marL="0" marR="0">
                        <a:lnSpc>
                          <a:spcPts val="1350"/>
                        </a:lnSpc>
                        <a:spcBef>
                          <a:spcPts val="0"/>
                        </a:spcBef>
                        <a:spcAft>
                          <a:spcPts val="0"/>
                        </a:spcAft>
                      </a:pPr>
                      <a:r>
                        <a:rPr lang="en-US" sz="1600">
                          <a:effectLst/>
                          <a:latin typeface="Avenir LT Std 45 Book" panose="020B0502020203020204" pitchFamily="34" charset="0"/>
                        </a:rPr>
                        <a:t> </a:t>
                      </a:r>
                      <a:endParaRPr lang="en-US" sz="1600">
                        <a:effectLst/>
                        <a:latin typeface="Avenir LT Std 45 Book" panose="020B0502020203020204" pitchFamily="34" charset="0"/>
                        <a:ea typeface="Calibri" panose="020F0502020204030204" pitchFamily="34" charset="0"/>
                        <a:cs typeface="Times New Roman" panose="02020603050405020304" pitchFamily="18" charset="0"/>
                      </a:endParaRPr>
                    </a:p>
                  </a:txBody>
                  <a:tcPr marL="194355" marR="64785" marT="58306" marB="58306" anchor="ctr"/>
                </a:tc>
                <a:extLst>
                  <a:ext uri="{0D108BD9-81ED-4DB2-BD59-A6C34878D82A}">
                    <a16:rowId xmlns:a16="http://schemas.microsoft.com/office/drawing/2014/main" val="1561001654"/>
                  </a:ext>
                </a:extLst>
              </a:tr>
              <a:tr h="350826">
                <a:tc>
                  <a:txBody>
                    <a:bodyPr/>
                    <a:lstStyle/>
                    <a:p>
                      <a:pPr marL="0" marR="0">
                        <a:lnSpc>
                          <a:spcPts val="1350"/>
                        </a:lnSpc>
                        <a:spcBef>
                          <a:spcPts val="0"/>
                        </a:spcBef>
                        <a:spcAft>
                          <a:spcPts val="0"/>
                        </a:spcAft>
                      </a:pPr>
                      <a:r>
                        <a:rPr lang="en-US" sz="1600">
                          <a:effectLst/>
                          <a:latin typeface="Avenir LT Std 45 Book" panose="020B0502020203020204" pitchFamily="34" charset="0"/>
                        </a:rPr>
                        <a:t>Targeted funds</a:t>
                      </a:r>
                      <a:endParaRPr lang="en-US" sz="1600">
                        <a:effectLst/>
                        <a:latin typeface="Avenir LT Std 45 Book" panose="020B0502020203020204" pitchFamily="34" charset="0"/>
                        <a:ea typeface="Calibri" panose="020F0502020204030204" pitchFamily="34" charset="0"/>
                        <a:cs typeface="Times New Roman" panose="02020603050405020304" pitchFamily="18" charset="0"/>
                      </a:endParaRPr>
                    </a:p>
                  </a:txBody>
                  <a:tcPr marL="194355" marR="64785" marT="58306" marB="58306" anchor="ctr"/>
                </a:tc>
                <a:tc>
                  <a:txBody>
                    <a:bodyPr/>
                    <a:lstStyle/>
                    <a:p>
                      <a:pPr marL="0" marR="0">
                        <a:lnSpc>
                          <a:spcPts val="1350"/>
                        </a:lnSpc>
                        <a:spcBef>
                          <a:spcPts val="0"/>
                        </a:spcBef>
                        <a:spcAft>
                          <a:spcPts val="0"/>
                        </a:spcAft>
                      </a:pPr>
                      <a:r>
                        <a:rPr lang="en-US" sz="1600" dirty="0">
                          <a:effectLst/>
                          <a:latin typeface="Avenir LT Std 45 Book" panose="020B0502020203020204" pitchFamily="34" charset="0"/>
                        </a:rPr>
                        <a:t>$1,675,297,203</a:t>
                      </a:r>
                      <a:endParaRPr lang="en-US" sz="1600" dirty="0">
                        <a:effectLst/>
                        <a:latin typeface="Avenir LT Std 45 Book" panose="020B0502020203020204" pitchFamily="34" charset="0"/>
                        <a:ea typeface="Calibri" panose="020F0502020204030204" pitchFamily="34" charset="0"/>
                        <a:cs typeface="Times New Roman" panose="02020603050405020304" pitchFamily="18" charset="0"/>
                      </a:endParaRPr>
                    </a:p>
                  </a:txBody>
                  <a:tcPr marL="194355" marR="64785" marT="58306" marB="58306" anchor="ctr"/>
                </a:tc>
                <a:tc>
                  <a:txBody>
                    <a:bodyPr/>
                    <a:lstStyle/>
                    <a:p>
                      <a:pPr marL="0" marR="0">
                        <a:lnSpc>
                          <a:spcPts val="1350"/>
                        </a:lnSpc>
                        <a:spcBef>
                          <a:spcPts val="0"/>
                        </a:spcBef>
                        <a:spcAft>
                          <a:spcPts val="0"/>
                        </a:spcAft>
                      </a:pPr>
                      <a:r>
                        <a:rPr lang="en-US" sz="1600" dirty="0">
                          <a:effectLst/>
                          <a:latin typeface="Avenir LT Std 45 Book" panose="020B0502020203020204" pitchFamily="34" charset="0"/>
                        </a:rPr>
                        <a:t>$395,646,901</a:t>
                      </a:r>
                      <a:endParaRPr lang="en-US" sz="1600" dirty="0">
                        <a:effectLst/>
                        <a:latin typeface="Avenir LT Std 45 Book" panose="020B0502020203020204" pitchFamily="34" charset="0"/>
                        <a:ea typeface="Calibri" panose="020F0502020204030204" pitchFamily="34" charset="0"/>
                        <a:cs typeface="Times New Roman" panose="02020603050405020304" pitchFamily="18" charset="0"/>
                      </a:endParaRPr>
                    </a:p>
                  </a:txBody>
                  <a:tcPr marL="194355" marR="64785" marT="58306" marB="58306" anchor="ctr"/>
                </a:tc>
                <a:tc>
                  <a:txBody>
                    <a:bodyPr/>
                    <a:lstStyle/>
                    <a:p>
                      <a:pPr marL="0" marR="0">
                        <a:lnSpc>
                          <a:spcPts val="1350"/>
                        </a:lnSpc>
                        <a:spcBef>
                          <a:spcPts val="0"/>
                        </a:spcBef>
                        <a:spcAft>
                          <a:spcPts val="0"/>
                        </a:spcAft>
                      </a:pPr>
                      <a:r>
                        <a:rPr lang="en-US" sz="1600" dirty="0">
                          <a:effectLst/>
                          <a:highlight>
                            <a:srgbClr val="FFFF00"/>
                          </a:highlight>
                          <a:latin typeface="Avenir LT Std 45 Book" panose="020B0502020203020204" pitchFamily="34" charset="0"/>
                        </a:rPr>
                        <a:t>$1,279,650,302</a:t>
                      </a:r>
                      <a:endParaRPr lang="en-US" sz="1600" dirty="0">
                        <a:effectLst/>
                        <a:highlight>
                          <a:srgbClr val="FFFF00"/>
                        </a:highlight>
                        <a:latin typeface="Avenir LT Std 45 Book" panose="020B0502020203020204" pitchFamily="34" charset="0"/>
                        <a:ea typeface="Calibri" panose="020F0502020204030204" pitchFamily="34" charset="0"/>
                        <a:cs typeface="Times New Roman" panose="02020603050405020304" pitchFamily="18" charset="0"/>
                      </a:endParaRPr>
                    </a:p>
                  </a:txBody>
                  <a:tcPr marL="194355" marR="64785" marT="58306" marB="58306" anchor="ctr"/>
                </a:tc>
                <a:tc>
                  <a:txBody>
                    <a:bodyPr/>
                    <a:lstStyle/>
                    <a:p>
                      <a:pPr marL="0" marR="0">
                        <a:lnSpc>
                          <a:spcPts val="1350"/>
                        </a:lnSpc>
                        <a:spcBef>
                          <a:spcPts val="0"/>
                        </a:spcBef>
                        <a:spcAft>
                          <a:spcPts val="0"/>
                        </a:spcAft>
                      </a:pPr>
                      <a:r>
                        <a:rPr lang="en-US" sz="1600">
                          <a:effectLst/>
                          <a:latin typeface="Avenir LT Std 45 Book" panose="020B0502020203020204" pitchFamily="34" charset="0"/>
                        </a:rPr>
                        <a:t> </a:t>
                      </a:r>
                      <a:endParaRPr lang="en-US" sz="1600">
                        <a:effectLst/>
                        <a:latin typeface="Avenir LT Std 45 Book" panose="020B0502020203020204" pitchFamily="34" charset="0"/>
                        <a:ea typeface="Calibri" panose="020F0502020204030204" pitchFamily="34" charset="0"/>
                        <a:cs typeface="Times New Roman" panose="02020603050405020304" pitchFamily="18" charset="0"/>
                      </a:endParaRPr>
                    </a:p>
                  </a:txBody>
                  <a:tcPr marL="194355" marR="64785" marT="58306" marB="58306" anchor="ctr"/>
                </a:tc>
                <a:extLst>
                  <a:ext uri="{0D108BD9-81ED-4DB2-BD59-A6C34878D82A}">
                    <a16:rowId xmlns:a16="http://schemas.microsoft.com/office/drawing/2014/main" val="3179711177"/>
                  </a:ext>
                </a:extLst>
              </a:tr>
              <a:tr h="562881">
                <a:tc>
                  <a:txBody>
                    <a:bodyPr/>
                    <a:lstStyle/>
                    <a:p>
                      <a:pPr marL="0" marR="0">
                        <a:lnSpc>
                          <a:spcPct val="107000"/>
                        </a:lnSpc>
                        <a:spcBef>
                          <a:spcPts val="0"/>
                        </a:spcBef>
                        <a:spcAft>
                          <a:spcPts val="1500"/>
                        </a:spcAft>
                      </a:pPr>
                      <a:r>
                        <a:rPr lang="en-US" sz="1600">
                          <a:effectLst/>
                          <a:latin typeface="Avenir LT Std 45 Book" panose="020B0502020203020204" pitchFamily="34" charset="0"/>
                        </a:rPr>
                        <a:t>Direct Farm Ownership</a:t>
                      </a:r>
                      <a:endParaRPr lang="en-US" sz="1600">
                        <a:effectLst/>
                        <a:latin typeface="Avenir LT Std 45 Book" panose="020B0502020203020204" pitchFamily="34" charset="0"/>
                        <a:ea typeface="Calibri" panose="020F0502020204030204" pitchFamily="34" charset="0"/>
                        <a:cs typeface="Times New Roman" panose="02020603050405020304" pitchFamily="18" charset="0"/>
                      </a:endParaRPr>
                    </a:p>
                  </a:txBody>
                  <a:tcPr marL="64785" marR="64785" marT="58306" marB="58306" anchor="ctr"/>
                </a:tc>
                <a:tc>
                  <a:txBody>
                    <a:bodyPr/>
                    <a:lstStyle/>
                    <a:p>
                      <a:pPr marL="0" marR="0">
                        <a:lnSpc>
                          <a:spcPct val="107000"/>
                        </a:lnSpc>
                        <a:spcBef>
                          <a:spcPts val="0"/>
                        </a:spcBef>
                        <a:spcAft>
                          <a:spcPts val="1500"/>
                        </a:spcAft>
                      </a:pPr>
                      <a:r>
                        <a:rPr lang="en-US" sz="1600" dirty="0">
                          <a:effectLst/>
                          <a:latin typeface="Avenir LT Std 45 Book" panose="020B0502020203020204" pitchFamily="34" charset="0"/>
                        </a:rPr>
                        <a:t>$2,343,750,000</a:t>
                      </a:r>
                      <a:endParaRPr lang="en-US" sz="1600" dirty="0">
                        <a:effectLst/>
                        <a:latin typeface="Avenir LT Std 45 Book" panose="020B0502020203020204" pitchFamily="34" charset="0"/>
                        <a:ea typeface="Calibri" panose="020F0502020204030204" pitchFamily="34" charset="0"/>
                        <a:cs typeface="Times New Roman" panose="02020603050405020304" pitchFamily="18" charset="0"/>
                      </a:endParaRPr>
                    </a:p>
                  </a:txBody>
                  <a:tcPr marL="194355" marR="64785" marT="58306" marB="58306" anchor="ctr"/>
                </a:tc>
                <a:tc>
                  <a:txBody>
                    <a:bodyPr/>
                    <a:lstStyle/>
                    <a:p>
                      <a:pPr marL="0" marR="0">
                        <a:lnSpc>
                          <a:spcPct val="107000"/>
                        </a:lnSpc>
                        <a:spcBef>
                          <a:spcPts val="0"/>
                        </a:spcBef>
                        <a:spcAft>
                          <a:spcPts val="1500"/>
                        </a:spcAft>
                      </a:pPr>
                      <a:r>
                        <a:rPr lang="en-US" sz="1600" dirty="0">
                          <a:effectLst/>
                          <a:latin typeface="Avenir LT Std 45 Book" panose="020B0502020203020204" pitchFamily="34" charset="0"/>
                        </a:rPr>
                        <a:t>$2,078,836,576</a:t>
                      </a:r>
                      <a:endParaRPr lang="en-US" sz="1600" dirty="0">
                        <a:effectLst/>
                        <a:latin typeface="Avenir LT Std 45 Book" panose="020B0502020203020204" pitchFamily="34" charset="0"/>
                        <a:ea typeface="Calibri" panose="020F0502020204030204" pitchFamily="34" charset="0"/>
                        <a:cs typeface="Times New Roman" panose="02020603050405020304" pitchFamily="18" charset="0"/>
                      </a:endParaRPr>
                    </a:p>
                  </a:txBody>
                  <a:tcPr marL="194355" marR="64785" marT="58306" marB="58306" anchor="ctr"/>
                </a:tc>
                <a:tc>
                  <a:txBody>
                    <a:bodyPr/>
                    <a:lstStyle/>
                    <a:p>
                      <a:pPr marL="0" marR="0">
                        <a:lnSpc>
                          <a:spcPct val="107000"/>
                        </a:lnSpc>
                        <a:spcBef>
                          <a:spcPts val="0"/>
                        </a:spcBef>
                        <a:spcAft>
                          <a:spcPts val="1500"/>
                        </a:spcAft>
                      </a:pPr>
                      <a:r>
                        <a:rPr lang="en-US" sz="1600">
                          <a:effectLst/>
                          <a:latin typeface="Avenir LT Std 45 Book" panose="020B0502020203020204" pitchFamily="34" charset="0"/>
                        </a:rPr>
                        <a:t>$264,913,424</a:t>
                      </a:r>
                      <a:endParaRPr lang="en-US" sz="1600">
                        <a:effectLst/>
                        <a:latin typeface="Avenir LT Std 45 Book" panose="020B0502020203020204" pitchFamily="34" charset="0"/>
                        <a:ea typeface="Calibri" panose="020F0502020204030204" pitchFamily="34" charset="0"/>
                        <a:cs typeface="Times New Roman" panose="02020603050405020304" pitchFamily="18" charset="0"/>
                      </a:endParaRPr>
                    </a:p>
                  </a:txBody>
                  <a:tcPr marL="194355" marR="64785" marT="58306" marB="58306" anchor="ctr"/>
                </a:tc>
                <a:tc>
                  <a:txBody>
                    <a:bodyPr/>
                    <a:lstStyle/>
                    <a:p>
                      <a:pPr marL="0" marR="0" algn="r">
                        <a:lnSpc>
                          <a:spcPct val="107000"/>
                        </a:lnSpc>
                        <a:spcBef>
                          <a:spcPts val="0"/>
                        </a:spcBef>
                        <a:spcAft>
                          <a:spcPts val="1500"/>
                        </a:spcAft>
                      </a:pPr>
                      <a:r>
                        <a:rPr lang="en-US" sz="1600">
                          <a:effectLst/>
                          <a:latin typeface="Avenir LT Std 45 Book" panose="020B0502020203020204" pitchFamily="34" charset="0"/>
                        </a:rPr>
                        <a:t> 7,797</a:t>
                      </a:r>
                      <a:endParaRPr lang="en-US" sz="1600">
                        <a:effectLst/>
                        <a:latin typeface="Avenir LT Std 45 Book" panose="020B0502020203020204" pitchFamily="34" charset="0"/>
                        <a:ea typeface="Calibri" panose="020F0502020204030204" pitchFamily="34" charset="0"/>
                        <a:cs typeface="Times New Roman" panose="02020603050405020304" pitchFamily="18" charset="0"/>
                      </a:endParaRPr>
                    </a:p>
                  </a:txBody>
                  <a:tcPr marL="194355" marR="64785" marT="58306" marB="58306" anchor="ctr"/>
                </a:tc>
                <a:extLst>
                  <a:ext uri="{0D108BD9-81ED-4DB2-BD59-A6C34878D82A}">
                    <a16:rowId xmlns:a16="http://schemas.microsoft.com/office/drawing/2014/main" val="2188136366"/>
                  </a:ext>
                </a:extLst>
              </a:tr>
              <a:tr h="471488">
                <a:tc>
                  <a:txBody>
                    <a:bodyPr/>
                    <a:lstStyle/>
                    <a:p>
                      <a:pPr marL="0" marR="0">
                        <a:lnSpc>
                          <a:spcPts val="1350"/>
                        </a:lnSpc>
                        <a:spcBef>
                          <a:spcPts val="0"/>
                        </a:spcBef>
                        <a:spcAft>
                          <a:spcPts val="0"/>
                        </a:spcAft>
                      </a:pPr>
                      <a:r>
                        <a:rPr lang="en-US" sz="1600">
                          <a:effectLst/>
                          <a:latin typeface="Avenir LT Std 45 Book" panose="020B0502020203020204" pitchFamily="34" charset="0"/>
                        </a:rPr>
                        <a:t>Non targeted funds</a:t>
                      </a:r>
                      <a:endParaRPr lang="en-US" sz="1600">
                        <a:effectLst/>
                        <a:latin typeface="Avenir LT Std 45 Book" panose="020B0502020203020204" pitchFamily="34" charset="0"/>
                        <a:ea typeface="Calibri" panose="020F0502020204030204" pitchFamily="34" charset="0"/>
                        <a:cs typeface="Times New Roman" panose="02020603050405020304" pitchFamily="18" charset="0"/>
                      </a:endParaRPr>
                    </a:p>
                  </a:txBody>
                  <a:tcPr marL="194355" marR="64785" marT="58306" marB="58306" anchor="ctr"/>
                </a:tc>
                <a:tc>
                  <a:txBody>
                    <a:bodyPr/>
                    <a:lstStyle/>
                    <a:p>
                      <a:pPr marL="0" marR="0">
                        <a:lnSpc>
                          <a:spcPts val="1350"/>
                        </a:lnSpc>
                        <a:spcBef>
                          <a:spcPts val="0"/>
                        </a:spcBef>
                        <a:spcAft>
                          <a:spcPts val="0"/>
                        </a:spcAft>
                      </a:pPr>
                      <a:r>
                        <a:rPr lang="en-US" sz="1600" dirty="0">
                          <a:effectLst/>
                          <a:latin typeface="Avenir LT Std 45 Book" panose="020B0502020203020204" pitchFamily="34" charset="0"/>
                        </a:rPr>
                        <a:t>$556,702,500</a:t>
                      </a:r>
                      <a:endParaRPr lang="en-US" sz="1600" dirty="0">
                        <a:effectLst/>
                        <a:latin typeface="Avenir LT Std 45 Book" panose="020B0502020203020204" pitchFamily="34" charset="0"/>
                        <a:ea typeface="Calibri" panose="020F0502020204030204" pitchFamily="34" charset="0"/>
                        <a:cs typeface="Times New Roman" panose="02020603050405020304" pitchFamily="18" charset="0"/>
                      </a:endParaRPr>
                    </a:p>
                  </a:txBody>
                  <a:tcPr marL="194355" marR="64785" marT="58306" marB="58306" anchor="ctr"/>
                </a:tc>
                <a:tc>
                  <a:txBody>
                    <a:bodyPr/>
                    <a:lstStyle/>
                    <a:p>
                      <a:pPr marL="0" marR="0">
                        <a:lnSpc>
                          <a:spcPts val="1350"/>
                        </a:lnSpc>
                        <a:spcBef>
                          <a:spcPts val="0"/>
                        </a:spcBef>
                        <a:spcAft>
                          <a:spcPts val="0"/>
                        </a:spcAft>
                      </a:pPr>
                      <a:r>
                        <a:rPr lang="en-US" sz="1600">
                          <a:effectLst/>
                          <a:latin typeface="Avenir LT Std 45 Book" panose="020B0502020203020204" pitchFamily="34" charset="0"/>
                        </a:rPr>
                        <a:t>$546,004,862</a:t>
                      </a:r>
                      <a:endParaRPr lang="en-US" sz="1600">
                        <a:effectLst/>
                        <a:latin typeface="Avenir LT Std 45 Book" panose="020B0502020203020204" pitchFamily="34" charset="0"/>
                        <a:ea typeface="Calibri" panose="020F0502020204030204" pitchFamily="34" charset="0"/>
                        <a:cs typeface="Times New Roman" panose="02020603050405020304" pitchFamily="18" charset="0"/>
                      </a:endParaRPr>
                    </a:p>
                  </a:txBody>
                  <a:tcPr marL="194355" marR="64785" marT="58306" marB="58306" anchor="ctr"/>
                </a:tc>
                <a:tc>
                  <a:txBody>
                    <a:bodyPr/>
                    <a:lstStyle/>
                    <a:p>
                      <a:pPr marL="0" marR="0">
                        <a:lnSpc>
                          <a:spcPts val="1350"/>
                        </a:lnSpc>
                        <a:spcBef>
                          <a:spcPts val="0"/>
                        </a:spcBef>
                        <a:spcAft>
                          <a:spcPts val="0"/>
                        </a:spcAft>
                      </a:pPr>
                      <a:r>
                        <a:rPr lang="en-US" sz="1600">
                          <a:effectLst/>
                          <a:latin typeface="Avenir LT Std 45 Book" panose="020B0502020203020204" pitchFamily="34" charset="0"/>
                        </a:rPr>
                        <a:t>$10,687,638</a:t>
                      </a:r>
                      <a:endParaRPr lang="en-US" sz="1600">
                        <a:effectLst/>
                        <a:latin typeface="Avenir LT Std 45 Book" panose="020B0502020203020204" pitchFamily="34" charset="0"/>
                        <a:ea typeface="Calibri" panose="020F0502020204030204" pitchFamily="34" charset="0"/>
                        <a:cs typeface="Times New Roman" panose="02020603050405020304" pitchFamily="18" charset="0"/>
                      </a:endParaRPr>
                    </a:p>
                  </a:txBody>
                  <a:tcPr marL="194355" marR="64785" marT="58306" marB="58306" anchor="ctr"/>
                </a:tc>
                <a:tc>
                  <a:txBody>
                    <a:bodyPr/>
                    <a:lstStyle/>
                    <a:p>
                      <a:pPr marL="0" marR="0">
                        <a:lnSpc>
                          <a:spcPts val="1350"/>
                        </a:lnSpc>
                        <a:spcBef>
                          <a:spcPts val="0"/>
                        </a:spcBef>
                        <a:spcAft>
                          <a:spcPts val="0"/>
                        </a:spcAft>
                      </a:pPr>
                      <a:r>
                        <a:rPr lang="en-US" sz="1600">
                          <a:effectLst/>
                          <a:latin typeface="Avenir LT Std 45 Book" panose="020B0502020203020204" pitchFamily="34" charset="0"/>
                        </a:rPr>
                        <a:t> </a:t>
                      </a:r>
                      <a:endParaRPr lang="en-US" sz="1600">
                        <a:effectLst/>
                        <a:latin typeface="Avenir LT Std 45 Book" panose="020B0502020203020204" pitchFamily="34" charset="0"/>
                        <a:ea typeface="Calibri" panose="020F0502020204030204" pitchFamily="34" charset="0"/>
                        <a:cs typeface="Times New Roman" panose="02020603050405020304" pitchFamily="18" charset="0"/>
                      </a:endParaRPr>
                    </a:p>
                  </a:txBody>
                  <a:tcPr marL="194355" marR="64785" marT="58306" marB="58306" anchor="ctr"/>
                </a:tc>
                <a:extLst>
                  <a:ext uri="{0D108BD9-81ED-4DB2-BD59-A6C34878D82A}">
                    <a16:rowId xmlns:a16="http://schemas.microsoft.com/office/drawing/2014/main" val="604700443"/>
                  </a:ext>
                </a:extLst>
              </a:tr>
              <a:tr h="350826">
                <a:tc>
                  <a:txBody>
                    <a:bodyPr/>
                    <a:lstStyle/>
                    <a:p>
                      <a:pPr marL="0" marR="0">
                        <a:lnSpc>
                          <a:spcPts val="1350"/>
                        </a:lnSpc>
                        <a:spcBef>
                          <a:spcPts val="0"/>
                        </a:spcBef>
                        <a:spcAft>
                          <a:spcPts val="0"/>
                        </a:spcAft>
                      </a:pPr>
                      <a:r>
                        <a:rPr lang="en-US" sz="1600">
                          <a:effectLst/>
                          <a:latin typeface="Avenir LT Std 45 Book" panose="020B0502020203020204" pitchFamily="34" charset="0"/>
                        </a:rPr>
                        <a:t>Targeted funds</a:t>
                      </a:r>
                      <a:endParaRPr lang="en-US" sz="1600">
                        <a:effectLst/>
                        <a:latin typeface="Avenir LT Std 45 Book" panose="020B0502020203020204" pitchFamily="34" charset="0"/>
                        <a:ea typeface="Calibri" panose="020F0502020204030204" pitchFamily="34" charset="0"/>
                        <a:cs typeface="Times New Roman" panose="02020603050405020304" pitchFamily="18" charset="0"/>
                      </a:endParaRPr>
                    </a:p>
                  </a:txBody>
                  <a:tcPr marL="194355" marR="64785" marT="58306" marB="58306" anchor="ctr"/>
                </a:tc>
                <a:tc>
                  <a:txBody>
                    <a:bodyPr/>
                    <a:lstStyle/>
                    <a:p>
                      <a:pPr marL="0" marR="0">
                        <a:lnSpc>
                          <a:spcPts val="1350"/>
                        </a:lnSpc>
                        <a:spcBef>
                          <a:spcPts val="0"/>
                        </a:spcBef>
                        <a:spcAft>
                          <a:spcPts val="0"/>
                        </a:spcAft>
                      </a:pPr>
                      <a:r>
                        <a:rPr lang="en-US" sz="1600" dirty="0">
                          <a:effectLst/>
                          <a:latin typeface="Avenir LT Std 45 Book" panose="020B0502020203020204" pitchFamily="34" charset="0"/>
                        </a:rPr>
                        <a:t>$1,787,047,500</a:t>
                      </a:r>
                      <a:endParaRPr lang="en-US" sz="1600" dirty="0">
                        <a:effectLst/>
                        <a:latin typeface="Avenir LT Std 45 Book" panose="020B0502020203020204" pitchFamily="34" charset="0"/>
                        <a:ea typeface="Calibri" panose="020F0502020204030204" pitchFamily="34" charset="0"/>
                        <a:cs typeface="Times New Roman" panose="02020603050405020304" pitchFamily="18" charset="0"/>
                      </a:endParaRPr>
                    </a:p>
                  </a:txBody>
                  <a:tcPr marL="194355" marR="64785" marT="58306" marB="58306" anchor="ctr"/>
                </a:tc>
                <a:tc>
                  <a:txBody>
                    <a:bodyPr/>
                    <a:lstStyle/>
                    <a:p>
                      <a:pPr marL="0" marR="0">
                        <a:lnSpc>
                          <a:spcPts val="1350"/>
                        </a:lnSpc>
                        <a:spcBef>
                          <a:spcPts val="0"/>
                        </a:spcBef>
                        <a:spcAft>
                          <a:spcPts val="0"/>
                        </a:spcAft>
                      </a:pPr>
                      <a:r>
                        <a:rPr lang="en-US" sz="1600" dirty="0">
                          <a:effectLst/>
                          <a:latin typeface="Avenir LT Std 45 Book" panose="020B0502020203020204" pitchFamily="34" charset="0"/>
                        </a:rPr>
                        <a:t>$1,532,831,714</a:t>
                      </a:r>
                      <a:endParaRPr lang="en-US" sz="1600" dirty="0">
                        <a:effectLst/>
                        <a:latin typeface="Avenir LT Std 45 Book" panose="020B0502020203020204" pitchFamily="34" charset="0"/>
                        <a:ea typeface="Calibri" panose="020F0502020204030204" pitchFamily="34" charset="0"/>
                        <a:cs typeface="Times New Roman" panose="02020603050405020304" pitchFamily="18" charset="0"/>
                      </a:endParaRPr>
                    </a:p>
                  </a:txBody>
                  <a:tcPr marL="194355" marR="64785" marT="58306" marB="58306" anchor="ctr"/>
                </a:tc>
                <a:tc>
                  <a:txBody>
                    <a:bodyPr/>
                    <a:lstStyle/>
                    <a:p>
                      <a:pPr marL="0" marR="0">
                        <a:lnSpc>
                          <a:spcPts val="1350"/>
                        </a:lnSpc>
                        <a:spcBef>
                          <a:spcPts val="0"/>
                        </a:spcBef>
                        <a:spcAft>
                          <a:spcPts val="0"/>
                        </a:spcAft>
                      </a:pPr>
                      <a:r>
                        <a:rPr lang="en-US" sz="1600" dirty="0">
                          <a:effectLst/>
                          <a:highlight>
                            <a:srgbClr val="FFFF00"/>
                          </a:highlight>
                          <a:latin typeface="Avenir LT Std 45 Book" panose="020B0502020203020204" pitchFamily="34" charset="0"/>
                        </a:rPr>
                        <a:t>$254,215,786</a:t>
                      </a:r>
                      <a:endParaRPr lang="en-US" sz="1600" dirty="0">
                        <a:effectLst/>
                        <a:highlight>
                          <a:srgbClr val="FFFF00"/>
                        </a:highlight>
                        <a:latin typeface="Avenir LT Std 45 Book" panose="020B0502020203020204" pitchFamily="34" charset="0"/>
                        <a:ea typeface="Calibri" panose="020F0502020204030204" pitchFamily="34" charset="0"/>
                        <a:cs typeface="Times New Roman" panose="02020603050405020304" pitchFamily="18" charset="0"/>
                      </a:endParaRPr>
                    </a:p>
                  </a:txBody>
                  <a:tcPr marL="194355" marR="64785" marT="58306" marB="58306" anchor="ctr"/>
                </a:tc>
                <a:tc>
                  <a:txBody>
                    <a:bodyPr/>
                    <a:lstStyle/>
                    <a:p>
                      <a:pPr marL="0" marR="0">
                        <a:lnSpc>
                          <a:spcPts val="1350"/>
                        </a:lnSpc>
                        <a:spcBef>
                          <a:spcPts val="0"/>
                        </a:spcBef>
                        <a:spcAft>
                          <a:spcPts val="0"/>
                        </a:spcAft>
                      </a:pPr>
                      <a:r>
                        <a:rPr lang="en-US" sz="1600" dirty="0">
                          <a:effectLst/>
                          <a:latin typeface="Avenir LT Std 45 Book" panose="020B0502020203020204" pitchFamily="34" charset="0"/>
                        </a:rPr>
                        <a:t> </a:t>
                      </a:r>
                      <a:endParaRPr lang="en-US" sz="1600" dirty="0">
                        <a:effectLst/>
                        <a:latin typeface="Avenir LT Std 45 Book" panose="020B0502020203020204" pitchFamily="34" charset="0"/>
                        <a:ea typeface="Calibri" panose="020F0502020204030204" pitchFamily="34" charset="0"/>
                        <a:cs typeface="Times New Roman" panose="02020603050405020304" pitchFamily="18" charset="0"/>
                      </a:endParaRPr>
                    </a:p>
                  </a:txBody>
                  <a:tcPr marL="194355" marR="64785" marT="58306" marB="58306" anchor="ctr"/>
                </a:tc>
                <a:extLst>
                  <a:ext uri="{0D108BD9-81ED-4DB2-BD59-A6C34878D82A}">
                    <a16:rowId xmlns:a16="http://schemas.microsoft.com/office/drawing/2014/main" val="1416349192"/>
                  </a:ext>
                </a:extLst>
              </a:tr>
            </a:tbl>
          </a:graphicData>
        </a:graphic>
      </p:graphicFrame>
      <p:sp>
        <p:nvSpPr>
          <p:cNvPr id="3" name="Title 2">
            <a:extLst>
              <a:ext uri="{FF2B5EF4-FFF2-40B4-BE49-F238E27FC236}">
                <a16:creationId xmlns:a16="http://schemas.microsoft.com/office/drawing/2014/main" id="{C298C563-2292-43EA-B24E-F27151B86FDA}"/>
              </a:ext>
            </a:extLst>
          </p:cNvPr>
          <p:cNvSpPr>
            <a:spLocks noGrp="1"/>
          </p:cNvSpPr>
          <p:nvPr>
            <p:ph type="title"/>
          </p:nvPr>
        </p:nvSpPr>
        <p:spPr>
          <a:xfrm>
            <a:off x="701040" y="314921"/>
            <a:ext cx="11213054" cy="1325563"/>
          </a:xfrm>
        </p:spPr>
        <p:txBody>
          <a:bodyPr>
            <a:normAutofit/>
          </a:bodyPr>
          <a:lstStyle/>
          <a:p>
            <a:pPr marL="0" marR="0">
              <a:lnSpc>
                <a:spcPct val="107000"/>
              </a:lnSpc>
              <a:spcBef>
                <a:spcPts val="240"/>
              </a:spcBef>
              <a:spcAft>
                <a:spcPts val="750"/>
              </a:spcAft>
            </a:pPr>
            <a:r>
              <a:rPr lang="en-US" b="1" dirty="0">
                <a:solidFill>
                  <a:schemeClr val="accent1"/>
                </a:solidFill>
                <a:effectLst/>
                <a:ea typeface="Times New Roman" panose="02020603050405020304" pitchFamily="18" charset="0"/>
                <a:cs typeface="Times New Roman" panose="02020603050405020304" pitchFamily="18" charset="0"/>
              </a:rPr>
              <a:t>Funding</a:t>
            </a:r>
            <a:endParaRPr lang="en-US" sz="8800" dirty="0">
              <a:solidFill>
                <a:schemeClr val="accent1"/>
              </a:solidFill>
            </a:endParaRPr>
          </a:p>
        </p:txBody>
      </p:sp>
    </p:spTree>
    <p:extLst>
      <p:ext uri="{BB962C8B-B14F-4D97-AF65-F5344CB8AC3E}">
        <p14:creationId xmlns:p14="http://schemas.microsoft.com/office/powerpoint/2010/main" val="21052681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D6CDE0-0E50-433E-8072-DF6F10C14F24}"/>
              </a:ext>
            </a:extLst>
          </p:cNvPr>
          <p:cNvSpPr>
            <a:spLocks noGrp="1"/>
          </p:cNvSpPr>
          <p:nvPr>
            <p:ph idx="1"/>
          </p:nvPr>
        </p:nvSpPr>
        <p:spPr/>
        <p:txBody>
          <a:bodyPr/>
          <a:lstStyle/>
          <a:p>
            <a:r>
              <a:rPr lang="en-US" dirty="0">
                <a:hlinkClick r:id="rId2"/>
              </a:rPr>
              <a:t>https://www.fsa.usda.gov/programs-and-services/farm-loan-programs/program-data/index</a:t>
            </a:r>
            <a:endParaRPr lang="en-US" dirty="0"/>
          </a:p>
        </p:txBody>
      </p:sp>
      <p:sp>
        <p:nvSpPr>
          <p:cNvPr id="3" name="Title 2">
            <a:extLst>
              <a:ext uri="{FF2B5EF4-FFF2-40B4-BE49-F238E27FC236}">
                <a16:creationId xmlns:a16="http://schemas.microsoft.com/office/drawing/2014/main" id="{306D1292-3C96-483E-BD89-3166BB3020AA}"/>
              </a:ext>
            </a:extLst>
          </p:cNvPr>
          <p:cNvSpPr>
            <a:spLocks noGrp="1"/>
          </p:cNvSpPr>
          <p:nvPr>
            <p:ph type="title"/>
          </p:nvPr>
        </p:nvSpPr>
        <p:spPr/>
        <p:txBody>
          <a:bodyPr/>
          <a:lstStyle/>
          <a:p>
            <a:r>
              <a:rPr lang="en-US" dirty="0"/>
              <a:t>Funding Reports</a:t>
            </a:r>
          </a:p>
        </p:txBody>
      </p:sp>
      <p:pic>
        <p:nvPicPr>
          <p:cNvPr id="4" name="Picture 3" descr="Text&#10;&#10;Description automatically generated">
            <a:extLst>
              <a:ext uri="{FF2B5EF4-FFF2-40B4-BE49-F238E27FC236}">
                <a16:creationId xmlns:a16="http://schemas.microsoft.com/office/drawing/2014/main" id="{04563C62-C783-4A26-AF00-85DA8F5564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9988" y="5998103"/>
            <a:ext cx="1684967" cy="726305"/>
          </a:xfrm>
          <a:prstGeom prst="rect">
            <a:avLst/>
          </a:prstGeom>
        </p:spPr>
      </p:pic>
    </p:spTree>
    <p:extLst>
      <p:ext uri="{BB962C8B-B14F-4D97-AF65-F5344CB8AC3E}">
        <p14:creationId xmlns:p14="http://schemas.microsoft.com/office/powerpoint/2010/main" val="1744347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ebsite&#10;&#10;Description automatically generated">
            <a:extLst>
              <a:ext uri="{FF2B5EF4-FFF2-40B4-BE49-F238E27FC236}">
                <a16:creationId xmlns:a16="http://schemas.microsoft.com/office/drawing/2014/main" id="{58903807-6033-43F8-BFFF-4DCD40A2B3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633" y="443511"/>
            <a:ext cx="5274147" cy="5373511"/>
          </a:xfrm>
          <a:prstGeom prst="rect">
            <a:avLst/>
          </a:prstGeom>
        </p:spPr>
      </p:pic>
      <p:sp>
        <p:nvSpPr>
          <p:cNvPr id="10" name="TextBox 9">
            <a:extLst>
              <a:ext uri="{FF2B5EF4-FFF2-40B4-BE49-F238E27FC236}">
                <a16:creationId xmlns:a16="http://schemas.microsoft.com/office/drawing/2014/main" id="{EFD17D44-EE60-45B6-8B57-39CE8B47D415}"/>
              </a:ext>
            </a:extLst>
          </p:cNvPr>
          <p:cNvSpPr txBox="1"/>
          <p:nvPr/>
        </p:nvSpPr>
        <p:spPr>
          <a:xfrm rot="10800000" flipV="1">
            <a:off x="340326" y="3130266"/>
            <a:ext cx="5755674" cy="1200329"/>
          </a:xfrm>
          <a:prstGeom prst="rect">
            <a:avLst/>
          </a:prstGeom>
          <a:noFill/>
        </p:spPr>
        <p:txBody>
          <a:bodyPr wrap="square">
            <a:spAutoFit/>
          </a:bodyPr>
          <a:lstStyle/>
          <a:p>
            <a:r>
              <a:rPr lang="en-US" sz="2400" dirty="0">
                <a:latin typeface="Avenir LT Std 45 Book" panose="020B0502020203020204" pitchFamily="34" charset="0"/>
              </a:rPr>
              <a:t>Available free online at: </a:t>
            </a:r>
            <a:r>
              <a:rPr lang="en-US" sz="2400" dirty="0">
                <a:solidFill>
                  <a:schemeClr val="accent1">
                    <a:lumMod val="75000"/>
                  </a:schemeClr>
                </a:solidFill>
                <a:latin typeface="Avenir LT Std 45 Book" panose="020B0502020203020204" pitchFamily="34" charset="0"/>
              </a:rPr>
              <a:t>https://www.misa.umn.edu/publications/ buildingasustainablebusiness</a:t>
            </a:r>
          </a:p>
        </p:txBody>
      </p:sp>
      <p:sp>
        <p:nvSpPr>
          <p:cNvPr id="9" name="Title 1">
            <a:extLst>
              <a:ext uri="{FF2B5EF4-FFF2-40B4-BE49-F238E27FC236}">
                <a16:creationId xmlns:a16="http://schemas.microsoft.com/office/drawing/2014/main" id="{EA738779-AC68-48A2-A842-C0801E5148DB}"/>
              </a:ext>
            </a:extLst>
          </p:cNvPr>
          <p:cNvSpPr txBox="1">
            <a:spLocks/>
          </p:cNvSpPr>
          <p:nvPr/>
        </p:nvSpPr>
        <p:spPr>
          <a:xfrm>
            <a:off x="838200" y="443511"/>
            <a:ext cx="5122577" cy="13255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rgbClr val="00AEEF"/>
                </a:solidFill>
                <a:latin typeface="Avenir LT Std 65 Medium" panose="020B0603020203020204" pitchFamily="34" charset="0"/>
                <a:ea typeface="+mj-ea"/>
                <a:cs typeface="+mj-cs"/>
              </a:defRPr>
            </a:lvl1pPr>
          </a:lstStyle>
          <a:p>
            <a:r>
              <a:rPr lang="en-US" dirty="0"/>
              <a:t>Building a Sustainable Business</a:t>
            </a:r>
          </a:p>
        </p:txBody>
      </p:sp>
      <p:pic>
        <p:nvPicPr>
          <p:cNvPr id="6" name="Picture 5" descr="Text&#10;&#10;Description automatically generated">
            <a:extLst>
              <a:ext uri="{FF2B5EF4-FFF2-40B4-BE49-F238E27FC236}">
                <a16:creationId xmlns:a16="http://schemas.microsoft.com/office/drawing/2014/main" id="{456BE584-D7A0-4FEC-8CD6-358E273977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49988" y="5998103"/>
            <a:ext cx="1684967" cy="726305"/>
          </a:xfrm>
          <a:prstGeom prst="rect">
            <a:avLst/>
          </a:prstGeom>
        </p:spPr>
      </p:pic>
    </p:spTree>
    <p:extLst>
      <p:ext uri="{BB962C8B-B14F-4D97-AF65-F5344CB8AC3E}">
        <p14:creationId xmlns:p14="http://schemas.microsoft.com/office/powerpoint/2010/main" val="14906533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FABC809-6CB3-436F-B0D7-5870BC900854}"/>
              </a:ext>
            </a:extLst>
          </p:cNvPr>
          <p:cNvSpPr txBox="1">
            <a:spLocks/>
          </p:cNvSpPr>
          <p:nvPr/>
        </p:nvSpPr>
        <p:spPr>
          <a:xfrm>
            <a:off x="838200" y="365125"/>
            <a:ext cx="10515600" cy="1325563"/>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rgbClr val="00AEEF"/>
                </a:solidFill>
                <a:latin typeface="Avenir LT Std 65 Medium" panose="020B0603020203020204" pitchFamily="34" charset="0"/>
                <a:ea typeface="+mj-ea"/>
                <a:cs typeface="+mj-cs"/>
              </a:defRPr>
            </a:lvl1pPr>
          </a:lstStyle>
          <a:p>
            <a:r>
              <a:rPr lang="en-US" dirty="0"/>
              <a:t>Why Do You Need a Business Plan?</a:t>
            </a:r>
          </a:p>
        </p:txBody>
      </p:sp>
      <p:sp>
        <p:nvSpPr>
          <p:cNvPr id="2" name="TextBox 1">
            <a:extLst>
              <a:ext uri="{FF2B5EF4-FFF2-40B4-BE49-F238E27FC236}">
                <a16:creationId xmlns:a16="http://schemas.microsoft.com/office/drawing/2014/main" id="{0B837D5F-3EA4-49D8-8EF1-2B164A19F17C}"/>
              </a:ext>
            </a:extLst>
          </p:cNvPr>
          <p:cNvSpPr txBox="1"/>
          <p:nvPr/>
        </p:nvSpPr>
        <p:spPr>
          <a:xfrm>
            <a:off x="734131" y="2105297"/>
            <a:ext cx="6659445" cy="3539430"/>
          </a:xfrm>
          <a:prstGeom prst="rect">
            <a:avLst/>
          </a:prstGeom>
          <a:noFill/>
        </p:spPr>
        <p:txBody>
          <a:bodyPr wrap="square" rtlCol="0">
            <a:spAutoFit/>
          </a:bodyPr>
          <a:lstStyle/>
          <a:p>
            <a:r>
              <a:rPr lang="en-US" sz="2400" b="1" dirty="0">
                <a:latin typeface="Avenir LT Std 45 Book" panose="020B0502020203020204" pitchFamily="34" charset="0"/>
              </a:rPr>
              <a:t>The Purpose of Your Business Plan</a:t>
            </a:r>
          </a:p>
          <a:p>
            <a:endParaRPr lang="en-US" sz="2000" dirty="0">
              <a:latin typeface="Avenir LT Std 45 Book" panose="020B0502020203020204" pitchFamily="34" charset="0"/>
            </a:endParaRPr>
          </a:p>
          <a:p>
            <a:r>
              <a:rPr lang="en-US" sz="2000" dirty="0">
                <a:latin typeface="Avenir LT Std 45 Book" panose="020B0502020203020204" pitchFamily="34" charset="0"/>
              </a:rPr>
              <a:t>Your business plan is very important. It is like a roadmap that shows how you will move form where you are now to where you want your operation to be in the future. A good business plan that describes your financial and operational goals will help you to evaluate your progress as you establish or continue your farm or ranch in the future. It shows that you have seriously though about your goals and plans for the future and that you understand all parts of your operation. </a:t>
            </a:r>
          </a:p>
        </p:txBody>
      </p:sp>
      <p:pic>
        <p:nvPicPr>
          <p:cNvPr id="4" name="Picture 3" descr="Diagram&#10;&#10;Description automatically generated">
            <a:extLst>
              <a:ext uri="{FF2B5EF4-FFF2-40B4-BE49-F238E27FC236}">
                <a16:creationId xmlns:a16="http://schemas.microsoft.com/office/drawing/2014/main" id="{EC9D652E-968A-46A9-A6E1-27E326AD2A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821" y="2406613"/>
            <a:ext cx="3901223" cy="2600815"/>
          </a:xfrm>
          <a:prstGeom prst="rect">
            <a:avLst/>
          </a:prstGeom>
          <a:ln>
            <a:noFill/>
          </a:ln>
          <a:effectLst>
            <a:outerShdw blurRad="292100" dist="139700" dir="2700000" algn="tl" rotWithShape="0">
              <a:srgbClr val="333333">
                <a:alpha val="65000"/>
              </a:srgbClr>
            </a:outerShdw>
          </a:effectLst>
        </p:spPr>
      </p:pic>
      <p:pic>
        <p:nvPicPr>
          <p:cNvPr id="7" name="Picture 6" descr="Text&#10;&#10;Description automatically generated">
            <a:extLst>
              <a:ext uri="{FF2B5EF4-FFF2-40B4-BE49-F238E27FC236}">
                <a16:creationId xmlns:a16="http://schemas.microsoft.com/office/drawing/2014/main" id="{C0EB0E95-E34B-415E-BC9F-3FE63439C3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49988" y="5998103"/>
            <a:ext cx="1684967" cy="726305"/>
          </a:xfrm>
          <a:prstGeom prst="rect">
            <a:avLst/>
          </a:prstGeom>
        </p:spPr>
      </p:pic>
    </p:spTree>
    <p:extLst>
      <p:ext uri="{BB962C8B-B14F-4D97-AF65-F5344CB8AC3E}">
        <p14:creationId xmlns:p14="http://schemas.microsoft.com/office/powerpoint/2010/main" val="41292356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C9D96-7B12-4A73-A9DF-BE72B733EC54}"/>
              </a:ext>
            </a:extLst>
          </p:cNvPr>
          <p:cNvSpPr>
            <a:spLocks noGrp="1"/>
          </p:cNvSpPr>
          <p:nvPr>
            <p:ph type="title"/>
          </p:nvPr>
        </p:nvSpPr>
        <p:spPr>
          <a:xfrm>
            <a:off x="838200" y="365124"/>
            <a:ext cx="10515600" cy="1325563"/>
          </a:xfrm>
        </p:spPr>
        <p:txBody>
          <a:bodyPr anchor="ctr">
            <a:normAutofit/>
          </a:bodyPr>
          <a:lstStyle/>
          <a:p>
            <a:r>
              <a:rPr lang="en-US" dirty="0"/>
              <a:t>Definition of Business Planning</a:t>
            </a:r>
          </a:p>
        </p:txBody>
      </p:sp>
      <p:sp>
        <p:nvSpPr>
          <p:cNvPr id="7" name="TextBox 6">
            <a:extLst>
              <a:ext uri="{FF2B5EF4-FFF2-40B4-BE49-F238E27FC236}">
                <a16:creationId xmlns:a16="http://schemas.microsoft.com/office/drawing/2014/main" id="{029FA670-7187-465F-88FC-2EC77D0913AC}"/>
              </a:ext>
            </a:extLst>
          </p:cNvPr>
          <p:cNvSpPr txBox="1"/>
          <p:nvPr/>
        </p:nvSpPr>
        <p:spPr>
          <a:xfrm>
            <a:off x="838200" y="2514600"/>
            <a:ext cx="10648406" cy="2246769"/>
          </a:xfrm>
          <a:prstGeom prst="rect">
            <a:avLst/>
          </a:prstGeom>
          <a:noFill/>
        </p:spPr>
        <p:txBody>
          <a:bodyPr wrap="square" rtlCol="0">
            <a:spAutoFit/>
          </a:bodyPr>
          <a:lstStyle/>
          <a:p>
            <a:r>
              <a:rPr lang="en-US" sz="2800" dirty="0">
                <a:latin typeface="Avenir LT Std 45 Book" panose="020B0502020203020204" pitchFamily="34" charset="0"/>
              </a:rPr>
              <a:t>Business planning is an on-going problem-solving process that can identify business challenges and opportunities that apply to your marketing, operations, human resources and finances, and develop strategic objectives to move your business beyond its current situation toward your future business vision.</a:t>
            </a:r>
          </a:p>
        </p:txBody>
      </p:sp>
      <p:pic>
        <p:nvPicPr>
          <p:cNvPr id="5" name="Picture 4" descr="Text&#10;&#10;Description automatically generated">
            <a:extLst>
              <a:ext uri="{FF2B5EF4-FFF2-40B4-BE49-F238E27FC236}">
                <a16:creationId xmlns:a16="http://schemas.microsoft.com/office/drawing/2014/main" id="{90B951D7-25E8-4D88-BBB7-85235C8A9B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9988" y="5998103"/>
            <a:ext cx="1684967" cy="726305"/>
          </a:xfrm>
          <a:prstGeom prst="rect">
            <a:avLst/>
          </a:prstGeom>
        </p:spPr>
      </p:pic>
    </p:spTree>
    <p:extLst>
      <p:ext uri="{BB962C8B-B14F-4D97-AF65-F5344CB8AC3E}">
        <p14:creationId xmlns:p14="http://schemas.microsoft.com/office/powerpoint/2010/main" val="9601855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PPE-Capacity2">
  <a:themeElements>
    <a:clrScheme name="National Prosperity Summits">
      <a:dk1>
        <a:sysClr val="windowText" lastClr="000000"/>
      </a:dk1>
      <a:lt1>
        <a:sysClr val="window" lastClr="FFFFFF"/>
      </a:lt1>
      <a:dk2>
        <a:srgbClr val="44546A"/>
      </a:dk2>
      <a:lt2>
        <a:srgbClr val="E7E6E6"/>
      </a:lt2>
      <a:accent1>
        <a:srgbClr val="00AEEF"/>
      </a:accent1>
      <a:accent2>
        <a:srgbClr val="FFF200"/>
      </a:accent2>
      <a:accent3>
        <a:srgbClr val="A5A5A5"/>
      </a:accent3>
      <a:accent4>
        <a:srgbClr val="AEABAB"/>
      </a:accent4>
      <a:accent5>
        <a:srgbClr val="757070"/>
      </a:accent5>
      <a:accent6>
        <a:srgbClr val="FFFFFF"/>
      </a:accent6>
      <a:hlink>
        <a:srgbClr val="00AEEF"/>
      </a:hlink>
      <a:folHlink>
        <a:srgbClr val="1E4E7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PE-Capacity2" id="{647184B3-089A-40BD-92A3-9F9F6A731475}" vid="{1BD60316-169C-4E0A-82C6-CA2EA38C3293}"/>
    </a:ext>
  </a:extLst>
</a:theme>
</file>

<file path=ppt/theme/theme2.xml><?xml version="1.0" encoding="utf-8"?>
<a:theme xmlns:a="http://schemas.openxmlformats.org/drawingml/2006/main" name="1_OPPE-Capacity2">
  <a:themeElements>
    <a:clrScheme name="National Prosperity Summits">
      <a:dk1>
        <a:sysClr val="windowText" lastClr="000000"/>
      </a:dk1>
      <a:lt1>
        <a:sysClr val="window" lastClr="FFFFFF"/>
      </a:lt1>
      <a:dk2>
        <a:srgbClr val="44546A"/>
      </a:dk2>
      <a:lt2>
        <a:srgbClr val="E7E6E6"/>
      </a:lt2>
      <a:accent1>
        <a:srgbClr val="00AEEF"/>
      </a:accent1>
      <a:accent2>
        <a:srgbClr val="FFF200"/>
      </a:accent2>
      <a:accent3>
        <a:srgbClr val="A5A5A5"/>
      </a:accent3>
      <a:accent4>
        <a:srgbClr val="AEABAB"/>
      </a:accent4>
      <a:accent5>
        <a:srgbClr val="757070"/>
      </a:accent5>
      <a:accent6>
        <a:srgbClr val="FFFFFF"/>
      </a:accent6>
      <a:hlink>
        <a:srgbClr val="00AEEF"/>
      </a:hlink>
      <a:folHlink>
        <a:srgbClr val="1E4E7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PE-Capacity2" id="{647184B3-089A-40BD-92A3-9F9F6A731475}" vid="{1BD60316-169C-4E0A-82C6-CA2EA38C3293}"/>
    </a:ext>
  </a:extLst>
</a:theme>
</file>

<file path=ppt/theme/theme3.xml><?xml version="1.0" encoding="utf-8"?>
<a:theme xmlns:a="http://schemas.openxmlformats.org/drawingml/2006/main" name="Blank Presentatio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ational Prosperity Summit">
      <a:majorFont>
        <a:latin typeface="Avenir LT Std 65 Medium"/>
        <a:ea typeface=""/>
        <a:cs typeface=""/>
      </a:majorFont>
      <a:minorFont>
        <a:latin typeface="Avenir LT Std 45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6">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8">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9">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11125</TotalTime>
  <Words>6454</Words>
  <Application>Microsoft Office PowerPoint</Application>
  <PresentationFormat>Widescreen</PresentationFormat>
  <Paragraphs>676</Paragraphs>
  <Slides>44</Slides>
  <Notes>39</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44</vt:i4>
      </vt:variant>
    </vt:vector>
  </HeadingPairs>
  <TitlesOfParts>
    <vt:vector size="62" baseType="lpstr">
      <vt:lpstr>Arial</vt:lpstr>
      <vt:lpstr>Avenir LT Std 45 Book</vt:lpstr>
      <vt:lpstr>Avenir LT Std 65 Medium</vt:lpstr>
      <vt:lpstr>Calibri</vt:lpstr>
      <vt:lpstr>Century Gothic</vt:lpstr>
      <vt:lpstr>Coolvetica Rg</vt:lpstr>
      <vt:lpstr>FKGrotesk</vt:lpstr>
      <vt:lpstr>Google Sans</vt:lpstr>
      <vt:lpstr>Helvetica</vt:lpstr>
      <vt:lpstr>inherit</vt:lpstr>
      <vt:lpstr>Open Sans</vt:lpstr>
      <vt:lpstr>Publico</vt:lpstr>
      <vt:lpstr>Roboto</vt:lpstr>
      <vt:lpstr>Rubik</vt:lpstr>
      <vt:lpstr>Times</vt:lpstr>
      <vt:lpstr>OPPE-Capacity2</vt:lpstr>
      <vt:lpstr>1_OPPE-Capacity2</vt:lpstr>
      <vt:lpstr>Blank Presentation</vt:lpstr>
      <vt:lpstr>Building a Sustainable Business: A Guide to Develop a  Business Plan for Farms and Rural Businesses</vt:lpstr>
      <vt:lpstr>PowerPoint Presentation</vt:lpstr>
      <vt:lpstr>Session Overview</vt:lpstr>
      <vt:lpstr>Business Life Cycle</vt:lpstr>
      <vt:lpstr>Funding</vt:lpstr>
      <vt:lpstr>Funding Reports</vt:lpstr>
      <vt:lpstr>PowerPoint Presentation</vt:lpstr>
      <vt:lpstr>PowerPoint Presentation</vt:lpstr>
      <vt:lpstr>Definition of Business Planning</vt:lpstr>
      <vt:lpstr>5 Planning Tasks</vt:lpstr>
      <vt:lpstr>4 Key Functional Planning Areas</vt:lpstr>
      <vt:lpstr>PowerPoint Presentation</vt:lpstr>
      <vt:lpstr>Planning Task One:  Identify Values – What’s Important to You?</vt:lpstr>
      <vt:lpstr>PowerPoint Presentation</vt:lpstr>
      <vt:lpstr>Planning Task Two: Farm History and Current Situation – What Have you got?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Planning Task Four: Strategic Planning and Evaluation-  What Routes Can You Take to Get Where You Want to Go?</vt:lpstr>
      <vt:lpstr>PowerPoint Presentation</vt:lpstr>
      <vt:lpstr>Planning Task 5: Present, Implement and Monitor Your Business Plan  Which Route will you Take and How Will You Check Your Progress Along the Way?</vt:lpstr>
      <vt:lpstr>PowerPoint Presentation</vt:lpstr>
      <vt:lpstr>Common Presentation Pitfalls</vt:lpstr>
      <vt:lpstr>Common Presentation Pitfalls Cont.</vt:lpstr>
      <vt:lpstr>Planning Tasks Summary</vt:lpstr>
      <vt:lpstr>Questions and Discussion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 Sustainable Business</dc:title>
  <dc:creator>Spiering, Katherine</dc:creator>
  <cp:lastModifiedBy>McCarty, Anthony</cp:lastModifiedBy>
  <cp:revision>109</cp:revision>
  <dcterms:created xsi:type="dcterms:W3CDTF">2020-11-02T19:31:14Z</dcterms:created>
  <dcterms:modified xsi:type="dcterms:W3CDTF">2020-12-08T13:28:14Z</dcterms:modified>
</cp:coreProperties>
</file>