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70" r:id="rId9"/>
    <p:sldId id="273" r:id="rId10"/>
    <p:sldId id="266" r:id="rId11"/>
    <p:sldId id="274" r:id="rId12"/>
    <p:sldId id="275" r:id="rId13"/>
    <p:sldId id="277" r:id="rId14"/>
    <p:sldId id="267" r:id="rId15"/>
    <p:sldId id="276" r:id="rId16"/>
    <p:sldId id="279" r:id="rId17"/>
    <p:sldId id="280" r:id="rId18"/>
    <p:sldId id="278" r:id="rId19"/>
    <p:sldId id="272" r:id="rId20"/>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338668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400678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89319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4105481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2134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3614248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11159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345964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377458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916DB-DDE7-4D5D-AA2B-5AD1BBC0895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56211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916DB-DDE7-4D5D-AA2B-5AD1BBC0895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92540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916DB-DDE7-4D5D-AA2B-5AD1BBC08956}"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825398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916DB-DDE7-4D5D-AA2B-5AD1BBC08956}"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368017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916DB-DDE7-4D5D-AA2B-5AD1BBC08956}"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3847477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C916DB-DDE7-4D5D-AA2B-5AD1BBC0895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588148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916DB-DDE7-4D5D-AA2B-5AD1BBC0895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001AB-9E27-4FF1-A20B-986A54F58FF2}" type="slidenum">
              <a:rPr lang="en-US" smtClean="0"/>
              <a:t>‹#›</a:t>
            </a:fld>
            <a:endParaRPr lang="en-US"/>
          </a:p>
        </p:txBody>
      </p:sp>
    </p:spTree>
    <p:extLst>
      <p:ext uri="{BB962C8B-B14F-4D97-AF65-F5344CB8AC3E}">
        <p14:creationId xmlns:p14="http://schemas.microsoft.com/office/powerpoint/2010/main" val="384529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C916DB-DDE7-4D5D-AA2B-5AD1BBC08956}" type="datetimeFigureOut">
              <a:rPr lang="en-US" smtClean="0"/>
              <a:t>11/9/2020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AF001AB-9E27-4FF1-A20B-986A54F58FF2}" type="slidenum">
              <a:rPr lang="en-US" smtClean="0"/>
              <a:t>‹#›</a:t>
            </a:fld>
            <a:endParaRPr lang="en-US"/>
          </a:p>
        </p:txBody>
      </p:sp>
    </p:spTree>
    <p:extLst>
      <p:ext uri="{BB962C8B-B14F-4D97-AF65-F5344CB8AC3E}">
        <p14:creationId xmlns:p14="http://schemas.microsoft.com/office/powerpoint/2010/main" val="2253666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fvsu.edu/wp-content/uploads/2020/09/Student-Privacy_FERPA-Policy-08122020.pdf" TargetMode="External"/><Relationship Id="rId2" Type="http://schemas.openxmlformats.org/officeDocument/2006/relationships/hyperlink" Target="mailto:privacyofficer@fvsu.edu" TargetMode="External"/><Relationship Id="rId1" Type="http://schemas.openxmlformats.org/officeDocument/2006/relationships/slideLayout" Target="../slideLayouts/slideLayout8.xml"/><Relationship Id="rId5" Type="http://schemas.openxmlformats.org/officeDocument/2006/relationships/image" Target="../media/image10.jpeg"/><Relationship Id="rId4" Type="http://schemas.openxmlformats.org/officeDocument/2006/relationships/hyperlink" Target="https://www.fvsu.edu/ferp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solidFill>
                  <a:srgbClr val="0070C0"/>
                </a:solidFill>
                <a:effectLst>
                  <a:outerShdw blurRad="38100" dist="38100" dir="2700000" algn="tl">
                    <a:srgbClr val="000000">
                      <a:alpha val="43137"/>
                    </a:srgbClr>
                  </a:outerShdw>
                </a:effectLst>
                <a:latin typeface="Arial Black" panose="020B0A04020102020204" pitchFamily="34" charset="0"/>
              </a:rPr>
              <a:t>FERPA</a:t>
            </a:r>
            <a:br>
              <a:rPr lang="en-US" dirty="0">
                <a:solidFill>
                  <a:srgbClr val="0070C0"/>
                </a:solidFill>
                <a:effectLst>
                  <a:outerShdw blurRad="38100" dist="38100" dir="2700000" algn="tl">
                    <a:srgbClr val="000000">
                      <a:alpha val="43137"/>
                    </a:srgbClr>
                  </a:outerShdw>
                </a:effectLst>
                <a:latin typeface="Arial Black" panose="020B0A04020102020204" pitchFamily="34" charset="0"/>
              </a:rPr>
            </a:br>
            <a:r>
              <a:rPr lang="en-US" dirty="0">
                <a:solidFill>
                  <a:srgbClr val="0070C0"/>
                </a:solidFill>
                <a:effectLst>
                  <a:outerShdw blurRad="38100" dist="38100" dir="2700000" algn="tl">
                    <a:srgbClr val="000000">
                      <a:alpha val="43137"/>
                    </a:srgbClr>
                  </a:outerShdw>
                </a:effectLst>
                <a:latin typeface="Arial Black" panose="020B0A04020102020204" pitchFamily="34" charset="0"/>
              </a:rPr>
              <a:t>Overview</a:t>
            </a:r>
          </a:p>
        </p:txBody>
      </p:sp>
      <p:sp>
        <p:nvSpPr>
          <p:cNvPr id="3" name="Subtitle 2"/>
          <p:cNvSpPr>
            <a:spLocks noGrp="1"/>
          </p:cNvSpPr>
          <p:nvPr>
            <p:ph type="subTitle" idx="1"/>
          </p:nvPr>
        </p:nvSpPr>
        <p:spPr/>
        <p:txBody>
          <a:bodyPr>
            <a:normAutofit fontScale="92500" lnSpcReduction="10000"/>
          </a:bodyPr>
          <a:lstStyle/>
          <a:p>
            <a:r>
              <a:rPr lang="en-US" sz="3200" b="1" dirty="0">
                <a:solidFill>
                  <a:srgbClr val="0070C0"/>
                </a:solidFill>
              </a:rPr>
              <a:t>Family Educational Rights and Privacy Act</a:t>
            </a:r>
          </a:p>
          <a:p>
            <a:r>
              <a:rPr lang="en-US" sz="3200" b="1" dirty="0">
                <a:solidFill>
                  <a:srgbClr val="0070C0"/>
                </a:solidFill>
              </a:rPr>
              <a:t>(FERPA)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1184" y="4749282"/>
            <a:ext cx="1721101" cy="1920240"/>
          </a:xfrm>
          <a:prstGeom prst="rect">
            <a:avLst/>
          </a:prstGeom>
        </p:spPr>
      </p:pic>
    </p:spTree>
    <p:extLst>
      <p:ext uri="{BB962C8B-B14F-4D97-AF65-F5344CB8AC3E}">
        <p14:creationId xmlns:p14="http://schemas.microsoft.com/office/powerpoint/2010/main" val="1573240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Arial Black" panose="020B0A04020102020204" pitchFamily="34" charset="0"/>
              </a:rPr>
              <a:t>FERPA</a:t>
            </a:r>
            <a:r>
              <a:rPr lang="en-US" sz="3200" b="1" dirty="0">
                <a:solidFill>
                  <a:srgbClr val="0070C0"/>
                </a:solidFill>
                <a:latin typeface="Arial Black" panose="020B0A04020102020204" pitchFamily="34" charset="0"/>
              </a:rPr>
              <a:t/>
            </a:r>
            <a:br>
              <a:rPr lang="en-US" sz="3200" b="1" dirty="0">
                <a:solidFill>
                  <a:srgbClr val="0070C0"/>
                </a:solidFill>
                <a:latin typeface="Arial Black" panose="020B0A04020102020204" pitchFamily="34" charset="0"/>
              </a:rPr>
            </a:br>
            <a:r>
              <a:rPr lang="en-US" sz="3200" b="1" dirty="0">
                <a:solidFill>
                  <a:srgbClr val="0070C0"/>
                </a:solidFill>
                <a:latin typeface="Arial Black" panose="020B0A04020102020204" pitchFamily="34" charset="0"/>
              </a:rPr>
              <a:t>Who has access to FERPA records? </a:t>
            </a:r>
          </a:p>
        </p:txBody>
      </p:sp>
      <p:sp>
        <p:nvSpPr>
          <p:cNvPr id="3" name="Content Placeholder 2"/>
          <p:cNvSpPr>
            <a:spLocks noGrp="1"/>
          </p:cNvSpPr>
          <p:nvPr>
            <p:ph idx="1"/>
          </p:nvPr>
        </p:nvSpPr>
        <p:spPr/>
        <p:txBody>
          <a:bodyPr>
            <a:normAutofit fontScale="85000" lnSpcReduction="20000"/>
          </a:bodyPr>
          <a:lstStyle/>
          <a:p>
            <a:pPr marL="0" indent="0">
              <a:buNone/>
            </a:pPr>
            <a:r>
              <a:rPr lang="en-US" altLang="en-US" dirty="0">
                <a:solidFill>
                  <a:srgbClr val="0070C0"/>
                </a:solidFill>
              </a:rPr>
              <a:t> 1. University officials with a “legitimate educational interest” in the records (no consent      needed)</a:t>
            </a:r>
          </a:p>
          <a:p>
            <a:pPr lvl="1"/>
            <a:r>
              <a:rPr lang="en-US" altLang="en-US" dirty="0">
                <a:solidFill>
                  <a:srgbClr val="0070C0"/>
                </a:solidFill>
              </a:rPr>
              <a:t>Members of USG Board of Regents</a:t>
            </a:r>
          </a:p>
          <a:p>
            <a:pPr lvl="1"/>
            <a:r>
              <a:rPr lang="en-US" altLang="en-US" dirty="0">
                <a:solidFill>
                  <a:srgbClr val="0070C0"/>
                </a:solidFill>
              </a:rPr>
              <a:t>FVSU Faculty</a:t>
            </a:r>
          </a:p>
          <a:p>
            <a:pPr lvl="1"/>
            <a:r>
              <a:rPr lang="en-US" altLang="en-US" dirty="0">
                <a:solidFill>
                  <a:srgbClr val="0070C0"/>
                </a:solidFill>
              </a:rPr>
              <a:t>Selected personnel in the departments/offices of the President</a:t>
            </a:r>
          </a:p>
          <a:p>
            <a:pPr lvl="1"/>
            <a:r>
              <a:rPr lang="en-US" altLang="en-US" dirty="0">
                <a:solidFill>
                  <a:srgbClr val="0070C0"/>
                </a:solidFill>
              </a:rPr>
              <a:t>Provost, Deans, Registrar, VP of Business &amp; Finance, VP of Academic Affairs</a:t>
            </a:r>
          </a:p>
          <a:p>
            <a:pPr lvl="1"/>
            <a:r>
              <a:rPr lang="en-US" altLang="en-US" dirty="0">
                <a:solidFill>
                  <a:srgbClr val="0070C0"/>
                </a:solidFill>
              </a:rPr>
              <a:t>Student Health Center</a:t>
            </a:r>
          </a:p>
          <a:p>
            <a:pPr lvl="1"/>
            <a:r>
              <a:rPr lang="en-US" altLang="en-US" dirty="0">
                <a:solidFill>
                  <a:srgbClr val="0070C0"/>
                </a:solidFill>
              </a:rPr>
              <a:t>Campus Safety</a:t>
            </a:r>
          </a:p>
          <a:p>
            <a:pPr lvl="1"/>
            <a:r>
              <a:rPr lang="en-US" altLang="en-US" dirty="0">
                <a:solidFill>
                  <a:srgbClr val="0070C0"/>
                </a:solidFill>
              </a:rPr>
              <a:t>Director of Athletics</a:t>
            </a:r>
          </a:p>
          <a:p>
            <a:pPr lvl="1"/>
            <a:r>
              <a:rPr lang="en-US" altLang="en-US" dirty="0">
                <a:solidFill>
                  <a:srgbClr val="0070C0"/>
                </a:solidFill>
              </a:rPr>
              <a:t>Director of Marketing and Communications</a:t>
            </a:r>
          </a:p>
          <a:p>
            <a:pPr lvl="1"/>
            <a:endParaRPr lang="en-US" altLang="en-US" dirty="0">
              <a:solidFill>
                <a:srgbClr val="0070C0"/>
              </a:solidFill>
            </a:endParaRPr>
          </a:p>
          <a:p>
            <a:pPr marL="0" indent="0">
              <a:buNone/>
            </a:pPr>
            <a:r>
              <a:rPr lang="en-US" altLang="en-US" dirty="0">
                <a:solidFill>
                  <a:srgbClr val="0070C0"/>
                </a:solidFill>
              </a:rPr>
              <a:t>2. Those persons who have received </a:t>
            </a:r>
            <a:r>
              <a:rPr lang="en-US" altLang="en-US" u="sng" dirty="0">
                <a:solidFill>
                  <a:srgbClr val="0070C0"/>
                </a:solidFill>
              </a:rPr>
              <a:t>signed written consent</a:t>
            </a:r>
            <a:r>
              <a:rPr lang="en-US" altLang="en-US" dirty="0">
                <a:solidFill>
                  <a:srgbClr val="0070C0"/>
                </a:solidFill>
              </a:rPr>
              <a:t> from the student</a:t>
            </a:r>
          </a:p>
          <a:p>
            <a:pPr lvl="1"/>
            <a:r>
              <a:rPr lang="en-US" altLang="en-US" dirty="0">
                <a:solidFill>
                  <a:srgbClr val="0070C0"/>
                </a:solidFill>
              </a:rPr>
              <a:t> Receiver, records, and reason identified on FERPA Consent to Release Authorization Form</a:t>
            </a:r>
          </a:p>
          <a:p>
            <a:pPr marL="0" indent="0">
              <a:lnSpc>
                <a:spcPct val="150000"/>
              </a:lnSpc>
              <a:buNone/>
            </a:pPr>
            <a:endParaRPr lang="en-US" altLang="en-US" dirty="0">
              <a:solidFill>
                <a:schemeClr val="accent5">
                  <a:lumMod val="75000"/>
                </a:schemeClr>
              </a:solidFill>
            </a:endParaRPr>
          </a:p>
        </p:txBody>
      </p:sp>
    </p:spTree>
    <p:extLst>
      <p:ext uri="{BB962C8B-B14F-4D97-AF65-F5344CB8AC3E}">
        <p14:creationId xmlns:p14="http://schemas.microsoft.com/office/powerpoint/2010/main" val="243997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6" end="6"/>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par>
                                <p:cTn id="53" presetID="31" presetClass="entr" presetSubtype="0"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latin typeface="Arial Black" panose="020B0A04020102020204" pitchFamily="34" charset="0"/>
              </a:rPr>
              <a:t>FERPA</a:t>
            </a:r>
            <a:br>
              <a:rPr lang="en-US" sz="4000" dirty="0">
                <a:solidFill>
                  <a:srgbClr val="0070C0"/>
                </a:solidFill>
                <a:latin typeface="Arial Black" panose="020B0A04020102020204" pitchFamily="34" charset="0"/>
              </a:rPr>
            </a:br>
            <a:r>
              <a:rPr lang="en-US" sz="2000" dirty="0">
                <a:solidFill>
                  <a:srgbClr val="0070C0"/>
                </a:solidFill>
                <a:latin typeface="Arial Black" panose="020B0A04020102020204" pitchFamily="34" charset="0"/>
              </a:rPr>
              <a:t>“School Officials”</a:t>
            </a:r>
            <a:endParaRPr lang="en-US" sz="4000"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dirty="0">
                <a:solidFill>
                  <a:srgbClr val="0070C0"/>
                </a:solidFill>
              </a:rPr>
              <a:t>A school official is:</a:t>
            </a:r>
          </a:p>
          <a:p>
            <a:r>
              <a:rPr lang="en-US" dirty="0">
                <a:solidFill>
                  <a:srgbClr val="0070C0"/>
                </a:solidFill>
              </a:rPr>
              <a:t>A person employed by FVSU in an administrative, supervisory, academic or research role</a:t>
            </a:r>
          </a:p>
          <a:p>
            <a:r>
              <a:rPr lang="en-US" dirty="0">
                <a:solidFill>
                  <a:srgbClr val="0070C0"/>
                </a:solidFill>
              </a:rPr>
              <a:t>A support staff position (including law enforcement unit personnel and health staff)</a:t>
            </a:r>
          </a:p>
          <a:p>
            <a:r>
              <a:rPr lang="en-US" dirty="0">
                <a:solidFill>
                  <a:srgbClr val="0070C0"/>
                </a:solidFill>
              </a:rPr>
              <a:t>A person or company with whom FVSU or USG has contracted as its agent to provide a service</a:t>
            </a:r>
          </a:p>
          <a:p>
            <a:r>
              <a:rPr lang="en-US" dirty="0">
                <a:solidFill>
                  <a:srgbClr val="0070C0"/>
                </a:solidFill>
              </a:rPr>
              <a:t>A student serving on an official committee or assisting another university official in performing his or her tasks</a:t>
            </a:r>
          </a:p>
          <a:p>
            <a:endParaRPr lang="en-US" dirty="0">
              <a:solidFill>
                <a:srgbClr val="0070C0"/>
              </a:solidFill>
            </a:endParaRPr>
          </a:p>
        </p:txBody>
      </p:sp>
      <p:pic>
        <p:nvPicPr>
          <p:cNvPr id="4" name="Picture 3" descr="OELP Team Meeting | Organisation for Early Literacy Promo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4867" y="4997139"/>
            <a:ext cx="3810000" cy="2088445"/>
          </a:xfrm>
          <a:prstGeom prst="rect">
            <a:avLst/>
          </a:prstGeom>
        </p:spPr>
      </p:pic>
    </p:spTree>
    <p:extLst>
      <p:ext uri="{BB962C8B-B14F-4D97-AF65-F5344CB8AC3E}">
        <p14:creationId xmlns:p14="http://schemas.microsoft.com/office/powerpoint/2010/main" val="70633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latin typeface="Arial Black" panose="020B0A04020102020204" pitchFamily="34" charset="0"/>
              </a:rPr>
              <a:t>FERPA</a:t>
            </a:r>
            <a:br>
              <a:rPr lang="en-US" sz="4000" dirty="0">
                <a:solidFill>
                  <a:srgbClr val="0070C0"/>
                </a:solidFill>
                <a:latin typeface="Arial Black" panose="020B0A04020102020204" pitchFamily="34" charset="0"/>
              </a:rPr>
            </a:br>
            <a:r>
              <a:rPr lang="en-US" sz="2000" dirty="0">
                <a:solidFill>
                  <a:srgbClr val="0070C0"/>
                </a:solidFill>
                <a:latin typeface="Arial Black" panose="020B0A04020102020204" pitchFamily="34" charset="0"/>
              </a:rPr>
              <a:t>“Legitimate Educational Interest”</a:t>
            </a:r>
            <a:endParaRPr lang="en-US" sz="4000"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a:solidFill>
                  <a:srgbClr val="0070C0"/>
                </a:solidFill>
              </a:rPr>
              <a:t>A University Official has a “legitimate educational interest” if the official needs to review an education record in order to fulfill his or her professional responsibilities for FVSU.</a:t>
            </a:r>
          </a:p>
        </p:txBody>
      </p:sp>
      <p:pic>
        <p:nvPicPr>
          <p:cNvPr id="8" name="Picture 7" descr="File:Black Man Working at his Desk Cartoon Vector.svg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8090" y="4159250"/>
            <a:ext cx="4797778" cy="2698750"/>
          </a:xfrm>
          <a:prstGeom prst="rect">
            <a:avLst/>
          </a:prstGeom>
        </p:spPr>
      </p:pic>
    </p:spTree>
    <p:extLst>
      <p:ext uri="{BB962C8B-B14F-4D97-AF65-F5344CB8AC3E}">
        <p14:creationId xmlns:p14="http://schemas.microsoft.com/office/powerpoint/2010/main" val="183261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0070C0"/>
                </a:solidFill>
                <a:latin typeface="Arial Black" panose="020B0A04020102020204" pitchFamily="34" charset="0"/>
              </a:rPr>
              <a:t>FERPA </a:t>
            </a:r>
            <a:br>
              <a:rPr lang="en-US" sz="4000" dirty="0">
                <a:solidFill>
                  <a:srgbClr val="0070C0"/>
                </a:solidFill>
                <a:latin typeface="Arial Black" panose="020B0A04020102020204" pitchFamily="34" charset="0"/>
              </a:rPr>
            </a:br>
            <a:r>
              <a:rPr lang="en-US" sz="2000" dirty="0">
                <a:solidFill>
                  <a:srgbClr val="0070C0"/>
                </a:solidFill>
                <a:latin typeface="Arial Black" panose="020B0A04020102020204" pitchFamily="34" charset="0"/>
              </a:rPr>
              <a:t>Directory Information Exception</a:t>
            </a:r>
            <a:r>
              <a:rPr lang="en-US" sz="4000" dirty="0">
                <a:solidFill>
                  <a:srgbClr val="0070C0"/>
                </a:solidFill>
                <a:latin typeface="Arial Black" panose="020B0A04020102020204" pitchFamily="34" charset="0"/>
              </a:rPr>
              <a:t/>
            </a:r>
            <a:br>
              <a:rPr lang="en-US" sz="4000" dirty="0">
                <a:solidFill>
                  <a:srgbClr val="0070C0"/>
                </a:solidFill>
                <a:latin typeface="Arial Black" panose="020B0A04020102020204" pitchFamily="34" charset="0"/>
              </a:rPr>
            </a:br>
            <a:endParaRPr lang="en-US" sz="4000"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a:solidFill>
                  <a:srgbClr val="0070C0"/>
                </a:solidFill>
              </a:rPr>
              <a:t>Student directory Information may be released unless the student has requested that a hold be placed on his/her directory information. FVSU has an Opt-Out Form for students to submit electronically if they don’t want their directory information released.</a:t>
            </a:r>
          </a:p>
          <a:p>
            <a:r>
              <a:rPr lang="en-US" dirty="0">
                <a:solidFill>
                  <a:srgbClr val="0070C0"/>
                </a:solidFill>
              </a:rPr>
              <a:t>Directory Information includes:</a:t>
            </a:r>
          </a:p>
          <a:p>
            <a:pPr lvl="1"/>
            <a:r>
              <a:rPr lang="en-US" dirty="0">
                <a:solidFill>
                  <a:srgbClr val="0070C0"/>
                </a:solidFill>
              </a:rPr>
              <a:t>Student name</a:t>
            </a:r>
          </a:p>
          <a:p>
            <a:pPr lvl="1"/>
            <a:r>
              <a:rPr lang="en-US" dirty="0">
                <a:solidFill>
                  <a:srgbClr val="0070C0"/>
                </a:solidFill>
              </a:rPr>
              <a:t>Date and place of birth</a:t>
            </a:r>
          </a:p>
          <a:p>
            <a:pPr lvl="1"/>
            <a:r>
              <a:rPr lang="en-US" dirty="0">
                <a:solidFill>
                  <a:srgbClr val="0070C0"/>
                </a:solidFill>
              </a:rPr>
              <a:t>Hometown</a:t>
            </a:r>
          </a:p>
          <a:p>
            <a:pPr lvl="1"/>
            <a:r>
              <a:rPr lang="en-US" dirty="0">
                <a:solidFill>
                  <a:srgbClr val="0070C0"/>
                </a:solidFill>
              </a:rPr>
              <a:t>Major field of study</a:t>
            </a:r>
          </a:p>
          <a:p>
            <a:pPr lvl="1"/>
            <a:r>
              <a:rPr lang="en-US" dirty="0">
                <a:solidFill>
                  <a:srgbClr val="0070C0"/>
                </a:solidFill>
              </a:rPr>
              <a:t>Class status</a:t>
            </a:r>
          </a:p>
          <a:p>
            <a:pPr lvl="1"/>
            <a:r>
              <a:rPr lang="en-US" dirty="0">
                <a:solidFill>
                  <a:srgbClr val="0070C0"/>
                </a:solidFill>
              </a:rPr>
              <a:t>School e-mail address</a:t>
            </a:r>
          </a:p>
          <a:p>
            <a:pPr lvl="1"/>
            <a:r>
              <a:rPr lang="en-US" dirty="0">
                <a:solidFill>
                  <a:srgbClr val="0070C0"/>
                </a:solidFill>
              </a:rPr>
              <a:t>Sports/activities participation</a:t>
            </a:r>
          </a:p>
          <a:p>
            <a:pPr lvl="1"/>
            <a:r>
              <a:rPr lang="en-US" dirty="0">
                <a:solidFill>
                  <a:srgbClr val="0070C0"/>
                </a:solidFill>
              </a:rPr>
              <a:t>Weight/height of athletes</a:t>
            </a:r>
          </a:p>
          <a:p>
            <a:pPr lvl="1"/>
            <a:r>
              <a:rPr lang="en-US" dirty="0">
                <a:solidFill>
                  <a:srgbClr val="0070C0"/>
                </a:solidFill>
              </a:rPr>
              <a:t>Dates of enrollment and enrollment status</a:t>
            </a:r>
          </a:p>
          <a:p>
            <a:pPr lvl="1"/>
            <a:r>
              <a:rPr lang="en-US" dirty="0">
                <a:solidFill>
                  <a:srgbClr val="0070C0"/>
                </a:solidFill>
              </a:rPr>
              <a:t>Degrees received</a:t>
            </a:r>
          </a:p>
          <a:p>
            <a:pPr lvl="1"/>
            <a:r>
              <a:rPr lang="en-US" dirty="0">
                <a:solidFill>
                  <a:srgbClr val="0070C0"/>
                </a:solidFill>
              </a:rPr>
              <a:t>Honors/awards received</a:t>
            </a:r>
          </a:p>
          <a:p>
            <a:pPr lvl="1"/>
            <a:endParaRPr lang="en-US" dirty="0">
              <a:solidFill>
                <a:srgbClr val="0070C0"/>
              </a:solidFill>
            </a:endParaRPr>
          </a:p>
          <a:p>
            <a:pPr lvl="1"/>
            <a:endParaRPr lang="en-US" dirty="0">
              <a:solidFill>
                <a:srgbClr val="0070C0"/>
              </a:solidFill>
            </a:endParaRPr>
          </a:p>
        </p:txBody>
      </p:sp>
    </p:spTree>
    <p:extLst>
      <p:ext uri="{BB962C8B-B14F-4D97-AF65-F5344CB8AC3E}">
        <p14:creationId xmlns:p14="http://schemas.microsoft.com/office/powerpoint/2010/main" val="79338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1000"/>
                                        <p:tgtEl>
                                          <p:spTgt spid="3">
                                            <p:txEl>
                                              <p:pRg st="11" end="11"/>
                                            </p:txEl>
                                          </p:spTgt>
                                        </p:tgtEl>
                                      </p:cBhvr>
                                    </p:animEffect>
                                    <p:anim calcmode="lin" valueType="num">
                                      <p:cBhvr>
                                        <p:cTn id="5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1000"/>
                                        <p:tgtEl>
                                          <p:spTgt spid="3">
                                            <p:txEl>
                                              <p:pRg st="12" end="12"/>
                                            </p:txEl>
                                          </p:spTgt>
                                        </p:tgtEl>
                                      </p:cBhvr>
                                    </p:animEffect>
                                    <p:anim calcmode="lin" valueType="num">
                                      <p:cBhvr>
                                        <p:cTn id="5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70C0"/>
                </a:solidFill>
                <a:latin typeface="Arial Black" panose="020B0A04020102020204" pitchFamily="34" charset="0"/>
              </a:rPr>
              <a:t>FERPA Exceptions</a:t>
            </a:r>
            <a:br>
              <a:rPr lang="en-US" sz="3200" b="1" dirty="0">
                <a:solidFill>
                  <a:srgbClr val="0070C0"/>
                </a:solidFill>
                <a:latin typeface="Arial Black" panose="020B0A04020102020204" pitchFamily="34" charset="0"/>
              </a:rPr>
            </a:br>
            <a:r>
              <a:rPr lang="en-US" sz="1800" b="1" dirty="0">
                <a:solidFill>
                  <a:srgbClr val="0070C0"/>
                </a:solidFill>
                <a:latin typeface="Arial Black" panose="020B0A04020102020204" pitchFamily="34" charset="0"/>
              </a:rPr>
              <a:t>Institutions may disclose educational records without student consent: </a:t>
            </a:r>
            <a:endParaRPr lang="en-US" sz="3200" b="1"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pPr>
              <a:lnSpc>
                <a:spcPct val="100000"/>
              </a:lnSpc>
            </a:pPr>
            <a:r>
              <a:rPr lang="en-US" altLang="en-US" sz="1900" dirty="0">
                <a:solidFill>
                  <a:srgbClr val="0070C0"/>
                </a:solidFill>
              </a:rPr>
              <a:t>To another educational institution where the student seeks or intends to enroll or where the student is already enrolled as long as disclosure is related to enrollment or transfer</a:t>
            </a:r>
          </a:p>
          <a:p>
            <a:pPr>
              <a:lnSpc>
                <a:spcPct val="100000"/>
              </a:lnSpc>
            </a:pPr>
            <a:r>
              <a:rPr lang="en-US" altLang="en-US" sz="1900" dirty="0">
                <a:solidFill>
                  <a:srgbClr val="0070C0"/>
                </a:solidFill>
              </a:rPr>
              <a:t>To appropriate parties when articulable and significant threat to health and safety of a student or other individuals </a:t>
            </a:r>
          </a:p>
          <a:p>
            <a:pPr>
              <a:lnSpc>
                <a:spcPct val="100000"/>
              </a:lnSpc>
            </a:pPr>
            <a:r>
              <a:rPr lang="en-US" altLang="en-US" sz="1900" dirty="0">
                <a:solidFill>
                  <a:srgbClr val="0070C0"/>
                </a:solidFill>
              </a:rPr>
              <a:t>In compliance with a judicial order or lawfully issued subpoena</a:t>
            </a:r>
          </a:p>
          <a:p>
            <a:pPr>
              <a:lnSpc>
                <a:spcPct val="100000"/>
              </a:lnSpc>
            </a:pPr>
            <a:r>
              <a:rPr lang="en-US" altLang="en-US" sz="1900" dirty="0">
                <a:solidFill>
                  <a:srgbClr val="0070C0"/>
                </a:solidFill>
              </a:rPr>
              <a:t>To a court in context of a lawsuit that the student brought against the institution or that institution brought against student</a:t>
            </a:r>
          </a:p>
          <a:p>
            <a:pPr>
              <a:lnSpc>
                <a:spcPct val="100000"/>
              </a:lnSpc>
            </a:pPr>
            <a:r>
              <a:rPr lang="en-US" altLang="en-US" sz="1900" dirty="0">
                <a:solidFill>
                  <a:srgbClr val="0070C0"/>
                </a:solidFill>
              </a:rPr>
              <a:t>To parents of a student under age 21 at time of disclosure which relates to a drug or alcohol violation</a:t>
            </a:r>
          </a:p>
          <a:p>
            <a:pPr marL="0" indent="0">
              <a:lnSpc>
                <a:spcPct val="100000"/>
              </a:lnSpc>
              <a:buNone/>
            </a:pPr>
            <a:endParaRPr lang="en-US" altLang="en-US" dirty="0">
              <a:solidFill>
                <a:schemeClr val="accent5">
                  <a:lumMod val="75000"/>
                </a:schemeClr>
              </a:solidFill>
            </a:endParaRPr>
          </a:p>
          <a:p>
            <a:pPr>
              <a:lnSpc>
                <a:spcPct val="150000"/>
              </a:lnSpc>
            </a:pPr>
            <a:endParaRPr lang="en-US" altLang="en-US" dirty="0">
              <a:solidFill>
                <a:schemeClr val="accent5">
                  <a:lumMod val="75000"/>
                </a:schemeClr>
              </a:solidFill>
            </a:endParaRPr>
          </a:p>
        </p:txBody>
      </p:sp>
    </p:spTree>
    <p:extLst>
      <p:ext uri="{BB962C8B-B14F-4D97-AF65-F5344CB8AC3E}">
        <p14:creationId xmlns:p14="http://schemas.microsoft.com/office/powerpoint/2010/main" val="351736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0070C0"/>
                </a:solidFill>
                <a:latin typeface="Arial Black" panose="020B0A04020102020204" pitchFamily="34" charset="0"/>
              </a:rPr>
              <a:t>FERPA </a:t>
            </a:r>
            <a:r>
              <a:rPr lang="en-US" sz="2200" b="1" dirty="0">
                <a:solidFill>
                  <a:srgbClr val="0070C0"/>
                </a:solidFill>
                <a:latin typeface="Arial Black" panose="020B0A04020102020204" pitchFamily="34" charset="0"/>
              </a:rPr>
              <a:t>Exceptions</a:t>
            </a:r>
            <a:br>
              <a:rPr lang="en-US" sz="2200" b="1" dirty="0">
                <a:solidFill>
                  <a:srgbClr val="0070C0"/>
                </a:solidFill>
                <a:latin typeface="Arial Black" panose="020B0A04020102020204" pitchFamily="34" charset="0"/>
              </a:rPr>
            </a:br>
            <a:r>
              <a:rPr lang="en-US" sz="2200" b="1" dirty="0">
                <a:solidFill>
                  <a:srgbClr val="0070C0"/>
                </a:solidFill>
                <a:latin typeface="Arial Black" panose="020B0A04020102020204" pitchFamily="34" charset="0"/>
              </a:rPr>
              <a:t>Institutions may disclose educational records without student consent: </a:t>
            </a:r>
            <a:endParaRPr lang="en-US" sz="2200"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lstStyle/>
          <a:p>
            <a:pPr>
              <a:lnSpc>
                <a:spcPct val="100000"/>
              </a:lnSpc>
            </a:pPr>
            <a:r>
              <a:rPr lang="en-US" altLang="en-US" dirty="0">
                <a:solidFill>
                  <a:srgbClr val="0070C0"/>
                </a:solidFill>
              </a:rPr>
              <a:t>To victim of alleged perpetrator the final results (student name, nature of violation, sanctions) of disciplinary proceeding against a student (perpetrator) who has committed a crime of violence or non-forcible sex offense</a:t>
            </a:r>
          </a:p>
          <a:p>
            <a:pPr>
              <a:lnSpc>
                <a:spcPct val="100000"/>
              </a:lnSpc>
            </a:pPr>
            <a:r>
              <a:rPr lang="en-US" altLang="en-US" dirty="0">
                <a:solidFill>
                  <a:srgbClr val="0070C0"/>
                </a:solidFill>
              </a:rPr>
              <a:t>In connection with financial aid that student has applied for or received for purposes of determining eligibility</a:t>
            </a:r>
          </a:p>
          <a:p>
            <a:pPr>
              <a:lnSpc>
                <a:spcPct val="100000"/>
              </a:lnSpc>
            </a:pPr>
            <a:r>
              <a:rPr lang="en-US" altLang="en-US" dirty="0">
                <a:solidFill>
                  <a:srgbClr val="0070C0"/>
                </a:solidFill>
              </a:rPr>
              <a:t>To certain federal, state, local authorities in connection with audit of federal or state supported education programs or compliance with federal legal requirements</a:t>
            </a:r>
          </a:p>
          <a:p>
            <a:pPr>
              <a:lnSpc>
                <a:spcPct val="100000"/>
              </a:lnSpc>
            </a:pPr>
            <a:r>
              <a:rPr lang="en-US" altLang="en-US" dirty="0">
                <a:solidFill>
                  <a:srgbClr val="0070C0"/>
                </a:solidFill>
              </a:rPr>
              <a:t>To accrediting organizations</a:t>
            </a:r>
          </a:p>
          <a:p>
            <a:pPr>
              <a:lnSpc>
                <a:spcPct val="100000"/>
              </a:lnSpc>
            </a:pPr>
            <a:r>
              <a:rPr lang="en-US" altLang="en-US" dirty="0">
                <a:solidFill>
                  <a:srgbClr val="0070C0"/>
                </a:solidFill>
              </a:rPr>
              <a:t>To organizations conducting studies for or on behalf of University</a:t>
            </a:r>
          </a:p>
          <a:p>
            <a:pPr>
              <a:lnSpc>
                <a:spcPct val="100000"/>
              </a:lnSpc>
            </a:pPr>
            <a:r>
              <a:rPr lang="en-US" altLang="en-US" dirty="0">
                <a:solidFill>
                  <a:srgbClr val="0070C0"/>
                </a:solidFill>
              </a:rPr>
              <a:t>When the disclosure concerns sex offenders </a:t>
            </a:r>
          </a:p>
          <a:p>
            <a:endParaRPr lang="en-US" dirty="0"/>
          </a:p>
        </p:txBody>
      </p:sp>
    </p:spTree>
    <p:extLst>
      <p:ext uri="{BB962C8B-B14F-4D97-AF65-F5344CB8AC3E}">
        <p14:creationId xmlns:p14="http://schemas.microsoft.com/office/powerpoint/2010/main" val="30229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0070C0"/>
                </a:solidFill>
                <a:latin typeface="Arial Black" panose="020B0A04020102020204" pitchFamily="34" charset="0"/>
              </a:rPr>
              <a:t>FERPA</a:t>
            </a:r>
            <a:r>
              <a:rPr lang="en-US" dirty="0">
                <a:solidFill>
                  <a:srgbClr val="0070C0"/>
                </a:solidFill>
                <a:latin typeface="Arial Black" panose="020B0A04020102020204" pitchFamily="34" charset="0"/>
              </a:rPr>
              <a:t/>
            </a:r>
            <a:br>
              <a:rPr lang="en-US" dirty="0">
                <a:solidFill>
                  <a:srgbClr val="0070C0"/>
                </a:solidFill>
                <a:latin typeface="Arial Black" panose="020B0A04020102020204" pitchFamily="34" charset="0"/>
              </a:rPr>
            </a:br>
            <a:r>
              <a:rPr lang="en-US" sz="2200" dirty="0">
                <a:solidFill>
                  <a:srgbClr val="0070C0"/>
                </a:solidFill>
                <a:latin typeface="Arial Black" panose="020B0A04020102020204" pitchFamily="34" charset="0"/>
              </a:rPr>
              <a:t>Student Access to Personal Records</a:t>
            </a:r>
            <a:r>
              <a:rPr lang="en-US" dirty="0">
                <a:solidFill>
                  <a:srgbClr val="0070C0"/>
                </a:solidFill>
                <a:latin typeface="Arial Black" panose="020B0A04020102020204" pitchFamily="34" charset="0"/>
              </a:rPr>
              <a:t/>
            </a:r>
            <a:br>
              <a:rPr lang="en-US" dirty="0">
                <a:solidFill>
                  <a:srgbClr val="0070C0"/>
                </a:solidFill>
                <a:latin typeface="Arial Black" panose="020B0A04020102020204" pitchFamily="34" charset="0"/>
              </a:rPr>
            </a:br>
            <a:endParaRPr lang="en-US"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a:solidFill>
                  <a:srgbClr val="0070C0"/>
                </a:solidFill>
              </a:rPr>
              <a:t>FVSU reserves the right to deny a student the right to inspect:</a:t>
            </a:r>
          </a:p>
          <a:p>
            <a:pPr lvl="1"/>
            <a:r>
              <a:rPr lang="en-US" dirty="0">
                <a:solidFill>
                  <a:srgbClr val="0070C0"/>
                </a:solidFill>
              </a:rPr>
              <a:t>Parent’s financial records</a:t>
            </a:r>
          </a:p>
          <a:p>
            <a:pPr lvl="1"/>
            <a:r>
              <a:rPr lang="en-US" dirty="0">
                <a:solidFill>
                  <a:srgbClr val="0070C0"/>
                </a:solidFill>
              </a:rPr>
              <a:t>Confidential letters of recommendation requested by the student</a:t>
            </a:r>
          </a:p>
          <a:p>
            <a:pPr lvl="1"/>
            <a:r>
              <a:rPr lang="en-US" dirty="0">
                <a:solidFill>
                  <a:srgbClr val="0070C0"/>
                </a:solidFill>
              </a:rPr>
              <a:t>Documents revealing non-directory information about other students (Ex. Class rosters) </a:t>
            </a:r>
          </a:p>
          <a:p>
            <a:pPr lvl="1"/>
            <a:endParaRPr lang="en-US" dirty="0">
              <a:solidFill>
                <a:srgbClr val="0070C0"/>
              </a:solidFill>
            </a:endParaRPr>
          </a:p>
          <a:p>
            <a:pPr lvl="1"/>
            <a:endParaRPr lang="en-US" dirty="0">
              <a:solidFill>
                <a:srgbClr val="0070C0"/>
              </a:solidFill>
            </a:endParaRPr>
          </a:p>
          <a:p>
            <a:pPr lvl="1"/>
            <a:endParaRPr lang="en-US" dirty="0">
              <a:solidFill>
                <a:srgbClr val="0070C0"/>
              </a:solidFill>
            </a:endParaRPr>
          </a:p>
          <a:p>
            <a:pPr lvl="1"/>
            <a:endParaRPr lang="en-US" dirty="0">
              <a:solidFill>
                <a:srgbClr val="0070C0"/>
              </a:solidFill>
            </a:endParaRPr>
          </a:p>
        </p:txBody>
      </p:sp>
      <p:pic>
        <p:nvPicPr>
          <p:cNvPr id="4" name="Picture 3" descr="Denied Stamp PNG Transparent Images | PNG Al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7739" y="4466538"/>
            <a:ext cx="4809439" cy="2327769"/>
          </a:xfrm>
          <a:prstGeom prst="rect">
            <a:avLst/>
          </a:prstGeom>
        </p:spPr>
      </p:pic>
    </p:spTree>
    <p:extLst>
      <p:ext uri="{BB962C8B-B14F-4D97-AF65-F5344CB8AC3E}">
        <p14:creationId xmlns:p14="http://schemas.microsoft.com/office/powerpoint/2010/main" val="112423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rial Black" panose="020B0A04020102020204" pitchFamily="34" charset="0"/>
              </a:rPr>
              <a:t>FERPA</a:t>
            </a:r>
            <a:br>
              <a:rPr lang="en-US" dirty="0" smtClean="0">
                <a:solidFill>
                  <a:srgbClr val="0070C0"/>
                </a:solidFill>
                <a:latin typeface="Arial Black" panose="020B0A04020102020204" pitchFamily="34" charset="0"/>
              </a:rPr>
            </a:br>
            <a:r>
              <a:rPr lang="en-US" sz="2000" dirty="0" smtClean="0">
                <a:solidFill>
                  <a:srgbClr val="0070C0"/>
                </a:solidFill>
                <a:latin typeface="Arial Black" panose="020B0A04020102020204" pitchFamily="34" charset="0"/>
              </a:rPr>
              <a:t>Solomon Amendment</a:t>
            </a:r>
            <a:endParaRPr lang="en-US"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solidFill>
                  <a:srgbClr val="0070C0"/>
                </a:solidFill>
              </a:rPr>
              <a:t>The Solomon Amendment (10 USC § 983) is a federal law that allows military recruiters to access some address, biographical, and academic program information about students age 17 and older.</a:t>
            </a:r>
          </a:p>
          <a:p>
            <a:r>
              <a:rPr lang="en-US" dirty="0" smtClean="0">
                <a:solidFill>
                  <a:srgbClr val="0070C0"/>
                </a:solidFill>
              </a:rPr>
              <a:t>The U.S. Dept. of Education has determined that the Solomon Amendment supersedes most elements of FERPA.</a:t>
            </a:r>
          </a:p>
          <a:p>
            <a:r>
              <a:rPr lang="en-US" dirty="0" smtClean="0">
                <a:solidFill>
                  <a:srgbClr val="0070C0"/>
                </a:solidFill>
              </a:rPr>
              <a:t>An institution is obligated to release data included in the list of “student recruiting information” which may or may not match the institution’s FERPA directory information list, as long as the student has not submitted a request to restrict the release of his/her directory information.</a:t>
            </a:r>
            <a:endParaRPr lang="en-US" dirty="0">
              <a:solidFill>
                <a:srgbClr val="0070C0"/>
              </a:solidFill>
            </a:endParaRPr>
          </a:p>
        </p:txBody>
      </p:sp>
    </p:spTree>
    <p:extLst>
      <p:ext uri="{BB962C8B-B14F-4D97-AF65-F5344CB8AC3E}">
        <p14:creationId xmlns:p14="http://schemas.microsoft.com/office/powerpoint/2010/main" val="257551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0070C0"/>
                </a:solidFill>
                <a:latin typeface="Arial Black" panose="020B0A04020102020204" pitchFamily="34" charset="0"/>
              </a:rPr>
              <a:t>FERPA</a:t>
            </a:r>
            <a:br>
              <a:rPr lang="en-US" sz="4000" dirty="0">
                <a:solidFill>
                  <a:srgbClr val="0070C0"/>
                </a:solidFill>
                <a:latin typeface="Arial Black" panose="020B0A04020102020204" pitchFamily="34" charset="0"/>
              </a:rPr>
            </a:br>
            <a:r>
              <a:rPr lang="en-US" sz="2000" dirty="0">
                <a:solidFill>
                  <a:srgbClr val="0070C0"/>
                </a:solidFill>
                <a:latin typeface="Arial Black" panose="020B0A04020102020204" pitchFamily="34" charset="0"/>
              </a:rPr>
              <a:t>FVSU Steps to Follow Before Disclosing Student Education Records</a:t>
            </a:r>
            <a:r>
              <a:rPr lang="en-US" dirty="0">
                <a:solidFill>
                  <a:srgbClr val="0070C0"/>
                </a:solidFill>
                <a:latin typeface="Arial Black" panose="020B0A04020102020204" pitchFamily="34" charset="0"/>
              </a:rPr>
              <a:t/>
            </a:r>
            <a:br>
              <a:rPr lang="en-US" dirty="0">
                <a:solidFill>
                  <a:srgbClr val="0070C0"/>
                </a:solidFill>
                <a:latin typeface="Arial Black" panose="020B0A04020102020204" pitchFamily="34" charset="0"/>
              </a:rPr>
            </a:br>
            <a:endParaRPr lang="en-US"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a:solidFill>
                  <a:srgbClr val="0070C0"/>
                </a:solidFill>
              </a:rPr>
              <a:t>When students submit Directory Opt-Out Forms or Consent to Release Forms, the forms are routed to the FERPA Privacy Officer (Sonya Williams).  Upon receipt of those forms, the Privacy Officer makes notes in Banner.  </a:t>
            </a:r>
          </a:p>
          <a:p>
            <a:r>
              <a:rPr lang="en-US" b="1" i="1" dirty="0">
                <a:solidFill>
                  <a:srgbClr val="0070C0"/>
                </a:solidFill>
              </a:rPr>
              <a:t>Employees should always check Banner before releasing education records:</a:t>
            </a:r>
          </a:p>
          <a:p>
            <a:pPr lvl="1"/>
            <a:r>
              <a:rPr lang="en-US" dirty="0">
                <a:solidFill>
                  <a:srgbClr val="0070C0"/>
                </a:solidFill>
              </a:rPr>
              <a:t>SPACMNT screen</a:t>
            </a:r>
          </a:p>
          <a:p>
            <a:pPr lvl="1"/>
            <a:r>
              <a:rPr lang="en-US" dirty="0">
                <a:solidFill>
                  <a:srgbClr val="0070C0"/>
                </a:solidFill>
              </a:rPr>
              <a:t>Check to see if student has been marked confidential and check for notes regarding release authorization information</a:t>
            </a:r>
          </a:p>
          <a:p>
            <a:pPr lvl="1"/>
            <a:r>
              <a:rPr lang="en-US" dirty="0">
                <a:solidFill>
                  <a:srgbClr val="0070C0"/>
                </a:solidFill>
              </a:rPr>
              <a:t>Use Code FRP to see whether any FERPA notes have been recorded </a:t>
            </a:r>
          </a:p>
          <a:p>
            <a:pPr lvl="1"/>
            <a:r>
              <a:rPr lang="en-US" dirty="0">
                <a:solidFill>
                  <a:srgbClr val="0070C0"/>
                </a:solidFill>
              </a:rPr>
              <a:t>No student education info. shall be released without the requestor providing passcode (student will create passcode when completing Consent to Release Form)</a:t>
            </a:r>
          </a:p>
          <a:p>
            <a:pPr lvl="1"/>
            <a:r>
              <a:rPr lang="en-US" dirty="0">
                <a:solidFill>
                  <a:srgbClr val="0070C0"/>
                </a:solidFill>
              </a:rPr>
              <a:t>Faculty will be able to see Confidential designation in BANNER, but not FERPA notes, so they will need to call Registrar’s Office</a:t>
            </a:r>
          </a:p>
          <a:p>
            <a:pPr lvl="1"/>
            <a:r>
              <a:rPr lang="en-US" dirty="0">
                <a:solidFill>
                  <a:srgbClr val="0070C0"/>
                </a:solidFill>
              </a:rPr>
              <a:t>Institutional Research should make sure that no reports are disseminated from a student’s record marked confidential</a:t>
            </a:r>
          </a:p>
        </p:txBody>
      </p:sp>
    </p:spTree>
    <p:extLst>
      <p:ext uri="{BB962C8B-B14F-4D97-AF65-F5344CB8AC3E}">
        <p14:creationId xmlns:p14="http://schemas.microsoft.com/office/powerpoint/2010/main" val="3646523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8356"/>
            <a:ext cx="3544710" cy="1478844"/>
          </a:xfrm>
        </p:spPr>
        <p:txBody>
          <a:bodyPr anchor="t"/>
          <a:lstStyle/>
          <a:p>
            <a:pPr>
              <a:lnSpc>
                <a:spcPct val="100000"/>
              </a:lnSpc>
            </a:pPr>
            <a:r>
              <a:rPr lang="en-US" sz="4000" b="1" dirty="0">
                <a:solidFill>
                  <a:srgbClr val="0070C0"/>
                </a:solidFill>
                <a:latin typeface="Arial Black" panose="020B0A04020102020204" pitchFamily="34" charset="0"/>
              </a:rPr>
              <a:t>FERPA</a:t>
            </a:r>
            <a:r>
              <a:rPr lang="en-US" b="1" dirty="0">
                <a:solidFill>
                  <a:srgbClr val="0070C0"/>
                </a:solidFill>
              </a:rPr>
              <a:t/>
            </a:r>
            <a:br>
              <a:rPr lang="en-US" b="1" dirty="0">
                <a:solidFill>
                  <a:srgbClr val="0070C0"/>
                </a:solidFill>
              </a:rPr>
            </a:br>
            <a:r>
              <a:rPr lang="en-US" b="1" dirty="0">
                <a:solidFill>
                  <a:srgbClr val="0070C0"/>
                </a:solidFill>
              </a:rPr>
              <a:t>When in doubt…</a:t>
            </a:r>
          </a:p>
        </p:txBody>
      </p:sp>
      <p:sp>
        <p:nvSpPr>
          <p:cNvPr id="4" name="Text Placeholder 3"/>
          <p:cNvSpPr>
            <a:spLocks noGrp="1"/>
          </p:cNvSpPr>
          <p:nvPr>
            <p:ph type="body" sz="half" idx="2"/>
          </p:nvPr>
        </p:nvSpPr>
        <p:spPr>
          <a:xfrm>
            <a:off x="4888090" y="248356"/>
            <a:ext cx="4515554" cy="6484953"/>
          </a:xfrm>
        </p:spPr>
        <p:txBody>
          <a:bodyPr/>
          <a:lstStyle/>
          <a:p>
            <a:pPr algn="ctr"/>
            <a:endParaRPr lang="en-US" dirty="0"/>
          </a:p>
          <a:p>
            <a:endParaRPr lang="en-US" sz="2000" dirty="0">
              <a:solidFill>
                <a:srgbClr val="0070C0"/>
              </a:solidFill>
              <a:latin typeface="Arial Black" panose="020B0A04020102020204" pitchFamily="34" charset="0"/>
            </a:endParaRPr>
          </a:p>
          <a:p>
            <a:endParaRPr lang="en-US" sz="2000" dirty="0">
              <a:solidFill>
                <a:srgbClr val="0070C0"/>
              </a:solidFill>
              <a:latin typeface="Arial Black" panose="020B0A04020102020204" pitchFamily="34" charset="0"/>
            </a:endParaRPr>
          </a:p>
          <a:p>
            <a:endParaRPr lang="en-US" sz="2000" dirty="0">
              <a:solidFill>
                <a:srgbClr val="0070C0"/>
              </a:solidFill>
              <a:latin typeface="Arial Black" panose="020B0A04020102020204" pitchFamily="34" charset="0"/>
            </a:endParaRPr>
          </a:p>
          <a:p>
            <a:endParaRPr lang="en-US" sz="2000" dirty="0">
              <a:solidFill>
                <a:srgbClr val="0070C0"/>
              </a:solidFill>
              <a:latin typeface="Arial Black" panose="020B0A04020102020204" pitchFamily="34" charset="0"/>
            </a:endParaRPr>
          </a:p>
          <a:p>
            <a:endParaRPr lang="en-US" sz="2000" dirty="0">
              <a:solidFill>
                <a:srgbClr val="0070C0"/>
              </a:solidFill>
              <a:latin typeface="Arial Black" panose="020B0A04020102020204" pitchFamily="34" charset="0"/>
            </a:endParaRPr>
          </a:p>
          <a:p>
            <a:endParaRPr lang="en-US" sz="2000" dirty="0">
              <a:solidFill>
                <a:srgbClr val="0070C0"/>
              </a:solidFill>
              <a:latin typeface="Arial Black" panose="020B0A04020102020204" pitchFamily="34" charset="0"/>
            </a:endParaRPr>
          </a:p>
          <a:p>
            <a:endParaRPr lang="en-US" sz="2000" dirty="0">
              <a:solidFill>
                <a:srgbClr val="0070C0"/>
              </a:solidFill>
              <a:latin typeface="Arial Black" panose="020B0A04020102020204" pitchFamily="34" charset="0"/>
            </a:endParaRPr>
          </a:p>
          <a:p>
            <a:endParaRPr lang="en-US" sz="2000" dirty="0">
              <a:solidFill>
                <a:srgbClr val="0070C0"/>
              </a:solidFill>
              <a:latin typeface="Arial Black" panose="020B0A04020102020204" pitchFamily="34" charset="0"/>
            </a:endParaRPr>
          </a:p>
          <a:p>
            <a:endParaRPr lang="en-US" sz="2000" dirty="0">
              <a:solidFill>
                <a:srgbClr val="0070C0"/>
              </a:solidFill>
              <a:latin typeface="Arial Black" panose="020B0A04020102020204" pitchFamily="34" charset="0"/>
            </a:endParaRPr>
          </a:p>
          <a:p>
            <a:endParaRPr lang="en-US" sz="2000" dirty="0">
              <a:solidFill>
                <a:srgbClr val="0070C0"/>
              </a:solidFill>
              <a:latin typeface="Arial Black" panose="020B0A04020102020204" pitchFamily="34" charset="0"/>
            </a:endParaRPr>
          </a:p>
          <a:p>
            <a:endParaRPr lang="en-US" sz="4000" dirty="0">
              <a:latin typeface="Arial Black" panose="020B0A04020102020204" pitchFamily="34" charset="0"/>
            </a:endParaRPr>
          </a:p>
        </p:txBody>
      </p:sp>
      <p:sp>
        <p:nvSpPr>
          <p:cNvPr id="3" name="Content Placeholder 2"/>
          <p:cNvSpPr>
            <a:spLocks noGrp="1"/>
          </p:cNvSpPr>
          <p:nvPr>
            <p:ph idx="1"/>
          </p:nvPr>
        </p:nvSpPr>
        <p:spPr>
          <a:xfrm flipH="1">
            <a:off x="677331" y="1625601"/>
            <a:ext cx="6445958" cy="2923821"/>
          </a:xfrm>
        </p:spPr>
        <p:txBody>
          <a:bodyPr>
            <a:normAutofit fontScale="77500" lnSpcReduction="20000"/>
          </a:bodyPr>
          <a:lstStyle/>
          <a:p>
            <a:pPr marL="0" indent="0">
              <a:buNone/>
            </a:pPr>
            <a:r>
              <a:rPr lang="en-US" dirty="0">
                <a:solidFill>
                  <a:srgbClr val="0070C0"/>
                </a:solidFill>
              </a:rPr>
              <a:t>Contact:</a:t>
            </a:r>
          </a:p>
          <a:p>
            <a:pPr marL="0" indent="0">
              <a:buNone/>
            </a:pPr>
            <a:r>
              <a:rPr lang="en-US" dirty="0">
                <a:solidFill>
                  <a:srgbClr val="0070C0"/>
                </a:solidFill>
              </a:rPr>
              <a:t>Sonya Williams, JD</a:t>
            </a:r>
          </a:p>
          <a:p>
            <a:pPr marL="0" indent="0">
              <a:buNone/>
            </a:pPr>
            <a:r>
              <a:rPr lang="en-US" dirty="0">
                <a:solidFill>
                  <a:srgbClr val="0070C0"/>
                </a:solidFill>
              </a:rPr>
              <a:t>Office of Legal and Government Affairs</a:t>
            </a:r>
          </a:p>
          <a:p>
            <a:pPr marL="0" indent="0">
              <a:buNone/>
            </a:pPr>
            <a:r>
              <a:rPr lang="en-US" dirty="0">
                <a:solidFill>
                  <a:srgbClr val="0070C0"/>
                </a:solidFill>
              </a:rPr>
              <a:t>Phone: 478-825-4321</a:t>
            </a:r>
          </a:p>
          <a:p>
            <a:pPr marL="0" indent="0">
              <a:buNone/>
            </a:pPr>
            <a:r>
              <a:rPr lang="en-US" dirty="0">
                <a:solidFill>
                  <a:srgbClr val="0070C0"/>
                </a:solidFill>
              </a:rPr>
              <a:t>E-Mail: </a:t>
            </a:r>
            <a:r>
              <a:rPr lang="en-US" dirty="0">
                <a:solidFill>
                  <a:srgbClr val="0070C0"/>
                </a:solidFill>
                <a:hlinkClick r:id="rId2"/>
              </a:rPr>
              <a:t>privacyofficer@fvsu.edu</a:t>
            </a:r>
            <a:endParaRPr lang="en-US" dirty="0">
              <a:solidFill>
                <a:srgbClr val="0070C0"/>
              </a:solidFill>
            </a:endParaRPr>
          </a:p>
          <a:p>
            <a:pPr marL="0" indent="0">
              <a:buNone/>
            </a:pPr>
            <a:endParaRPr lang="en-US" dirty="0">
              <a:solidFill>
                <a:srgbClr val="0070C0"/>
              </a:solidFill>
            </a:endParaRPr>
          </a:p>
          <a:p>
            <a:pPr marL="0" indent="0">
              <a:buNone/>
            </a:pPr>
            <a:r>
              <a:rPr lang="en-US" dirty="0">
                <a:solidFill>
                  <a:srgbClr val="0070C0"/>
                </a:solidFill>
              </a:rPr>
              <a:t>Link to FVSU FERPA Policy: </a:t>
            </a:r>
            <a:r>
              <a:rPr lang="en-US" dirty="0">
                <a:solidFill>
                  <a:srgbClr val="0070C0"/>
                </a:solidFill>
                <a:hlinkClick r:id="rId3"/>
              </a:rPr>
              <a:t>https://www.fvsu.edu/wp-content/uploads/2020/09/Student-Privacy_FERPA-Policy-08122020.pdf</a:t>
            </a:r>
            <a:endParaRPr lang="en-US" dirty="0">
              <a:solidFill>
                <a:srgbClr val="0070C0"/>
              </a:solidFill>
            </a:endParaRPr>
          </a:p>
          <a:p>
            <a:pPr marL="0" indent="0">
              <a:buNone/>
            </a:pPr>
            <a:endParaRPr lang="en-US" dirty="0">
              <a:solidFill>
                <a:srgbClr val="0070C0"/>
              </a:solidFill>
            </a:endParaRPr>
          </a:p>
          <a:p>
            <a:pPr marL="0" indent="0">
              <a:buNone/>
            </a:pPr>
            <a:r>
              <a:rPr lang="en-US" dirty="0">
                <a:solidFill>
                  <a:srgbClr val="0070C0"/>
                </a:solidFill>
              </a:rPr>
              <a:t>Link to FERPA webpage: </a:t>
            </a:r>
            <a:r>
              <a:rPr lang="en-US" u="sng" dirty="0">
                <a:hlinkClick r:id="rId4"/>
              </a:rPr>
              <a:t>https://www.fvsu.edu/ferpa/</a:t>
            </a:r>
            <a:endParaRPr lang="en-US" u="sng" dirty="0"/>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p:txBody>
      </p:sp>
      <p:pic>
        <p:nvPicPr>
          <p:cNvPr id="10" name="Picture 9" descr="Asking Defining Questions - Excelsior College OW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30222" y="4806019"/>
            <a:ext cx="3375378" cy="1670693"/>
          </a:xfrm>
          <a:prstGeom prst="rect">
            <a:avLst/>
          </a:prstGeom>
        </p:spPr>
      </p:pic>
    </p:spTree>
    <p:extLst>
      <p:ext uri="{BB962C8B-B14F-4D97-AF65-F5344CB8AC3E}">
        <p14:creationId xmlns:p14="http://schemas.microsoft.com/office/powerpoint/2010/main" val="11817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latin typeface="Arial Black" panose="020B0A04020102020204" pitchFamily="34" charset="0"/>
              </a:rPr>
              <a:t>FERPA</a:t>
            </a:r>
          </a:p>
        </p:txBody>
      </p:sp>
      <p:sp>
        <p:nvSpPr>
          <p:cNvPr id="3" name="Content Placeholder 2"/>
          <p:cNvSpPr>
            <a:spLocks noGrp="1"/>
          </p:cNvSpPr>
          <p:nvPr>
            <p:ph idx="1"/>
          </p:nvPr>
        </p:nvSpPr>
        <p:spPr/>
        <p:txBody>
          <a:bodyPr/>
          <a:lstStyle/>
          <a:p>
            <a:endParaRPr lang="en-US" dirty="0">
              <a:solidFill>
                <a:schemeClr val="accent5">
                  <a:lumMod val="75000"/>
                </a:schemeClr>
              </a:solidFill>
            </a:endParaRPr>
          </a:p>
          <a:p>
            <a:pPr>
              <a:lnSpc>
                <a:spcPct val="150000"/>
              </a:lnSpc>
            </a:pPr>
            <a:r>
              <a:rPr lang="en-US" dirty="0">
                <a:solidFill>
                  <a:srgbClr val="0070C0"/>
                </a:solidFill>
              </a:rPr>
              <a:t>Federal law (20 U.S.C. § 1232 (g)) that protects the confidentiality of student educational records and the individual student’s right to privacy.</a:t>
            </a:r>
          </a:p>
          <a:p>
            <a:pPr>
              <a:lnSpc>
                <a:spcPct val="150000"/>
              </a:lnSpc>
            </a:pPr>
            <a:r>
              <a:rPr lang="en-US" dirty="0">
                <a:solidFill>
                  <a:srgbClr val="0070C0"/>
                </a:solidFill>
              </a:rPr>
              <a:t>FERPA rights belong to the parent until the student reaches age 18 </a:t>
            </a:r>
            <a:r>
              <a:rPr lang="en-US" u="sng" dirty="0">
                <a:solidFill>
                  <a:srgbClr val="0070C0"/>
                </a:solidFill>
              </a:rPr>
              <a:t>or</a:t>
            </a:r>
            <a:r>
              <a:rPr lang="en-US" dirty="0">
                <a:solidFill>
                  <a:srgbClr val="0070C0"/>
                </a:solidFill>
              </a:rPr>
              <a:t> attends a postsecondary institution. </a:t>
            </a:r>
          </a:p>
          <a:p>
            <a:pPr>
              <a:lnSpc>
                <a:spcPct val="150000"/>
              </a:lnSpc>
            </a:pPr>
            <a:endParaRPr lang="en-US" dirty="0">
              <a:solidFill>
                <a:srgbClr val="0070C0"/>
              </a:solidFill>
            </a:endParaRPr>
          </a:p>
          <a:p>
            <a:pPr>
              <a:lnSpc>
                <a:spcPct val="150000"/>
              </a:lnSpc>
            </a:pPr>
            <a:endParaRPr lang="en-US" dirty="0">
              <a:solidFill>
                <a:srgbClr val="0070C0"/>
              </a:solidFill>
            </a:endParaRPr>
          </a:p>
        </p:txBody>
      </p:sp>
      <p:pic>
        <p:nvPicPr>
          <p:cNvPr id="4" name="Picture 3" descr="Movie IP vs privacy: Voltage hands Federal Court big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3544" y="4559300"/>
            <a:ext cx="2108200" cy="2298700"/>
          </a:xfrm>
          <a:prstGeom prst="rect">
            <a:avLst/>
          </a:prstGeom>
        </p:spPr>
      </p:pic>
    </p:spTree>
    <p:extLst>
      <p:ext uri="{BB962C8B-B14F-4D97-AF65-F5344CB8AC3E}">
        <p14:creationId xmlns:p14="http://schemas.microsoft.com/office/powerpoint/2010/main" val="314724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757" y="361244"/>
            <a:ext cx="8596668" cy="1320800"/>
          </a:xfrm>
        </p:spPr>
        <p:txBody>
          <a:bodyPr>
            <a:normAutofit fontScale="90000"/>
          </a:bodyPr>
          <a:lstStyle/>
          <a:p>
            <a:r>
              <a:rPr lang="en-US" b="1" dirty="0">
                <a:solidFill>
                  <a:schemeClr val="accent5">
                    <a:lumMod val="75000"/>
                  </a:schemeClr>
                </a:solidFill>
                <a:latin typeface="Arial Black" panose="020B0A04020102020204" pitchFamily="34" charset="0"/>
              </a:rPr>
              <a:t/>
            </a:r>
            <a:br>
              <a:rPr lang="en-US" b="1" dirty="0">
                <a:solidFill>
                  <a:schemeClr val="accent5">
                    <a:lumMod val="75000"/>
                  </a:schemeClr>
                </a:solidFill>
                <a:latin typeface="Arial Black" panose="020B0A04020102020204" pitchFamily="34" charset="0"/>
              </a:rPr>
            </a:br>
            <a:r>
              <a:rPr lang="en-US" b="1" dirty="0">
                <a:solidFill>
                  <a:srgbClr val="0070C0"/>
                </a:solidFill>
                <a:latin typeface="Arial Black" panose="020B0A04020102020204" pitchFamily="34" charset="0"/>
              </a:rPr>
              <a:t>FERPA</a:t>
            </a:r>
            <a:br>
              <a:rPr lang="en-US" b="1" dirty="0">
                <a:solidFill>
                  <a:srgbClr val="0070C0"/>
                </a:solidFill>
                <a:latin typeface="Arial Black" panose="020B0A04020102020204" pitchFamily="34" charset="0"/>
              </a:rPr>
            </a:br>
            <a:r>
              <a:rPr lang="en-US" sz="3100" b="1" dirty="0">
                <a:solidFill>
                  <a:srgbClr val="0070C0"/>
                </a:solidFill>
              </a:rPr>
              <a:t>Students have the right to: </a:t>
            </a:r>
            <a:r>
              <a:rPr lang="en-US" dirty="0">
                <a:solidFill>
                  <a:srgbClr val="0070C0"/>
                </a:solidFill>
              </a:rPr>
              <a:t/>
            </a:r>
            <a:br>
              <a:rPr lang="en-US" dirty="0">
                <a:solidFill>
                  <a:srgbClr val="0070C0"/>
                </a:solidFill>
              </a:rPr>
            </a:br>
            <a:endParaRPr lang="en-US" b="1"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a:solidFill>
                  <a:srgbClr val="0070C0"/>
                </a:solidFill>
              </a:rPr>
              <a:t>Inspect and review their education records within 45 days after date school receives request. (Students must submit a FERPA Request Form found on FVSU FERPA page online).</a:t>
            </a:r>
          </a:p>
          <a:p>
            <a:pPr>
              <a:lnSpc>
                <a:spcPct val="150000"/>
              </a:lnSpc>
            </a:pPr>
            <a:r>
              <a:rPr lang="en-US" dirty="0">
                <a:solidFill>
                  <a:srgbClr val="0070C0"/>
                </a:solidFill>
              </a:rPr>
              <a:t>Seek </a:t>
            </a:r>
            <a:r>
              <a:rPr lang="en-US" u="sng" dirty="0">
                <a:solidFill>
                  <a:srgbClr val="0070C0"/>
                </a:solidFill>
              </a:rPr>
              <a:t>amendment</a:t>
            </a:r>
            <a:r>
              <a:rPr lang="en-US" dirty="0">
                <a:solidFill>
                  <a:srgbClr val="0070C0"/>
                </a:solidFill>
              </a:rPr>
              <a:t> of education records believed to be inaccurate, misleading or in violation of their privacy. (Submit written request to custodian of record)</a:t>
            </a:r>
          </a:p>
          <a:p>
            <a:pPr>
              <a:lnSpc>
                <a:spcPct val="150000"/>
              </a:lnSpc>
            </a:pPr>
            <a:r>
              <a:rPr lang="en-US" dirty="0">
                <a:solidFill>
                  <a:srgbClr val="0070C0"/>
                </a:solidFill>
              </a:rPr>
              <a:t>Consent to disclosure of personally identifiable information (PII) from education records, with exceptions.</a:t>
            </a:r>
          </a:p>
          <a:p>
            <a:pPr>
              <a:lnSpc>
                <a:spcPct val="150000"/>
              </a:lnSpc>
            </a:pPr>
            <a:r>
              <a:rPr lang="en-US" dirty="0">
                <a:solidFill>
                  <a:srgbClr val="0070C0"/>
                </a:solidFill>
              </a:rPr>
              <a:t>File a complaint with U.S. Dept. of Education re alleged failures by school to comply with FERPA.</a:t>
            </a:r>
          </a:p>
        </p:txBody>
      </p:sp>
    </p:spTree>
    <p:extLst>
      <p:ext uri="{BB962C8B-B14F-4D97-AF65-F5344CB8AC3E}">
        <p14:creationId xmlns:p14="http://schemas.microsoft.com/office/powerpoint/2010/main" val="241789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5">
                    <a:lumMod val="75000"/>
                  </a:schemeClr>
                </a:solidFill>
                <a:latin typeface="Arial Black" panose="020B0A04020102020204" pitchFamily="34" charset="0"/>
              </a:rPr>
              <a:t/>
            </a:r>
            <a:br>
              <a:rPr lang="en-US" b="1" dirty="0">
                <a:solidFill>
                  <a:schemeClr val="accent5">
                    <a:lumMod val="75000"/>
                  </a:schemeClr>
                </a:solidFill>
                <a:latin typeface="Arial Black" panose="020B0A04020102020204" pitchFamily="34" charset="0"/>
              </a:rPr>
            </a:br>
            <a:r>
              <a:rPr lang="en-US" b="1" dirty="0">
                <a:solidFill>
                  <a:srgbClr val="0070C0"/>
                </a:solidFill>
                <a:latin typeface="Arial Black" panose="020B0A04020102020204" pitchFamily="34" charset="0"/>
              </a:rPr>
              <a:t>FERPA</a:t>
            </a:r>
            <a:br>
              <a:rPr lang="en-US" b="1" dirty="0">
                <a:solidFill>
                  <a:srgbClr val="0070C0"/>
                </a:solidFill>
                <a:latin typeface="Arial Black" panose="020B0A04020102020204" pitchFamily="34" charset="0"/>
              </a:rPr>
            </a:br>
            <a:r>
              <a:rPr lang="en-US" sz="3100" b="1" dirty="0">
                <a:solidFill>
                  <a:srgbClr val="0070C0"/>
                </a:solidFill>
              </a:rPr>
              <a:t>Definition of “Student”: </a:t>
            </a:r>
            <a:r>
              <a:rPr lang="en-US" dirty="0">
                <a:solidFill>
                  <a:srgbClr val="0070C0"/>
                </a:solidFill>
              </a:rPr>
              <a:t/>
            </a:r>
            <a:br>
              <a:rPr lang="en-US" dirty="0">
                <a:solidFill>
                  <a:srgbClr val="0070C0"/>
                </a:solidFill>
              </a:rPr>
            </a:br>
            <a:endParaRPr lang="en-US" b="1"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lstStyle/>
          <a:p>
            <a:pPr>
              <a:lnSpc>
                <a:spcPct val="150000"/>
              </a:lnSpc>
            </a:pPr>
            <a:r>
              <a:rPr lang="en-US" dirty="0">
                <a:solidFill>
                  <a:srgbClr val="0070C0"/>
                </a:solidFill>
              </a:rPr>
              <a:t>Individual enrolled in </a:t>
            </a:r>
            <a:r>
              <a:rPr lang="en-US" u="sng" dirty="0">
                <a:solidFill>
                  <a:srgbClr val="0070C0"/>
                </a:solidFill>
              </a:rPr>
              <a:t>and</a:t>
            </a:r>
            <a:r>
              <a:rPr lang="en-US" dirty="0">
                <a:solidFill>
                  <a:srgbClr val="0070C0"/>
                </a:solidFill>
              </a:rPr>
              <a:t> actually attends an educational institution</a:t>
            </a:r>
          </a:p>
          <a:p>
            <a:pPr>
              <a:lnSpc>
                <a:spcPct val="150000"/>
              </a:lnSpc>
            </a:pPr>
            <a:r>
              <a:rPr lang="en-US" dirty="0">
                <a:solidFill>
                  <a:srgbClr val="0070C0"/>
                </a:solidFill>
              </a:rPr>
              <a:t>Attendance in person </a:t>
            </a:r>
            <a:r>
              <a:rPr lang="en-US" u="sng" dirty="0">
                <a:solidFill>
                  <a:srgbClr val="0070C0"/>
                </a:solidFill>
              </a:rPr>
              <a:t>or</a:t>
            </a:r>
            <a:r>
              <a:rPr lang="en-US" dirty="0">
                <a:solidFill>
                  <a:srgbClr val="0070C0"/>
                </a:solidFill>
              </a:rPr>
              <a:t> virtual/distance learning</a:t>
            </a:r>
          </a:p>
          <a:p>
            <a:pPr>
              <a:lnSpc>
                <a:spcPct val="150000"/>
              </a:lnSpc>
            </a:pPr>
            <a:r>
              <a:rPr lang="en-US" dirty="0">
                <a:solidFill>
                  <a:srgbClr val="0070C0"/>
                </a:solidFill>
              </a:rPr>
              <a:t>Excludes students who are auditing courses and applicants for admission</a:t>
            </a:r>
          </a:p>
        </p:txBody>
      </p:sp>
      <p:pic>
        <p:nvPicPr>
          <p:cNvPr id="4" name="Picture 3" descr="Graduation clip 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1083340" flipV="1">
            <a:off x="5713726" y="3811274"/>
            <a:ext cx="2230088" cy="2230088"/>
          </a:xfrm>
          <a:prstGeom prst="rect">
            <a:avLst/>
          </a:prstGeom>
        </p:spPr>
      </p:pic>
    </p:spTree>
    <p:extLst>
      <p:ext uri="{BB962C8B-B14F-4D97-AF65-F5344CB8AC3E}">
        <p14:creationId xmlns:p14="http://schemas.microsoft.com/office/powerpoint/2010/main" val="78872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5">
                    <a:lumMod val="75000"/>
                  </a:schemeClr>
                </a:solidFill>
                <a:latin typeface="Arial Black" panose="020B0A04020102020204" pitchFamily="34" charset="0"/>
              </a:rPr>
              <a:t/>
            </a:r>
            <a:br>
              <a:rPr lang="en-US" b="1" dirty="0">
                <a:solidFill>
                  <a:schemeClr val="accent5">
                    <a:lumMod val="75000"/>
                  </a:schemeClr>
                </a:solidFill>
                <a:latin typeface="Arial Black" panose="020B0A04020102020204" pitchFamily="34" charset="0"/>
              </a:rPr>
            </a:br>
            <a:r>
              <a:rPr lang="en-US" b="1" dirty="0">
                <a:solidFill>
                  <a:srgbClr val="0070C0"/>
                </a:solidFill>
                <a:latin typeface="Arial Black" panose="020B0A04020102020204" pitchFamily="34" charset="0"/>
              </a:rPr>
              <a:t>FERPA</a:t>
            </a:r>
            <a:br>
              <a:rPr lang="en-US" b="1" dirty="0">
                <a:solidFill>
                  <a:srgbClr val="0070C0"/>
                </a:solidFill>
                <a:latin typeface="Arial Black" panose="020B0A04020102020204" pitchFamily="34" charset="0"/>
              </a:rPr>
            </a:br>
            <a:r>
              <a:rPr lang="en-US" sz="3100" b="1" dirty="0">
                <a:solidFill>
                  <a:srgbClr val="0070C0"/>
                </a:solidFill>
              </a:rPr>
              <a:t>“Education Records”: </a:t>
            </a:r>
            <a:r>
              <a:rPr lang="en-US" dirty="0">
                <a:solidFill>
                  <a:srgbClr val="0070C0"/>
                </a:solidFill>
              </a:rPr>
              <a:t/>
            </a:r>
            <a:br>
              <a:rPr lang="en-US" dirty="0">
                <a:solidFill>
                  <a:srgbClr val="0070C0"/>
                </a:solidFill>
              </a:rPr>
            </a:br>
            <a:endParaRPr lang="en-US" b="1" dirty="0">
              <a:solidFill>
                <a:srgbClr val="0070C0"/>
              </a:solidFill>
              <a:latin typeface="Arial Black" panose="020B0A04020102020204" pitchFamily="34" charset="0"/>
            </a:endParaRPr>
          </a:p>
        </p:txBody>
      </p:sp>
      <p:sp>
        <p:nvSpPr>
          <p:cNvPr id="3" name="Content Placeholder 2"/>
          <p:cNvSpPr>
            <a:spLocks noGrp="1"/>
          </p:cNvSpPr>
          <p:nvPr>
            <p:ph idx="1"/>
          </p:nvPr>
        </p:nvSpPr>
        <p:spPr>
          <a:xfrm>
            <a:off x="677334" y="2126722"/>
            <a:ext cx="8596668" cy="3880773"/>
          </a:xfrm>
        </p:spPr>
        <p:txBody>
          <a:bodyPr/>
          <a:lstStyle/>
          <a:p>
            <a:pPr marL="0" indent="0">
              <a:lnSpc>
                <a:spcPct val="150000"/>
              </a:lnSpc>
              <a:buNone/>
            </a:pPr>
            <a:r>
              <a:rPr lang="en-US" dirty="0">
                <a:solidFill>
                  <a:srgbClr val="0070C0"/>
                </a:solidFill>
              </a:rPr>
              <a:t>Those records (papers, audio recordings, video, electronic files, etc.) which:</a:t>
            </a:r>
          </a:p>
          <a:p>
            <a:pPr>
              <a:lnSpc>
                <a:spcPct val="150000"/>
              </a:lnSpc>
            </a:pPr>
            <a:r>
              <a:rPr lang="en-US" dirty="0">
                <a:solidFill>
                  <a:srgbClr val="0070C0"/>
                </a:solidFill>
              </a:rPr>
              <a:t>contain information directly related to a student; and</a:t>
            </a:r>
          </a:p>
          <a:p>
            <a:pPr>
              <a:lnSpc>
                <a:spcPct val="150000"/>
              </a:lnSpc>
            </a:pPr>
            <a:r>
              <a:rPr lang="en-US" dirty="0">
                <a:solidFill>
                  <a:srgbClr val="0070C0"/>
                </a:solidFill>
              </a:rPr>
              <a:t>are maintained by an educational agency or institution or by a party acting for such agency or institution. </a:t>
            </a:r>
          </a:p>
          <a:p>
            <a:pPr marL="0" indent="0">
              <a:lnSpc>
                <a:spcPct val="150000"/>
              </a:lnSpc>
              <a:buNone/>
            </a:pPr>
            <a:r>
              <a:rPr lang="en-US" dirty="0">
                <a:solidFill>
                  <a:srgbClr val="0070C0"/>
                </a:solidFill>
              </a:rPr>
              <a:t>A document (or other record) is protected by FERPA even if it does not contain a student’s name/ID number/etc., if it has sufficient “information” to make a student’s identity “easily traceable.”</a:t>
            </a:r>
          </a:p>
          <a:p>
            <a:pPr marL="0" indent="0">
              <a:lnSpc>
                <a:spcPct val="150000"/>
              </a:lnSpc>
              <a:buNone/>
            </a:pPr>
            <a:endParaRPr lang="en-US" dirty="0">
              <a:solidFill>
                <a:srgbClr val="0070C0"/>
              </a:solidFill>
            </a:endParaRPr>
          </a:p>
          <a:p>
            <a:pPr marL="0" indent="0">
              <a:lnSpc>
                <a:spcPct val="150000"/>
              </a:lnSpc>
              <a:buNone/>
            </a:pPr>
            <a:endParaRPr lang="en-US" dirty="0">
              <a:solidFill>
                <a:srgbClr val="0070C0"/>
              </a:solidFill>
            </a:endParaRPr>
          </a:p>
        </p:txBody>
      </p:sp>
      <p:pic>
        <p:nvPicPr>
          <p:cNvPr id="5" name="Picture 4" descr="Cabinet Data File · Free vector graphic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533" y="5102578"/>
            <a:ext cx="3206044" cy="1768517"/>
          </a:xfrm>
          <a:prstGeom prst="rect">
            <a:avLst/>
          </a:prstGeom>
        </p:spPr>
      </p:pic>
    </p:spTree>
    <p:extLst>
      <p:ext uri="{BB962C8B-B14F-4D97-AF65-F5344CB8AC3E}">
        <p14:creationId xmlns:p14="http://schemas.microsoft.com/office/powerpoint/2010/main" val="112410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5">
                    <a:lumMod val="75000"/>
                  </a:schemeClr>
                </a:solidFill>
                <a:latin typeface="Arial Black" panose="020B0A04020102020204" pitchFamily="34" charset="0"/>
              </a:rPr>
              <a:t/>
            </a:r>
            <a:br>
              <a:rPr lang="en-US" b="1" dirty="0">
                <a:solidFill>
                  <a:schemeClr val="accent5">
                    <a:lumMod val="75000"/>
                  </a:schemeClr>
                </a:solidFill>
                <a:latin typeface="Arial Black" panose="020B0A04020102020204" pitchFamily="34" charset="0"/>
              </a:rPr>
            </a:br>
            <a:r>
              <a:rPr lang="en-US" b="1" dirty="0">
                <a:solidFill>
                  <a:srgbClr val="0070C0"/>
                </a:solidFill>
                <a:latin typeface="Arial Black" panose="020B0A04020102020204" pitchFamily="34" charset="0"/>
              </a:rPr>
              <a:t>FERPA</a:t>
            </a:r>
            <a:br>
              <a:rPr lang="en-US" b="1" dirty="0">
                <a:solidFill>
                  <a:srgbClr val="0070C0"/>
                </a:solidFill>
                <a:latin typeface="Arial Black" panose="020B0A04020102020204" pitchFamily="34" charset="0"/>
              </a:rPr>
            </a:br>
            <a:r>
              <a:rPr lang="en-US" sz="3100" b="1" dirty="0">
                <a:solidFill>
                  <a:srgbClr val="0070C0"/>
                </a:solidFill>
              </a:rPr>
              <a:t>“Directly Related”: </a:t>
            </a:r>
            <a:r>
              <a:rPr lang="en-US" dirty="0">
                <a:solidFill>
                  <a:schemeClr val="accent5">
                    <a:lumMod val="75000"/>
                  </a:schemeClr>
                </a:solidFill>
              </a:rPr>
              <a:t/>
            </a:r>
            <a:br>
              <a:rPr lang="en-US" dirty="0">
                <a:solidFill>
                  <a:schemeClr val="accent5">
                    <a:lumMod val="75000"/>
                  </a:schemeClr>
                </a:solidFill>
              </a:rPr>
            </a:br>
            <a:endParaRPr lang="en-US" b="1" dirty="0">
              <a:solidFill>
                <a:schemeClr val="accent5">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pPr marL="0" indent="0">
              <a:lnSpc>
                <a:spcPct val="150000"/>
              </a:lnSpc>
              <a:buNone/>
            </a:pPr>
            <a:r>
              <a:rPr lang="en-US" dirty="0">
                <a:solidFill>
                  <a:schemeClr val="accent5">
                    <a:lumMod val="75000"/>
                  </a:schemeClr>
                </a:solidFill>
              </a:rPr>
              <a:t>	</a:t>
            </a:r>
            <a:r>
              <a:rPr lang="en-US" dirty="0">
                <a:solidFill>
                  <a:srgbClr val="0070C0"/>
                </a:solidFill>
              </a:rPr>
              <a:t>A record is “directly related” to a student if it contains “personally identifiable information” about the student.</a:t>
            </a:r>
          </a:p>
        </p:txBody>
      </p:sp>
    </p:spTree>
    <p:extLst>
      <p:ext uri="{BB962C8B-B14F-4D97-AF65-F5344CB8AC3E}">
        <p14:creationId xmlns:p14="http://schemas.microsoft.com/office/powerpoint/2010/main" val="1748552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a:bodyPr>
          <a:lstStyle/>
          <a:p>
            <a:pPr>
              <a:lnSpc>
                <a:spcPct val="90000"/>
              </a:lnSpc>
            </a:pPr>
            <a:r>
              <a:rPr lang="en-US" sz="4000" b="1" dirty="0">
                <a:solidFill>
                  <a:srgbClr val="0070C0"/>
                </a:solidFill>
                <a:latin typeface="Arial Black" panose="020B0A04020102020204" pitchFamily="34" charset="0"/>
              </a:rPr>
              <a:t>FERPA </a:t>
            </a:r>
            <a:r>
              <a:rPr lang="en-US" sz="2800" b="1" dirty="0">
                <a:solidFill>
                  <a:srgbClr val="0070C0"/>
                </a:solidFill>
                <a:latin typeface="Arial Black" panose="020B0A04020102020204" pitchFamily="34" charset="0"/>
              </a:rPr>
              <a:t/>
            </a:r>
            <a:br>
              <a:rPr lang="en-US" sz="2800" b="1" dirty="0">
                <a:solidFill>
                  <a:srgbClr val="0070C0"/>
                </a:solidFill>
                <a:latin typeface="Arial Black" panose="020B0A04020102020204" pitchFamily="34" charset="0"/>
              </a:rPr>
            </a:br>
            <a:r>
              <a:rPr lang="en-US" sz="2200" b="1" dirty="0">
                <a:solidFill>
                  <a:srgbClr val="0070C0"/>
                </a:solidFill>
                <a:latin typeface="Arial Black" panose="020B0A04020102020204" pitchFamily="34" charset="0"/>
              </a:rPr>
              <a:t>What is </a:t>
            </a:r>
            <a:r>
              <a:rPr lang="en-US" sz="2200" dirty="0">
                <a:solidFill>
                  <a:srgbClr val="0070C0"/>
                </a:solidFill>
                <a:latin typeface="Arial Black" panose="020B0A04020102020204" pitchFamily="34" charset="0"/>
              </a:rPr>
              <a:t>Personally Identifiable Information (PII)?</a:t>
            </a:r>
          </a:p>
        </p:txBody>
      </p:sp>
      <p:sp>
        <p:nvSpPr>
          <p:cNvPr id="3" name="Content Placeholder 2"/>
          <p:cNvSpPr>
            <a:spLocks noGrp="1"/>
          </p:cNvSpPr>
          <p:nvPr>
            <p:ph idx="1"/>
          </p:nvPr>
        </p:nvSpPr>
        <p:spPr>
          <a:xfrm>
            <a:off x="4063160" y="2160589"/>
            <a:ext cx="5207839" cy="3880773"/>
          </a:xfrm>
        </p:spPr>
        <p:txBody>
          <a:bodyPr>
            <a:normAutofit/>
          </a:bodyPr>
          <a:lstStyle/>
          <a:p>
            <a:pPr>
              <a:lnSpc>
                <a:spcPct val="90000"/>
              </a:lnSpc>
            </a:pPr>
            <a:r>
              <a:rPr lang="en-US" dirty="0">
                <a:solidFill>
                  <a:srgbClr val="0070C0"/>
                </a:solidFill>
                <a:latin typeface="+mj-lt"/>
              </a:rPr>
              <a:t>Student Name and Address</a:t>
            </a:r>
          </a:p>
          <a:p>
            <a:pPr>
              <a:lnSpc>
                <a:spcPct val="90000"/>
              </a:lnSpc>
            </a:pPr>
            <a:r>
              <a:rPr lang="en-US" dirty="0">
                <a:solidFill>
                  <a:srgbClr val="0070C0"/>
                </a:solidFill>
                <a:latin typeface="+mj-lt"/>
              </a:rPr>
              <a:t>Personal Identifiers (Ex. SS#, Campus ID numbers)</a:t>
            </a:r>
          </a:p>
          <a:p>
            <a:pPr>
              <a:lnSpc>
                <a:spcPct val="90000"/>
              </a:lnSpc>
            </a:pPr>
            <a:r>
              <a:rPr lang="en-US" dirty="0">
                <a:solidFill>
                  <a:srgbClr val="0070C0"/>
                </a:solidFill>
                <a:latin typeface="+mj-lt"/>
              </a:rPr>
              <a:t>Indirect Identifiers (Date and Place of Birth)</a:t>
            </a:r>
          </a:p>
          <a:p>
            <a:pPr>
              <a:lnSpc>
                <a:spcPct val="90000"/>
              </a:lnSpc>
            </a:pPr>
            <a:r>
              <a:rPr lang="en-US" dirty="0">
                <a:solidFill>
                  <a:srgbClr val="0070C0"/>
                </a:solidFill>
                <a:latin typeface="+mj-lt"/>
              </a:rPr>
              <a:t>Other information that, alone or in combination, is linked or linkable to a specific student that would allow a reasonable person in the school community to identify the student</a:t>
            </a:r>
          </a:p>
          <a:p>
            <a:pPr>
              <a:lnSpc>
                <a:spcPct val="90000"/>
              </a:lnSpc>
            </a:pPr>
            <a:r>
              <a:rPr lang="en-US" dirty="0">
                <a:solidFill>
                  <a:srgbClr val="0070C0"/>
                </a:solidFill>
                <a:latin typeface="+mj-lt"/>
              </a:rPr>
              <a:t>Information requested by a person who the school reasonably believes knows the identity of the student to whom the education record relates</a:t>
            </a:r>
          </a:p>
          <a:p>
            <a:pPr>
              <a:lnSpc>
                <a:spcPct val="90000"/>
              </a:lnSpc>
            </a:pPr>
            <a:endParaRPr lang="en-US" dirty="0">
              <a:latin typeface="+mj-lt"/>
            </a:endParaRPr>
          </a:p>
        </p:txBody>
      </p:sp>
      <p:pic>
        <p:nvPicPr>
          <p:cNvPr id="4" name="Picture 3" descr="Information Info Message · Free image on Pixabay"/>
          <p:cNvPicPr>
            <a:picLocks noChangeAspect="1"/>
          </p:cNvPicPr>
          <p:nvPr/>
        </p:nvPicPr>
        <p:blipFill rotWithShape="1">
          <a:blip r:embed="rId2" cstate="print">
            <a:extLst>
              <a:ext uri="{28A0092B-C50C-407E-A947-70E740481C1C}">
                <a14:useLocalDpi xmlns:a14="http://schemas.microsoft.com/office/drawing/2010/main" val="0"/>
              </a:ext>
            </a:extLst>
          </a:blip>
          <a:srcRect l="15628" r="1" b="1"/>
          <a:stretch/>
        </p:blipFill>
        <p:spPr>
          <a:xfrm>
            <a:off x="677334" y="2159331"/>
            <a:ext cx="3144597" cy="3882362"/>
          </a:xfrm>
          <a:prstGeom prst="rect">
            <a:avLst/>
          </a:prstGeom>
        </p:spPr>
      </p:pic>
    </p:spTree>
    <p:extLst>
      <p:ext uri="{BB962C8B-B14F-4D97-AF65-F5344CB8AC3E}">
        <p14:creationId xmlns:p14="http://schemas.microsoft.com/office/powerpoint/2010/main" val="64877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Arial Black" panose="020B0A04020102020204" pitchFamily="34" charset="0"/>
              </a:rPr>
              <a:t>FERPA</a:t>
            </a:r>
            <a:r>
              <a:rPr lang="en-US" sz="2800" b="1" dirty="0">
                <a:solidFill>
                  <a:srgbClr val="0070C0"/>
                </a:solidFill>
                <a:latin typeface="Arial Black" panose="020B0A04020102020204" pitchFamily="34" charset="0"/>
              </a:rPr>
              <a:t> </a:t>
            </a:r>
            <a:br>
              <a:rPr lang="en-US" sz="2800" b="1" dirty="0">
                <a:solidFill>
                  <a:srgbClr val="0070C0"/>
                </a:solidFill>
                <a:latin typeface="Arial Black" panose="020B0A04020102020204" pitchFamily="34" charset="0"/>
              </a:rPr>
            </a:br>
            <a:r>
              <a:rPr lang="en-US" sz="2000" dirty="0">
                <a:solidFill>
                  <a:srgbClr val="0070C0"/>
                </a:solidFill>
                <a:latin typeface="Arial Black" panose="020B0A04020102020204" pitchFamily="34" charset="0"/>
              </a:rPr>
              <a:t>Personally Identifiable Information (PII)</a:t>
            </a:r>
          </a:p>
        </p:txBody>
      </p:sp>
      <p:sp>
        <p:nvSpPr>
          <p:cNvPr id="3" name="Content Placeholder 2"/>
          <p:cNvSpPr>
            <a:spLocks noGrp="1"/>
          </p:cNvSpPr>
          <p:nvPr>
            <p:ph idx="1"/>
          </p:nvPr>
        </p:nvSpPr>
        <p:spPr/>
        <p:txBody>
          <a:bodyPr/>
          <a:lstStyle/>
          <a:p>
            <a:pPr marL="0" indent="0">
              <a:lnSpc>
                <a:spcPct val="150000"/>
              </a:lnSpc>
              <a:buNone/>
            </a:pPr>
            <a:r>
              <a:rPr lang="en-US" dirty="0">
                <a:solidFill>
                  <a:schemeClr val="accent5">
                    <a:lumMod val="75000"/>
                  </a:schemeClr>
                </a:solidFill>
              </a:rPr>
              <a:t>	</a:t>
            </a:r>
            <a:r>
              <a:rPr lang="en-US" dirty="0">
                <a:solidFill>
                  <a:srgbClr val="0070C0"/>
                </a:solidFill>
              </a:rPr>
              <a:t>A college/university cannot disclose PII from education records without first obtaining written consent from the student unless a FERPA exception applies. FVSU has a Release Authorization Form for Education Records that students can submit electronically.	</a:t>
            </a:r>
          </a:p>
        </p:txBody>
      </p:sp>
      <p:pic>
        <p:nvPicPr>
          <p:cNvPr id="5" name="Picture 4" descr="Consent - Highway imag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6178" y="4768442"/>
            <a:ext cx="3206045" cy="1834570"/>
          </a:xfrm>
          <a:prstGeom prst="rect">
            <a:avLst/>
          </a:prstGeom>
        </p:spPr>
      </p:pic>
    </p:spTree>
    <p:extLst>
      <p:ext uri="{BB962C8B-B14F-4D97-AF65-F5344CB8AC3E}">
        <p14:creationId xmlns:p14="http://schemas.microsoft.com/office/powerpoint/2010/main" val="959074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latin typeface="Arial Black" panose="020B0A04020102020204" pitchFamily="34" charset="0"/>
              </a:rPr>
              <a:t>FERPA</a:t>
            </a:r>
            <a:br>
              <a:rPr lang="en-US" sz="4000" dirty="0">
                <a:solidFill>
                  <a:srgbClr val="0070C0"/>
                </a:solidFill>
                <a:latin typeface="Arial Black" panose="020B0A04020102020204" pitchFamily="34" charset="0"/>
              </a:rPr>
            </a:br>
            <a:r>
              <a:rPr lang="en-US" sz="2000" dirty="0">
                <a:solidFill>
                  <a:srgbClr val="0070C0"/>
                </a:solidFill>
                <a:latin typeface="Arial Black" panose="020B0A04020102020204" pitchFamily="34" charset="0"/>
              </a:rPr>
              <a:t>Records Excluded from FERPA Protection</a:t>
            </a:r>
            <a:endParaRPr lang="en-US" sz="4000" dirty="0">
              <a:solidFill>
                <a:srgbClr val="0070C0"/>
              </a:solidFill>
              <a:latin typeface="Arial Black" panose="020B0A04020102020204" pitchFamily="34" charset="0"/>
            </a:endParaRPr>
          </a:p>
        </p:txBody>
      </p:sp>
      <p:sp>
        <p:nvSpPr>
          <p:cNvPr id="3" name="Content Placeholder 2"/>
          <p:cNvSpPr>
            <a:spLocks noGrp="1"/>
          </p:cNvSpPr>
          <p:nvPr>
            <p:ph idx="1"/>
          </p:nvPr>
        </p:nvSpPr>
        <p:spPr/>
        <p:txBody>
          <a:bodyPr>
            <a:normAutofit fontScale="92500"/>
          </a:bodyPr>
          <a:lstStyle/>
          <a:p>
            <a:r>
              <a:rPr lang="en-US" dirty="0">
                <a:solidFill>
                  <a:srgbClr val="0070C0"/>
                </a:solidFill>
              </a:rPr>
              <a:t>FERPA protections apply to all education records in any media maintained by FVSU, except:</a:t>
            </a:r>
          </a:p>
          <a:p>
            <a:pPr lvl="1"/>
            <a:r>
              <a:rPr lang="en-US" dirty="0">
                <a:solidFill>
                  <a:srgbClr val="0070C0"/>
                </a:solidFill>
              </a:rPr>
              <a:t>Sole possession records </a:t>
            </a:r>
            <a:r>
              <a:rPr lang="en-US" dirty="0">
                <a:solidFill>
                  <a:srgbClr val="FFC000"/>
                </a:solidFill>
              </a:rPr>
              <a:t>(Ex. </a:t>
            </a:r>
            <a:r>
              <a:rPr lang="en-US" i="1" dirty="0">
                <a:solidFill>
                  <a:srgbClr val="FFC000"/>
                </a:solidFill>
              </a:rPr>
              <a:t>private notes that a professor keeps about class participation)</a:t>
            </a:r>
          </a:p>
          <a:p>
            <a:pPr lvl="1"/>
            <a:r>
              <a:rPr lang="en-US" dirty="0">
                <a:solidFill>
                  <a:srgbClr val="0070C0"/>
                </a:solidFill>
              </a:rPr>
              <a:t>Law enforcement records </a:t>
            </a:r>
            <a:r>
              <a:rPr lang="en-US" dirty="0">
                <a:solidFill>
                  <a:srgbClr val="FFC000"/>
                </a:solidFill>
              </a:rPr>
              <a:t>(</a:t>
            </a:r>
            <a:r>
              <a:rPr lang="en-US" i="1" dirty="0">
                <a:solidFill>
                  <a:srgbClr val="FFC000"/>
                </a:solidFill>
              </a:rPr>
              <a:t>those records created by the institution’s law enforcement unit excluding those copies that end up with other institutional employees</a:t>
            </a:r>
            <a:r>
              <a:rPr lang="en-US" dirty="0">
                <a:solidFill>
                  <a:srgbClr val="FFC000"/>
                </a:solidFill>
              </a:rPr>
              <a:t>)</a:t>
            </a:r>
          </a:p>
          <a:p>
            <a:pPr lvl="1"/>
            <a:r>
              <a:rPr lang="en-US" dirty="0">
                <a:solidFill>
                  <a:srgbClr val="0070C0"/>
                </a:solidFill>
              </a:rPr>
              <a:t>Employment records  </a:t>
            </a:r>
            <a:r>
              <a:rPr lang="en-US" i="1" dirty="0">
                <a:solidFill>
                  <a:schemeClr val="accent1"/>
                </a:solidFill>
              </a:rPr>
              <a:t>(provided that the student is not employed as a result of his/her status as a student, ex. work-study job)</a:t>
            </a:r>
            <a:endParaRPr lang="en-US" dirty="0">
              <a:solidFill>
                <a:srgbClr val="FFC000"/>
              </a:solidFill>
            </a:endParaRPr>
          </a:p>
          <a:p>
            <a:pPr lvl="1"/>
            <a:r>
              <a:rPr lang="en-US" dirty="0">
                <a:solidFill>
                  <a:srgbClr val="0070C0"/>
                </a:solidFill>
              </a:rPr>
              <a:t>Treatment records </a:t>
            </a:r>
            <a:r>
              <a:rPr lang="en-US" i="1" dirty="0">
                <a:solidFill>
                  <a:srgbClr val="FFC000"/>
                </a:solidFill>
              </a:rPr>
              <a:t>(Note: FVSU will not release info. related to medical treatment or condition of a student without student’s consent)</a:t>
            </a:r>
          </a:p>
          <a:p>
            <a:pPr lvl="1"/>
            <a:r>
              <a:rPr lang="en-US" dirty="0">
                <a:solidFill>
                  <a:srgbClr val="0070C0"/>
                </a:solidFill>
              </a:rPr>
              <a:t>Alumni Records </a:t>
            </a:r>
            <a:r>
              <a:rPr lang="en-US" dirty="0">
                <a:solidFill>
                  <a:srgbClr val="FFC000"/>
                </a:solidFill>
              </a:rPr>
              <a:t>(</a:t>
            </a:r>
            <a:r>
              <a:rPr lang="en-US" i="1" dirty="0">
                <a:solidFill>
                  <a:srgbClr val="FFC000"/>
                </a:solidFill>
              </a:rPr>
              <a:t>as long as not directly related to individual’s attendance as a student</a:t>
            </a:r>
            <a:r>
              <a:rPr lang="en-US" dirty="0">
                <a:solidFill>
                  <a:srgbClr val="FFC000"/>
                </a:solidFill>
              </a:rPr>
              <a:t>)</a:t>
            </a:r>
          </a:p>
          <a:p>
            <a:pPr lvl="1"/>
            <a:r>
              <a:rPr lang="en-US" dirty="0">
                <a:solidFill>
                  <a:srgbClr val="0070C0"/>
                </a:solidFill>
              </a:rPr>
              <a:t>Peer Grades </a:t>
            </a:r>
            <a:r>
              <a:rPr lang="en-US" dirty="0">
                <a:solidFill>
                  <a:srgbClr val="FFC000"/>
                </a:solidFill>
              </a:rPr>
              <a:t>(</a:t>
            </a:r>
            <a:r>
              <a:rPr lang="en-US" i="1" dirty="0">
                <a:solidFill>
                  <a:srgbClr val="FFC000"/>
                </a:solidFill>
              </a:rPr>
              <a:t>grades on peer graded papers before collected &amp; recorded by professor</a:t>
            </a:r>
            <a:r>
              <a:rPr lang="en-US" dirty="0">
                <a:solidFill>
                  <a:srgbClr val="FFC000"/>
                </a:solidFill>
              </a:rPr>
              <a:t>)</a:t>
            </a:r>
          </a:p>
        </p:txBody>
      </p:sp>
    </p:spTree>
    <p:extLst>
      <p:ext uri="{BB962C8B-B14F-4D97-AF65-F5344CB8AC3E}">
        <p14:creationId xmlns:p14="http://schemas.microsoft.com/office/powerpoint/2010/main" val="415117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4236</TotalTime>
  <Words>1274</Words>
  <Application>Microsoft Office PowerPoint</Application>
  <PresentationFormat>Widescreen</PresentationFormat>
  <Paragraphs>130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Black</vt:lpstr>
      <vt:lpstr>Trebuchet MS</vt:lpstr>
      <vt:lpstr>Wingdings 3</vt:lpstr>
      <vt:lpstr>Facet</vt:lpstr>
      <vt:lpstr>FERPA Overview</vt:lpstr>
      <vt:lpstr>FERPA</vt:lpstr>
      <vt:lpstr> FERPA Students have the right to:  </vt:lpstr>
      <vt:lpstr> FERPA Definition of “Student”:  </vt:lpstr>
      <vt:lpstr> FERPA “Education Records”:  </vt:lpstr>
      <vt:lpstr> FERPA “Directly Related”:  </vt:lpstr>
      <vt:lpstr>FERPA  What is Personally Identifiable Information (PII)?</vt:lpstr>
      <vt:lpstr>FERPA  Personally Identifiable Information (PII)</vt:lpstr>
      <vt:lpstr>FERPA Records Excluded from FERPA Protection</vt:lpstr>
      <vt:lpstr>FERPA Who has access to FERPA records? </vt:lpstr>
      <vt:lpstr>FERPA “School Officials”</vt:lpstr>
      <vt:lpstr>FERPA “Legitimate Educational Interest”</vt:lpstr>
      <vt:lpstr>FERPA  Directory Information Exception </vt:lpstr>
      <vt:lpstr>FERPA Exceptions Institutions may disclose educational records without student consent: </vt:lpstr>
      <vt:lpstr>FERPA Exceptions Institutions may disclose educational records without student consent: </vt:lpstr>
      <vt:lpstr>FERPA Student Access to Personal Records </vt:lpstr>
      <vt:lpstr>FERPA Solomon Amendment</vt:lpstr>
      <vt:lpstr>FERPA FVSU Steps to Follow Before Disclosing Student Education Records </vt:lpstr>
      <vt:lpstr>FERPA When in doubt…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Bennett-Williams, Emma</dc:creator>
  <cp:lastModifiedBy>Williams, Sonya A.</cp:lastModifiedBy>
  <cp:revision>107</cp:revision>
  <cp:lastPrinted>2020-10-06T17:43:58Z</cp:lastPrinted>
  <dcterms:created xsi:type="dcterms:W3CDTF">2019-10-22T16:17:27Z</dcterms:created>
  <dcterms:modified xsi:type="dcterms:W3CDTF">2020-11-09T21:45:46Z</dcterms:modified>
</cp:coreProperties>
</file>