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D28"/>
    <a:srgbClr val="00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26" d="100"/>
          <a:sy n="126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BA8A-1DDA-0247-8BF5-8B41C39D8FFA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F508-5F39-A649-BCB8-C20E6F468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VSU_Ppt_backgroun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828800"/>
            <a:ext cx="8001000" cy="1600200"/>
          </a:xfrm>
        </p:spPr>
        <p:txBody>
          <a:bodyPr/>
          <a:lstStyle>
            <a:lvl1pPr>
              <a:defRPr>
                <a:solidFill>
                  <a:srgbClr val="000064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8810" y="3733800"/>
            <a:ext cx="8226380" cy="1905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4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25540"/>
            <a:ext cx="1905000" cy="50292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25540"/>
            <a:ext cx="2895600" cy="50292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25540"/>
            <a:ext cx="1905000" cy="502920"/>
          </a:xfrm>
        </p:spPr>
        <p:txBody>
          <a:bodyPr/>
          <a:lstStyle>
            <a:lvl1pPr>
              <a:defRPr/>
            </a:lvl1pPr>
          </a:lstStyle>
          <a:p>
            <a:fld id="{3930C915-0A98-7444-9802-90F3BE1CAD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72D01-F2AD-5048-97AB-29A14FBEA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D3105-4F74-FB4D-9E26-3C4F0CE10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0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7C3FB-CC0D-0049-890A-7B166960BE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32A6-B14F-0343-A683-FA04AA1266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2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D062-BE7D-724C-8AB2-1AC46B6E2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7731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65DC6-BA8D-5446-BEAB-BE9683F62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79DA1-63B8-6640-A966-5F0CD4A54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720FD-3F24-5A47-9B6F-DA7B91A7E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0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2578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8032A-78A7-BD4F-A715-7F57AA74B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5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718A-5F6A-1049-9DC9-F5B61B915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VSU_Ppt_background_Blan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3F7A58-2D59-BF4D-BA5F-5C043037A1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oas.ga.gov/StateLocal/SPD/Policies/Pages/Home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8810" y="1295400"/>
            <a:ext cx="8226380" cy="4343400"/>
          </a:xfrm>
        </p:spPr>
        <p:txBody>
          <a:bodyPr/>
          <a:lstStyle/>
          <a:p>
            <a:r>
              <a:rPr lang="en-US" dirty="0" smtClean="0"/>
              <a:t>ePro/GeorgiaFirst MarketPlace </a:t>
            </a:r>
          </a:p>
          <a:p>
            <a:r>
              <a:rPr lang="en-US" dirty="0" smtClean="0"/>
              <a:t>Training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Becky Horton, Procurement Director</a:t>
            </a:r>
          </a:p>
          <a:p>
            <a:r>
              <a:rPr lang="en-US" dirty="0" smtClean="0"/>
              <a:t>478-825-6226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1627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00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44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97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Requisiton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696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7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9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3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Purchases</a:t>
            </a:r>
            <a:endParaRPr lang="en-US" dirty="0"/>
          </a:p>
        </p:txBody>
      </p:sp>
      <p:sp>
        <p:nvSpPr>
          <p:cNvPr id="4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400" dirty="0" smtClean="0"/>
              <a:t>Purchases </a:t>
            </a:r>
            <a:r>
              <a:rPr lang="en-US" sz="1400" dirty="0"/>
              <a:t>of goods and services are governed by the </a:t>
            </a:r>
            <a:r>
              <a:rPr lang="en-US" sz="1400" dirty="0">
                <a:hlinkClick r:id="rId2"/>
              </a:rPr>
              <a:t>Georgia Procurement Manual</a:t>
            </a:r>
            <a:r>
              <a:rPr lang="en-US" sz="1400" dirty="0"/>
              <a:t>. When purchasing a product or service, the </a:t>
            </a:r>
            <a:r>
              <a:rPr lang="en-US" sz="1400" dirty="0" smtClean="0"/>
              <a:t>College/University </a:t>
            </a:r>
            <a:r>
              <a:rPr lang="en-US" sz="1400" dirty="0"/>
              <a:t>Procurement Officer </a:t>
            </a:r>
            <a:r>
              <a:rPr lang="en-US" sz="1400" dirty="0" smtClean="0"/>
              <a:t> (CUPO) adheres </a:t>
            </a:r>
            <a:r>
              <a:rPr lang="en-US" sz="1400" dirty="0"/>
              <a:t>to </a:t>
            </a:r>
            <a:r>
              <a:rPr lang="en-US" sz="1400" dirty="0" smtClean="0"/>
              <a:t>the following </a:t>
            </a:r>
            <a:r>
              <a:rPr lang="en-US" sz="1400" dirty="0"/>
              <a:t>order of precedence:</a:t>
            </a:r>
          </a:p>
          <a:p>
            <a:endParaRPr lang="en-US" sz="1400" dirty="0"/>
          </a:p>
          <a:p>
            <a:pPr algn="l"/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-	Mandatory </a:t>
            </a:r>
            <a:r>
              <a:rPr lang="en-US" sz="1400" dirty="0"/>
              <a:t>Statewide Contracts</a:t>
            </a:r>
          </a:p>
          <a:p>
            <a:pPr algn="l"/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-	Agency </a:t>
            </a:r>
            <a:r>
              <a:rPr lang="en-US" sz="1400" dirty="0"/>
              <a:t>Contracts</a:t>
            </a:r>
          </a:p>
          <a:p>
            <a:pPr algn="l"/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-	Statutory Sources- Georgia </a:t>
            </a:r>
            <a:r>
              <a:rPr lang="en-US" sz="1400" dirty="0"/>
              <a:t>Correctional Industries (GCI) or Georgia Enterprises </a:t>
            </a:r>
            <a:r>
              <a:rPr lang="en-US" sz="1400" dirty="0" smtClean="0"/>
              <a:t>	Products and </a:t>
            </a:r>
            <a:r>
              <a:rPr lang="en-US" sz="1400" dirty="0"/>
              <a:t>Services (GEPS)</a:t>
            </a:r>
          </a:p>
          <a:p>
            <a:pPr algn="l"/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-	Convenience </a:t>
            </a:r>
            <a:r>
              <a:rPr lang="en-US" sz="1400" dirty="0"/>
              <a:t>Statewide Contracts or Open Market Purchases - </a:t>
            </a:r>
            <a:r>
              <a:rPr lang="en-US" sz="1400" dirty="0" err="1"/>
              <a:t>eQuote</a:t>
            </a:r>
            <a:r>
              <a:rPr lang="en-US" sz="1400" dirty="0"/>
              <a:t>, </a:t>
            </a:r>
            <a:r>
              <a:rPr lang="en-US" sz="1400" dirty="0" smtClean="0"/>
              <a:t>RFPs</a:t>
            </a:r>
          </a:p>
          <a:p>
            <a:pPr marL="0" indent="0" algn="l">
              <a:buNone/>
            </a:pPr>
            <a:endParaRPr lang="en-US" sz="1400" dirty="0" smtClean="0"/>
          </a:p>
          <a:p>
            <a:pPr marL="0" indent="0" algn="l">
              <a:buNone/>
            </a:pP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Process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Service or Product should </a:t>
            </a:r>
            <a:r>
              <a:rPr lang="en-US" u="sng" dirty="0" smtClean="0"/>
              <a:t>ever</a:t>
            </a:r>
            <a:r>
              <a:rPr lang="en-US" dirty="0" smtClean="0"/>
              <a:t> be received PRIOR to the PO Process.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than subscriptions, invoices should not be dated earlier than the PO date. </a:t>
            </a:r>
          </a:p>
          <a:p>
            <a:pPr marL="0" indent="0">
              <a:buNone/>
            </a:pPr>
            <a:r>
              <a:rPr lang="en-US" dirty="0" smtClean="0"/>
              <a:t>If a PO is not issued, the end user may be liable for the invoice amount.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1026" name="Picture 2" descr="O:\Procurement\Req Training\Create PPT 1 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4" y="1447800"/>
            <a:ext cx="773125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0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a Requisition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7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A Requisition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62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1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2057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Select The </a:t>
            </a:r>
            <a:r>
              <a:rPr lang="en-US" sz="1200" dirty="0" err="1" smtClean="0">
                <a:solidFill>
                  <a:srgbClr val="FF0000"/>
                </a:solidFill>
              </a:rPr>
              <a:t>GaFirst</a:t>
            </a:r>
            <a:r>
              <a:rPr lang="en-US" sz="1200" dirty="0" smtClean="0">
                <a:solidFill>
                  <a:srgbClr val="FF0000"/>
                </a:solidFill>
              </a:rPr>
              <a:t> Marketplace tab for SWC orders.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76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1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3467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16438</TotalTime>
  <Words>137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PowerPoint Presentation</vt:lpstr>
      <vt:lpstr>Authorized Purchases</vt:lpstr>
      <vt:lpstr>Procurement Process</vt:lpstr>
      <vt:lpstr>Create A Requisition</vt:lpstr>
      <vt:lpstr> Create a Requisition </vt:lpstr>
      <vt:lpstr> Create A Requisition </vt:lpstr>
      <vt:lpstr>Create A Requisition</vt:lpstr>
      <vt:lpstr>Create A Requisition</vt:lpstr>
      <vt:lpstr>Create A Requisition</vt:lpstr>
      <vt:lpstr>Create A Requisition</vt:lpstr>
      <vt:lpstr>Create A Requisition</vt:lpstr>
      <vt:lpstr>Create A Requisition</vt:lpstr>
      <vt:lpstr>Create A Requisiton</vt:lpstr>
      <vt:lpstr>Create A Requisition</vt:lpstr>
      <vt:lpstr>Create A Requisition</vt:lpstr>
      <vt:lpstr>Final Step </vt:lpstr>
    </vt:vector>
  </TitlesOfParts>
  <Company>Computer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Lab</dc:creator>
  <cp:lastModifiedBy>Horton, Rebecca</cp:lastModifiedBy>
  <cp:revision>21</cp:revision>
  <dcterms:created xsi:type="dcterms:W3CDTF">2010-06-03T14:25:15Z</dcterms:created>
  <dcterms:modified xsi:type="dcterms:W3CDTF">2014-02-20T13:13:00Z</dcterms:modified>
</cp:coreProperties>
</file>